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2" r:id="rId5"/>
    <p:sldId id="259" r:id="rId6"/>
    <p:sldId id="283" r:id="rId7"/>
    <p:sldId id="260" r:id="rId8"/>
    <p:sldId id="261" r:id="rId9"/>
    <p:sldId id="287" r:id="rId10"/>
    <p:sldId id="288" r:id="rId11"/>
    <p:sldId id="290" r:id="rId12"/>
    <p:sldId id="291" r:id="rId13"/>
    <p:sldId id="292" r:id="rId14"/>
    <p:sldId id="270" r:id="rId15"/>
    <p:sldId id="262" r:id="rId16"/>
    <p:sldId id="284" r:id="rId17"/>
    <p:sldId id="263" r:id="rId18"/>
    <p:sldId id="264" r:id="rId19"/>
    <p:sldId id="289" r:id="rId20"/>
    <p:sldId id="266" r:id="rId21"/>
    <p:sldId id="285" r:id="rId22"/>
    <p:sldId id="286" r:id="rId23"/>
    <p:sldId id="280" r:id="rId24"/>
    <p:sldId id="267" r:id="rId25"/>
    <p:sldId id="269" r:id="rId26"/>
    <p:sldId id="265" r:id="rId27"/>
    <p:sldId id="268" r:id="rId28"/>
    <p:sldId id="271" r:id="rId29"/>
    <p:sldId id="272" r:id="rId30"/>
    <p:sldId id="273" r:id="rId31"/>
    <p:sldId id="274" r:id="rId32"/>
    <p:sldId id="275" r:id="rId33"/>
    <p:sldId id="276" r:id="rId34"/>
    <p:sldId id="277" r:id="rId35"/>
    <p:sldId id="294" r:id="rId36"/>
    <p:sldId id="278" r:id="rId37"/>
    <p:sldId id="279" r:id="rId38"/>
    <p:sldId id="281" r:id="rId39"/>
    <p:sldId id="293" r:id="rId4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F90468-9B40-4C98-9580-2287CECA108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2889D0B-240B-4F22-B1BA-BBEA9ABC90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DC8D68C6-DCD3-4852-8FCE-C8EC01805288}"/>
              </a:ext>
            </a:extLst>
          </p:cNvPr>
          <p:cNvSpPr>
            <a:spLocks noGrp="1"/>
          </p:cNvSpPr>
          <p:nvPr>
            <p:ph type="dt" sz="half" idx="10"/>
          </p:nvPr>
        </p:nvSpPr>
        <p:spPr/>
        <p:txBody>
          <a:bodyPr/>
          <a:lstStyle/>
          <a:p>
            <a:fld id="{4F769B98-769E-4015-9EAA-FAD77471D16C}" type="datetimeFigureOut">
              <a:rPr lang="el-GR" smtClean="0"/>
              <a:t>9/5/2024</a:t>
            </a:fld>
            <a:endParaRPr lang="el-GR"/>
          </a:p>
        </p:txBody>
      </p:sp>
      <p:sp>
        <p:nvSpPr>
          <p:cNvPr id="5" name="Θέση υποσέλιδου 4">
            <a:extLst>
              <a:ext uri="{FF2B5EF4-FFF2-40B4-BE49-F238E27FC236}">
                <a16:creationId xmlns:a16="http://schemas.microsoft.com/office/drawing/2014/main" id="{07F17A70-A82D-43E1-8ABC-BD3976F94E6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1B5B1DA-D782-4AED-83D6-C4538E908292}"/>
              </a:ext>
            </a:extLst>
          </p:cNvPr>
          <p:cNvSpPr>
            <a:spLocks noGrp="1"/>
          </p:cNvSpPr>
          <p:nvPr>
            <p:ph type="sldNum" sz="quarter" idx="12"/>
          </p:nvPr>
        </p:nvSpPr>
        <p:spPr/>
        <p:txBody>
          <a:bodyPr/>
          <a:lstStyle/>
          <a:p>
            <a:fld id="{195AE391-0B12-4AA2-AB11-78BC821CC688}" type="slidenum">
              <a:rPr lang="el-GR" smtClean="0"/>
              <a:t>‹#›</a:t>
            </a:fld>
            <a:endParaRPr lang="el-GR"/>
          </a:p>
        </p:txBody>
      </p:sp>
    </p:spTree>
    <p:extLst>
      <p:ext uri="{BB962C8B-B14F-4D97-AF65-F5344CB8AC3E}">
        <p14:creationId xmlns:p14="http://schemas.microsoft.com/office/powerpoint/2010/main" val="4199874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253947-B061-4638-9D8C-275586DAFD8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2C0962E-807F-4501-A03C-436FA224E86D}"/>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ADA055CF-D68E-48CE-82A9-F8CE029D2426}"/>
              </a:ext>
            </a:extLst>
          </p:cNvPr>
          <p:cNvSpPr>
            <a:spLocks noGrp="1"/>
          </p:cNvSpPr>
          <p:nvPr>
            <p:ph type="dt" sz="half" idx="10"/>
          </p:nvPr>
        </p:nvSpPr>
        <p:spPr/>
        <p:txBody>
          <a:bodyPr/>
          <a:lstStyle/>
          <a:p>
            <a:fld id="{4F769B98-769E-4015-9EAA-FAD77471D16C}" type="datetimeFigureOut">
              <a:rPr lang="el-GR" smtClean="0"/>
              <a:t>9/5/2024</a:t>
            </a:fld>
            <a:endParaRPr lang="el-GR"/>
          </a:p>
        </p:txBody>
      </p:sp>
      <p:sp>
        <p:nvSpPr>
          <p:cNvPr id="5" name="Θέση υποσέλιδου 4">
            <a:extLst>
              <a:ext uri="{FF2B5EF4-FFF2-40B4-BE49-F238E27FC236}">
                <a16:creationId xmlns:a16="http://schemas.microsoft.com/office/drawing/2014/main" id="{9D394532-C3EC-4198-9116-CBEB37868AE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A7476DF-53E2-4EF2-9792-8569876EC518}"/>
              </a:ext>
            </a:extLst>
          </p:cNvPr>
          <p:cNvSpPr>
            <a:spLocks noGrp="1"/>
          </p:cNvSpPr>
          <p:nvPr>
            <p:ph type="sldNum" sz="quarter" idx="12"/>
          </p:nvPr>
        </p:nvSpPr>
        <p:spPr/>
        <p:txBody>
          <a:bodyPr/>
          <a:lstStyle/>
          <a:p>
            <a:fld id="{195AE391-0B12-4AA2-AB11-78BC821CC688}" type="slidenum">
              <a:rPr lang="el-GR" smtClean="0"/>
              <a:t>‹#›</a:t>
            </a:fld>
            <a:endParaRPr lang="el-GR"/>
          </a:p>
        </p:txBody>
      </p:sp>
    </p:spTree>
    <p:extLst>
      <p:ext uri="{BB962C8B-B14F-4D97-AF65-F5344CB8AC3E}">
        <p14:creationId xmlns:p14="http://schemas.microsoft.com/office/powerpoint/2010/main" val="317189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C4E1FE1-9DE9-4579-968E-0E1CC29FD97A}"/>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9407088-6755-445A-9F81-D0CAED423D94}"/>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297B6D19-B727-4D68-BBC7-0BAAC95D08CF}"/>
              </a:ext>
            </a:extLst>
          </p:cNvPr>
          <p:cNvSpPr>
            <a:spLocks noGrp="1"/>
          </p:cNvSpPr>
          <p:nvPr>
            <p:ph type="dt" sz="half" idx="10"/>
          </p:nvPr>
        </p:nvSpPr>
        <p:spPr/>
        <p:txBody>
          <a:bodyPr/>
          <a:lstStyle/>
          <a:p>
            <a:fld id="{4F769B98-769E-4015-9EAA-FAD77471D16C}" type="datetimeFigureOut">
              <a:rPr lang="el-GR" smtClean="0"/>
              <a:t>9/5/2024</a:t>
            </a:fld>
            <a:endParaRPr lang="el-GR"/>
          </a:p>
        </p:txBody>
      </p:sp>
      <p:sp>
        <p:nvSpPr>
          <p:cNvPr id="5" name="Θέση υποσέλιδου 4">
            <a:extLst>
              <a:ext uri="{FF2B5EF4-FFF2-40B4-BE49-F238E27FC236}">
                <a16:creationId xmlns:a16="http://schemas.microsoft.com/office/drawing/2014/main" id="{17D45655-8FFF-4778-8AA2-B38B62687CA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4CCFD0F-C327-47B7-B16B-8CCFE87864BB}"/>
              </a:ext>
            </a:extLst>
          </p:cNvPr>
          <p:cNvSpPr>
            <a:spLocks noGrp="1"/>
          </p:cNvSpPr>
          <p:nvPr>
            <p:ph type="sldNum" sz="quarter" idx="12"/>
          </p:nvPr>
        </p:nvSpPr>
        <p:spPr/>
        <p:txBody>
          <a:bodyPr/>
          <a:lstStyle/>
          <a:p>
            <a:fld id="{195AE391-0B12-4AA2-AB11-78BC821CC688}" type="slidenum">
              <a:rPr lang="el-GR" smtClean="0"/>
              <a:t>‹#›</a:t>
            </a:fld>
            <a:endParaRPr lang="el-GR"/>
          </a:p>
        </p:txBody>
      </p:sp>
    </p:spTree>
    <p:extLst>
      <p:ext uri="{BB962C8B-B14F-4D97-AF65-F5344CB8AC3E}">
        <p14:creationId xmlns:p14="http://schemas.microsoft.com/office/powerpoint/2010/main" val="3977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B1F6C6-F032-4328-87B2-80A502DA0F0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5A64219-4141-499D-933F-73E1BCC58ECE}"/>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1151EF57-C597-44A8-A489-9F75DAC0E8F6}"/>
              </a:ext>
            </a:extLst>
          </p:cNvPr>
          <p:cNvSpPr>
            <a:spLocks noGrp="1"/>
          </p:cNvSpPr>
          <p:nvPr>
            <p:ph type="dt" sz="half" idx="10"/>
          </p:nvPr>
        </p:nvSpPr>
        <p:spPr/>
        <p:txBody>
          <a:bodyPr/>
          <a:lstStyle/>
          <a:p>
            <a:fld id="{4F769B98-769E-4015-9EAA-FAD77471D16C}" type="datetimeFigureOut">
              <a:rPr lang="el-GR" smtClean="0"/>
              <a:t>9/5/2024</a:t>
            </a:fld>
            <a:endParaRPr lang="el-GR"/>
          </a:p>
        </p:txBody>
      </p:sp>
      <p:sp>
        <p:nvSpPr>
          <p:cNvPr id="5" name="Θέση υποσέλιδου 4">
            <a:extLst>
              <a:ext uri="{FF2B5EF4-FFF2-40B4-BE49-F238E27FC236}">
                <a16:creationId xmlns:a16="http://schemas.microsoft.com/office/drawing/2014/main" id="{7D43A53A-D3E2-4558-B3DA-AB73C2D2AE0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477F690-C73A-4798-A9F2-B50FAF67E40D}"/>
              </a:ext>
            </a:extLst>
          </p:cNvPr>
          <p:cNvSpPr>
            <a:spLocks noGrp="1"/>
          </p:cNvSpPr>
          <p:nvPr>
            <p:ph type="sldNum" sz="quarter" idx="12"/>
          </p:nvPr>
        </p:nvSpPr>
        <p:spPr/>
        <p:txBody>
          <a:bodyPr/>
          <a:lstStyle/>
          <a:p>
            <a:fld id="{195AE391-0B12-4AA2-AB11-78BC821CC688}" type="slidenum">
              <a:rPr lang="el-GR" smtClean="0"/>
              <a:t>‹#›</a:t>
            </a:fld>
            <a:endParaRPr lang="el-GR"/>
          </a:p>
        </p:txBody>
      </p:sp>
    </p:spTree>
    <p:extLst>
      <p:ext uri="{BB962C8B-B14F-4D97-AF65-F5344CB8AC3E}">
        <p14:creationId xmlns:p14="http://schemas.microsoft.com/office/powerpoint/2010/main" val="351195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51107F-B617-458B-A8FE-9E293C4EC57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4F29A3F-B7E0-4FB5-A634-74BBC658AE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0CFE317C-9E32-432B-AD3B-4217DA0CE27A}"/>
              </a:ext>
            </a:extLst>
          </p:cNvPr>
          <p:cNvSpPr>
            <a:spLocks noGrp="1"/>
          </p:cNvSpPr>
          <p:nvPr>
            <p:ph type="dt" sz="half" idx="10"/>
          </p:nvPr>
        </p:nvSpPr>
        <p:spPr/>
        <p:txBody>
          <a:bodyPr/>
          <a:lstStyle/>
          <a:p>
            <a:fld id="{4F769B98-769E-4015-9EAA-FAD77471D16C}" type="datetimeFigureOut">
              <a:rPr lang="el-GR" smtClean="0"/>
              <a:t>9/5/2024</a:t>
            </a:fld>
            <a:endParaRPr lang="el-GR"/>
          </a:p>
        </p:txBody>
      </p:sp>
      <p:sp>
        <p:nvSpPr>
          <p:cNvPr id="5" name="Θέση υποσέλιδου 4">
            <a:extLst>
              <a:ext uri="{FF2B5EF4-FFF2-40B4-BE49-F238E27FC236}">
                <a16:creationId xmlns:a16="http://schemas.microsoft.com/office/drawing/2014/main" id="{38E80CB7-7634-4049-AF72-C2283AA7957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165EF84-AD68-4D7D-BEE1-8EAB4499BC8A}"/>
              </a:ext>
            </a:extLst>
          </p:cNvPr>
          <p:cNvSpPr>
            <a:spLocks noGrp="1"/>
          </p:cNvSpPr>
          <p:nvPr>
            <p:ph type="sldNum" sz="quarter" idx="12"/>
          </p:nvPr>
        </p:nvSpPr>
        <p:spPr/>
        <p:txBody>
          <a:bodyPr/>
          <a:lstStyle/>
          <a:p>
            <a:fld id="{195AE391-0B12-4AA2-AB11-78BC821CC688}" type="slidenum">
              <a:rPr lang="el-GR" smtClean="0"/>
              <a:t>‹#›</a:t>
            </a:fld>
            <a:endParaRPr lang="el-GR"/>
          </a:p>
        </p:txBody>
      </p:sp>
    </p:spTree>
    <p:extLst>
      <p:ext uri="{BB962C8B-B14F-4D97-AF65-F5344CB8AC3E}">
        <p14:creationId xmlns:p14="http://schemas.microsoft.com/office/powerpoint/2010/main" val="175712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BBD2AB-E74C-4799-9336-F4CF76E97FA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6075487-FC0A-4A50-B6D3-6588CED3A6FA}"/>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A333C510-FB4E-4615-9C10-B4BCAECE593D}"/>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24C8E461-F85F-4B73-8AB5-D90ADE3ACE55}"/>
              </a:ext>
            </a:extLst>
          </p:cNvPr>
          <p:cNvSpPr>
            <a:spLocks noGrp="1"/>
          </p:cNvSpPr>
          <p:nvPr>
            <p:ph type="dt" sz="half" idx="10"/>
          </p:nvPr>
        </p:nvSpPr>
        <p:spPr/>
        <p:txBody>
          <a:bodyPr/>
          <a:lstStyle/>
          <a:p>
            <a:fld id="{4F769B98-769E-4015-9EAA-FAD77471D16C}" type="datetimeFigureOut">
              <a:rPr lang="el-GR" smtClean="0"/>
              <a:t>9/5/2024</a:t>
            </a:fld>
            <a:endParaRPr lang="el-GR"/>
          </a:p>
        </p:txBody>
      </p:sp>
      <p:sp>
        <p:nvSpPr>
          <p:cNvPr id="6" name="Θέση υποσέλιδου 5">
            <a:extLst>
              <a:ext uri="{FF2B5EF4-FFF2-40B4-BE49-F238E27FC236}">
                <a16:creationId xmlns:a16="http://schemas.microsoft.com/office/drawing/2014/main" id="{FA5E8055-985B-4E4D-91C7-6EB3E6DDFBF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3B9D080-CCFE-4255-9C2F-906DAD951B4E}"/>
              </a:ext>
            </a:extLst>
          </p:cNvPr>
          <p:cNvSpPr>
            <a:spLocks noGrp="1"/>
          </p:cNvSpPr>
          <p:nvPr>
            <p:ph type="sldNum" sz="quarter" idx="12"/>
          </p:nvPr>
        </p:nvSpPr>
        <p:spPr/>
        <p:txBody>
          <a:bodyPr/>
          <a:lstStyle/>
          <a:p>
            <a:fld id="{195AE391-0B12-4AA2-AB11-78BC821CC688}" type="slidenum">
              <a:rPr lang="el-GR" smtClean="0"/>
              <a:t>‹#›</a:t>
            </a:fld>
            <a:endParaRPr lang="el-GR"/>
          </a:p>
        </p:txBody>
      </p:sp>
    </p:spTree>
    <p:extLst>
      <p:ext uri="{BB962C8B-B14F-4D97-AF65-F5344CB8AC3E}">
        <p14:creationId xmlns:p14="http://schemas.microsoft.com/office/powerpoint/2010/main" val="2433453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4C88BD-1543-4A5E-B886-686E23A86C6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C4C9DBD-1469-46FF-B1BA-9ABF5A662C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0B4E0194-B8B1-4615-92BA-3000AD5DE695}"/>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FBEE2437-B6FC-4E42-BE20-6FD3874C74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78E2F231-D709-4839-A89D-1B03BF8D074B}"/>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6BB7C502-CB1E-4506-AB55-FDA5D4CC1E30}"/>
              </a:ext>
            </a:extLst>
          </p:cNvPr>
          <p:cNvSpPr>
            <a:spLocks noGrp="1"/>
          </p:cNvSpPr>
          <p:nvPr>
            <p:ph type="dt" sz="half" idx="10"/>
          </p:nvPr>
        </p:nvSpPr>
        <p:spPr/>
        <p:txBody>
          <a:bodyPr/>
          <a:lstStyle/>
          <a:p>
            <a:fld id="{4F769B98-769E-4015-9EAA-FAD77471D16C}" type="datetimeFigureOut">
              <a:rPr lang="el-GR" smtClean="0"/>
              <a:t>9/5/2024</a:t>
            </a:fld>
            <a:endParaRPr lang="el-GR"/>
          </a:p>
        </p:txBody>
      </p:sp>
      <p:sp>
        <p:nvSpPr>
          <p:cNvPr id="8" name="Θέση υποσέλιδου 7">
            <a:extLst>
              <a:ext uri="{FF2B5EF4-FFF2-40B4-BE49-F238E27FC236}">
                <a16:creationId xmlns:a16="http://schemas.microsoft.com/office/drawing/2014/main" id="{EE8D6454-7FBC-42B5-9C7F-BC8FAE9FDED1}"/>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0F8D3E21-74B5-4D71-B4FA-3EE96CEB24BC}"/>
              </a:ext>
            </a:extLst>
          </p:cNvPr>
          <p:cNvSpPr>
            <a:spLocks noGrp="1"/>
          </p:cNvSpPr>
          <p:nvPr>
            <p:ph type="sldNum" sz="quarter" idx="12"/>
          </p:nvPr>
        </p:nvSpPr>
        <p:spPr/>
        <p:txBody>
          <a:bodyPr/>
          <a:lstStyle/>
          <a:p>
            <a:fld id="{195AE391-0B12-4AA2-AB11-78BC821CC688}" type="slidenum">
              <a:rPr lang="el-GR" smtClean="0"/>
              <a:t>‹#›</a:t>
            </a:fld>
            <a:endParaRPr lang="el-GR"/>
          </a:p>
        </p:txBody>
      </p:sp>
    </p:spTree>
    <p:extLst>
      <p:ext uri="{BB962C8B-B14F-4D97-AF65-F5344CB8AC3E}">
        <p14:creationId xmlns:p14="http://schemas.microsoft.com/office/powerpoint/2010/main" val="1450584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A65B1D-96BB-412B-B9B5-450EBC2F3A6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DCCBC15-A124-4C07-A944-71518438856B}"/>
              </a:ext>
            </a:extLst>
          </p:cNvPr>
          <p:cNvSpPr>
            <a:spLocks noGrp="1"/>
          </p:cNvSpPr>
          <p:nvPr>
            <p:ph type="dt" sz="half" idx="10"/>
          </p:nvPr>
        </p:nvSpPr>
        <p:spPr/>
        <p:txBody>
          <a:bodyPr/>
          <a:lstStyle/>
          <a:p>
            <a:fld id="{4F769B98-769E-4015-9EAA-FAD77471D16C}" type="datetimeFigureOut">
              <a:rPr lang="el-GR" smtClean="0"/>
              <a:t>9/5/2024</a:t>
            </a:fld>
            <a:endParaRPr lang="el-GR"/>
          </a:p>
        </p:txBody>
      </p:sp>
      <p:sp>
        <p:nvSpPr>
          <p:cNvPr id="4" name="Θέση υποσέλιδου 3">
            <a:extLst>
              <a:ext uri="{FF2B5EF4-FFF2-40B4-BE49-F238E27FC236}">
                <a16:creationId xmlns:a16="http://schemas.microsoft.com/office/drawing/2014/main" id="{0A947452-ED01-489E-A18E-2D4F3433780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F5DAB207-33DA-4F34-8245-973277307DF0}"/>
              </a:ext>
            </a:extLst>
          </p:cNvPr>
          <p:cNvSpPr>
            <a:spLocks noGrp="1"/>
          </p:cNvSpPr>
          <p:nvPr>
            <p:ph type="sldNum" sz="quarter" idx="12"/>
          </p:nvPr>
        </p:nvSpPr>
        <p:spPr/>
        <p:txBody>
          <a:bodyPr/>
          <a:lstStyle/>
          <a:p>
            <a:fld id="{195AE391-0B12-4AA2-AB11-78BC821CC688}" type="slidenum">
              <a:rPr lang="el-GR" smtClean="0"/>
              <a:t>‹#›</a:t>
            </a:fld>
            <a:endParaRPr lang="el-GR"/>
          </a:p>
        </p:txBody>
      </p:sp>
    </p:spTree>
    <p:extLst>
      <p:ext uri="{BB962C8B-B14F-4D97-AF65-F5344CB8AC3E}">
        <p14:creationId xmlns:p14="http://schemas.microsoft.com/office/powerpoint/2010/main" val="1925442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D3B5F30-A24B-4970-B711-0080DEA38D59}"/>
              </a:ext>
            </a:extLst>
          </p:cNvPr>
          <p:cNvSpPr>
            <a:spLocks noGrp="1"/>
          </p:cNvSpPr>
          <p:nvPr>
            <p:ph type="dt" sz="half" idx="10"/>
          </p:nvPr>
        </p:nvSpPr>
        <p:spPr/>
        <p:txBody>
          <a:bodyPr/>
          <a:lstStyle/>
          <a:p>
            <a:fld id="{4F769B98-769E-4015-9EAA-FAD77471D16C}" type="datetimeFigureOut">
              <a:rPr lang="el-GR" smtClean="0"/>
              <a:t>9/5/2024</a:t>
            </a:fld>
            <a:endParaRPr lang="el-GR"/>
          </a:p>
        </p:txBody>
      </p:sp>
      <p:sp>
        <p:nvSpPr>
          <p:cNvPr id="3" name="Θέση υποσέλιδου 2">
            <a:extLst>
              <a:ext uri="{FF2B5EF4-FFF2-40B4-BE49-F238E27FC236}">
                <a16:creationId xmlns:a16="http://schemas.microsoft.com/office/drawing/2014/main" id="{C0BA2E6D-2DFE-4EE7-B97D-D6CBB13CF69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28495FD7-FEB9-436E-95D5-3B96DC573DFF}"/>
              </a:ext>
            </a:extLst>
          </p:cNvPr>
          <p:cNvSpPr>
            <a:spLocks noGrp="1"/>
          </p:cNvSpPr>
          <p:nvPr>
            <p:ph type="sldNum" sz="quarter" idx="12"/>
          </p:nvPr>
        </p:nvSpPr>
        <p:spPr/>
        <p:txBody>
          <a:bodyPr/>
          <a:lstStyle/>
          <a:p>
            <a:fld id="{195AE391-0B12-4AA2-AB11-78BC821CC688}" type="slidenum">
              <a:rPr lang="el-GR" smtClean="0"/>
              <a:t>‹#›</a:t>
            </a:fld>
            <a:endParaRPr lang="el-GR"/>
          </a:p>
        </p:txBody>
      </p:sp>
    </p:spTree>
    <p:extLst>
      <p:ext uri="{BB962C8B-B14F-4D97-AF65-F5344CB8AC3E}">
        <p14:creationId xmlns:p14="http://schemas.microsoft.com/office/powerpoint/2010/main" val="120632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903FD2-1D9C-4368-A084-088A000A846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55B1BF5-DD2D-443D-A2A9-1B7EDBAF50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50943C2D-290B-4573-B87E-4D3AC3BFA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8CCC77DB-7C25-48DD-B556-A0AF9E3E1A0D}"/>
              </a:ext>
            </a:extLst>
          </p:cNvPr>
          <p:cNvSpPr>
            <a:spLocks noGrp="1"/>
          </p:cNvSpPr>
          <p:nvPr>
            <p:ph type="dt" sz="half" idx="10"/>
          </p:nvPr>
        </p:nvSpPr>
        <p:spPr/>
        <p:txBody>
          <a:bodyPr/>
          <a:lstStyle/>
          <a:p>
            <a:fld id="{4F769B98-769E-4015-9EAA-FAD77471D16C}" type="datetimeFigureOut">
              <a:rPr lang="el-GR" smtClean="0"/>
              <a:t>9/5/2024</a:t>
            </a:fld>
            <a:endParaRPr lang="el-GR"/>
          </a:p>
        </p:txBody>
      </p:sp>
      <p:sp>
        <p:nvSpPr>
          <p:cNvPr id="6" name="Θέση υποσέλιδου 5">
            <a:extLst>
              <a:ext uri="{FF2B5EF4-FFF2-40B4-BE49-F238E27FC236}">
                <a16:creationId xmlns:a16="http://schemas.microsoft.com/office/drawing/2014/main" id="{8863A792-0EB0-4DAC-8044-45A63D7EE45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888875D-DB56-4D9A-A78A-BF3EEA58099C}"/>
              </a:ext>
            </a:extLst>
          </p:cNvPr>
          <p:cNvSpPr>
            <a:spLocks noGrp="1"/>
          </p:cNvSpPr>
          <p:nvPr>
            <p:ph type="sldNum" sz="quarter" idx="12"/>
          </p:nvPr>
        </p:nvSpPr>
        <p:spPr/>
        <p:txBody>
          <a:bodyPr/>
          <a:lstStyle/>
          <a:p>
            <a:fld id="{195AE391-0B12-4AA2-AB11-78BC821CC688}" type="slidenum">
              <a:rPr lang="el-GR" smtClean="0"/>
              <a:t>‹#›</a:t>
            </a:fld>
            <a:endParaRPr lang="el-GR"/>
          </a:p>
        </p:txBody>
      </p:sp>
    </p:spTree>
    <p:extLst>
      <p:ext uri="{BB962C8B-B14F-4D97-AF65-F5344CB8AC3E}">
        <p14:creationId xmlns:p14="http://schemas.microsoft.com/office/powerpoint/2010/main" val="113427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32E14C-94BC-403C-BE17-005C1B08C2F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975DB4BD-93AD-4E51-8B20-7E736C112F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CD70FAC8-C42F-4E99-9591-483130A7C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2A976FAA-F3AC-4A74-A581-833409C00CBA}"/>
              </a:ext>
            </a:extLst>
          </p:cNvPr>
          <p:cNvSpPr>
            <a:spLocks noGrp="1"/>
          </p:cNvSpPr>
          <p:nvPr>
            <p:ph type="dt" sz="half" idx="10"/>
          </p:nvPr>
        </p:nvSpPr>
        <p:spPr/>
        <p:txBody>
          <a:bodyPr/>
          <a:lstStyle/>
          <a:p>
            <a:fld id="{4F769B98-769E-4015-9EAA-FAD77471D16C}" type="datetimeFigureOut">
              <a:rPr lang="el-GR" smtClean="0"/>
              <a:t>9/5/2024</a:t>
            </a:fld>
            <a:endParaRPr lang="el-GR"/>
          </a:p>
        </p:txBody>
      </p:sp>
      <p:sp>
        <p:nvSpPr>
          <p:cNvPr id="6" name="Θέση υποσέλιδου 5">
            <a:extLst>
              <a:ext uri="{FF2B5EF4-FFF2-40B4-BE49-F238E27FC236}">
                <a16:creationId xmlns:a16="http://schemas.microsoft.com/office/drawing/2014/main" id="{D3840773-F54D-4B4D-B0D1-E2D8E53B3A8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501860E-B50E-49A0-89FD-C9141DEB1F00}"/>
              </a:ext>
            </a:extLst>
          </p:cNvPr>
          <p:cNvSpPr>
            <a:spLocks noGrp="1"/>
          </p:cNvSpPr>
          <p:nvPr>
            <p:ph type="sldNum" sz="quarter" idx="12"/>
          </p:nvPr>
        </p:nvSpPr>
        <p:spPr/>
        <p:txBody>
          <a:bodyPr/>
          <a:lstStyle/>
          <a:p>
            <a:fld id="{195AE391-0B12-4AA2-AB11-78BC821CC688}" type="slidenum">
              <a:rPr lang="el-GR" smtClean="0"/>
              <a:t>‹#›</a:t>
            </a:fld>
            <a:endParaRPr lang="el-GR"/>
          </a:p>
        </p:txBody>
      </p:sp>
    </p:spTree>
    <p:extLst>
      <p:ext uri="{BB962C8B-B14F-4D97-AF65-F5344CB8AC3E}">
        <p14:creationId xmlns:p14="http://schemas.microsoft.com/office/powerpoint/2010/main" val="395782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9300871-6F2D-4F14-8BF8-FFE317398C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45E9090-3935-48CF-B97D-034E8F801A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392FA5E6-3FBD-4915-9BA3-7FF14C4ACB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69B98-769E-4015-9EAA-FAD77471D16C}" type="datetimeFigureOut">
              <a:rPr lang="el-GR" smtClean="0"/>
              <a:t>9/5/2024</a:t>
            </a:fld>
            <a:endParaRPr lang="el-GR"/>
          </a:p>
        </p:txBody>
      </p:sp>
      <p:sp>
        <p:nvSpPr>
          <p:cNvPr id="5" name="Θέση υποσέλιδου 4">
            <a:extLst>
              <a:ext uri="{FF2B5EF4-FFF2-40B4-BE49-F238E27FC236}">
                <a16:creationId xmlns:a16="http://schemas.microsoft.com/office/drawing/2014/main" id="{2303A62E-15DC-4B1A-8362-C9EF00ADD8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36E73B1-D7B7-483F-BB31-2E6E89788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AE391-0B12-4AA2-AB11-78BC821CC688}" type="slidenum">
              <a:rPr lang="el-GR" smtClean="0"/>
              <a:t>‹#›</a:t>
            </a:fld>
            <a:endParaRPr lang="el-GR"/>
          </a:p>
        </p:txBody>
      </p:sp>
    </p:spTree>
    <p:extLst>
      <p:ext uri="{BB962C8B-B14F-4D97-AF65-F5344CB8AC3E}">
        <p14:creationId xmlns:p14="http://schemas.microsoft.com/office/powerpoint/2010/main" val="1150737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4F0023-FD06-4E62-B68E-C1AE1334FA95}"/>
              </a:ext>
            </a:extLst>
          </p:cNvPr>
          <p:cNvSpPr>
            <a:spLocks noGrp="1"/>
          </p:cNvSpPr>
          <p:nvPr>
            <p:ph type="ctrTitle"/>
          </p:nvPr>
        </p:nvSpPr>
        <p:spPr/>
        <p:txBody>
          <a:bodyPr/>
          <a:lstStyle/>
          <a:p>
            <a:r>
              <a:rPr lang="el-GR" b="1" i="1" dirty="0">
                <a:solidFill>
                  <a:srgbClr val="FF0000"/>
                </a:solidFill>
              </a:rPr>
              <a:t>ΟΘΡΥΣ</a:t>
            </a:r>
          </a:p>
        </p:txBody>
      </p:sp>
      <p:sp>
        <p:nvSpPr>
          <p:cNvPr id="3" name="Υπότιτλος 2">
            <a:extLst>
              <a:ext uri="{FF2B5EF4-FFF2-40B4-BE49-F238E27FC236}">
                <a16:creationId xmlns:a16="http://schemas.microsoft.com/office/drawing/2014/main" id="{216C2DCC-BC2B-4570-ABDC-27D7E1473224}"/>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2208930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34CE26-C201-4564-B589-2A14CA96311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E0FF2D6-449C-4914-9665-AC5179DE495E}"/>
              </a:ext>
            </a:extLst>
          </p:cNvPr>
          <p:cNvSpPr>
            <a:spLocks noGrp="1"/>
          </p:cNvSpPr>
          <p:nvPr>
            <p:ph idx="1"/>
          </p:nvPr>
        </p:nvSpPr>
        <p:spPr/>
        <p:txBody>
          <a:bodyPr/>
          <a:lstStyle/>
          <a:p>
            <a:r>
              <a:rPr lang="el-GR" dirty="0"/>
              <a:t>. Το φαράγγι είναι ένα απείρου κάλλους φυσικό μνημείο, το οποίο είναι δυσκολοδιάβατο και τα τελευταία χρόνια με την ανάπτυξη των ακραίων αθλημάτων (</a:t>
            </a:r>
            <a:r>
              <a:rPr lang="el-GR" dirty="0" err="1"/>
              <a:t>extreme</a:t>
            </a:r>
            <a:r>
              <a:rPr lang="el-GR" dirty="0"/>
              <a:t> </a:t>
            </a:r>
            <a:r>
              <a:rPr lang="el-GR" dirty="0" err="1"/>
              <a:t>sport</a:t>
            </a:r>
            <a:r>
              <a:rPr lang="el-GR" dirty="0"/>
              <a:t>) πολλοί, όχι μόνο Έλληνες, αλλά και ευρωπαίοι έρχονται για να κάνουν την κατάβασή του. Άθλημα που δηλώνεται διεθνώς με τον όρο </a:t>
            </a:r>
            <a:r>
              <a:rPr lang="el-GR" dirty="0" err="1"/>
              <a:t>canyoning</a:t>
            </a:r>
            <a:r>
              <a:rPr lang="el-GR" dirty="0"/>
              <a:t> και σε ιστοσελίδες που αναφέρονται σ’ αυτό το θέμα κατέχει περίοπτη θέση λόγω της ομορφιάς αλλά και του μεγάλου βαθμού δυσκολίας </a:t>
            </a:r>
          </a:p>
        </p:txBody>
      </p:sp>
    </p:spTree>
    <p:extLst>
      <p:ext uri="{BB962C8B-B14F-4D97-AF65-F5344CB8AC3E}">
        <p14:creationId xmlns:p14="http://schemas.microsoft.com/office/powerpoint/2010/main" val="2398224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DC7F2C-0267-40FD-BF9A-1E160B059EFF}"/>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BFE56E7E-8CC8-428D-8EBE-D901D16BCD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6993" y="1464861"/>
            <a:ext cx="3660733" cy="4862204"/>
          </a:xfrm>
        </p:spPr>
      </p:pic>
    </p:spTree>
    <p:extLst>
      <p:ext uri="{BB962C8B-B14F-4D97-AF65-F5344CB8AC3E}">
        <p14:creationId xmlns:p14="http://schemas.microsoft.com/office/powerpoint/2010/main" val="404729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654FFA-2DAC-4891-B03C-FE8C0101699D}"/>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6D4D32CA-2ED4-432C-A1AB-13793FDA3C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8821" y="1790332"/>
            <a:ext cx="6448925" cy="4830469"/>
          </a:xfrm>
        </p:spPr>
      </p:pic>
    </p:spTree>
    <p:extLst>
      <p:ext uri="{BB962C8B-B14F-4D97-AF65-F5344CB8AC3E}">
        <p14:creationId xmlns:p14="http://schemas.microsoft.com/office/powerpoint/2010/main" val="226149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33D31A-AFC7-4012-BDA9-28555942D057}"/>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62E328B6-432F-4FF9-81D2-CBD91611A9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1011" y="1945805"/>
            <a:ext cx="6497051" cy="4347118"/>
          </a:xfrm>
        </p:spPr>
      </p:pic>
    </p:spTree>
    <p:extLst>
      <p:ext uri="{BB962C8B-B14F-4D97-AF65-F5344CB8AC3E}">
        <p14:creationId xmlns:p14="http://schemas.microsoft.com/office/powerpoint/2010/main" val="287707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21C46F-EC7D-4D60-B1E0-9EF8F9192878}"/>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0DDF6D08-264C-46A8-B56C-31F7299586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4655" y="1804315"/>
            <a:ext cx="6774871" cy="4533005"/>
          </a:xfrm>
        </p:spPr>
      </p:pic>
    </p:spTree>
    <p:extLst>
      <p:ext uri="{BB962C8B-B14F-4D97-AF65-F5344CB8AC3E}">
        <p14:creationId xmlns:p14="http://schemas.microsoft.com/office/powerpoint/2010/main" val="2179365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5BDDB1-923D-4036-B137-71E35A17E3CA}"/>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1C17A1C5-79C9-4702-B39D-08C5E9E266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8618" y="1825625"/>
            <a:ext cx="6125751" cy="4712116"/>
          </a:xfrm>
        </p:spPr>
      </p:pic>
    </p:spTree>
    <p:extLst>
      <p:ext uri="{BB962C8B-B14F-4D97-AF65-F5344CB8AC3E}">
        <p14:creationId xmlns:p14="http://schemas.microsoft.com/office/powerpoint/2010/main" val="1972371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731F78-3520-4ACC-AC6F-B418676998A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4AE7FD1-9F8B-44E0-851D-50D2BA6C5E7C}"/>
              </a:ext>
            </a:extLst>
          </p:cNvPr>
          <p:cNvSpPr>
            <a:spLocks noGrp="1"/>
          </p:cNvSpPr>
          <p:nvPr>
            <p:ph idx="1"/>
          </p:nvPr>
        </p:nvSpPr>
        <p:spPr/>
        <p:txBody>
          <a:bodyPr/>
          <a:lstStyle/>
          <a:p>
            <a:r>
              <a:rPr lang="el-GR" sz="3200" dirty="0"/>
              <a:t>Αξιοθαύμαστη είναι η ομορφιά και η απόλαυση της θέας από την περιοχή Τσατάλι, όπου το βλέμμα ξεφεύγει προς τον </a:t>
            </a:r>
            <a:r>
              <a:rPr lang="el-GR" sz="3200" dirty="0" err="1"/>
              <a:t>Μαγνησιακό</a:t>
            </a:r>
            <a:r>
              <a:rPr lang="el-GR" sz="3200" dirty="0"/>
              <a:t> κάμπο και τον κόλπο του Αλμυρού. Η ματιά του περαστικού ξεκινάει από τα ψηλά έλατα, τις όμορφες άγριες ανοιχτές εκτάσεις (</a:t>
            </a:r>
            <a:r>
              <a:rPr lang="el-GR" sz="3200" dirty="0" err="1"/>
              <a:t>Λάκες</a:t>
            </a:r>
            <a:r>
              <a:rPr lang="el-GR" sz="3200" dirty="0"/>
              <a:t>), τις ομορφιές του κάμπου με τις απέραντες εκτάσεις από τα χωράφια και τελικά καταλήγει στον Παγασητικό κόλπο κι επάνω στα βουνά του </a:t>
            </a:r>
            <a:r>
              <a:rPr lang="el-GR" sz="3200" dirty="0" err="1"/>
              <a:t>Πηλίου</a:t>
            </a:r>
            <a:r>
              <a:rPr lang="el-GR" sz="3200" dirty="0"/>
              <a:t>, αγναντεύοντας </a:t>
            </a:r>
            <a:r>
              <a:rPr lang="el-GR" dirty="0"/>
              <a:t>όσα από τα υπέροχα χωριά φαίνονται.</a:t>
            </a:r>
          </a:p>
        </p:txBody>
      </p:sp>
    </p:spTree>
    <p:extLst>
      <p:ext uri="{BB962C8B-B14F-4D97-AF65-F5344CB8AC3E}">
        <p14:creationId xmlns:p14="http://schemas.microsoft.com/office/powerpoint/2010/main" val="363639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84BFB3-21CA-48E2-B06B-ECDBA3D06D41}"/>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2B86F6CF-DB99-441A-8663-2E54097248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9610" y="1790879"/>
            <a:ext cx="6277408" cy="4701996"/>
          </a:xfrm>
        </p:spPr>
      </p:pic>
    </p:spTree>
    <p:extLst>
      <p:ext uri="{BB962C8B-B14F-4D97-AF65-F5344CB8AC3E}">
        <p14:creationId xmlns:p14="http://schemas.microsoft.com/office/powerpoint/2010/main" val="2498340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FD97FD-218D-45A0-9073-FEB302564F2D}"/>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C6514E09-8A06-4A1C-879B-1FA8D9F442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5018" y="1749369"/>
            <a:ext cx="6117418" cy="4582158"/>
          </a:xfrm>
        </p:spPr>
      </p:pic>
    </p:spTree>
    <p:extLst>
      <p:ext uri="{BB962C8B-B14F-4D97-AF65-F5344CB8AC3E}">
        <p14:creationId xmlns:p14="http://schemas.microsoft.com/office/powerpoint/2010/main" val="1677828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E566AB-A395-49BD-B88D-3C654ADC52F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75A6AD7-69BA-4154-AB1E-1A194791F7C2}"/>
              </a:ext>
            </a:extLst>
          </p:cNvPr>
          <p:cNvSpPr>
            <a:spLocks noGrp="1"/>
          </p:cNvSpPr>
          <p:nvPr>
            <p:ph idx="1"/>
          </p:nvPr>
        </p:nvSpPr>
        <p:spPr/>
        <p:txBody>
          <a:bodyPr>
            <a:normAutofit lnSpcReduction="10000"/>
          </a:bodyPr>
          <a:lstStyle/>
          <a:p>
            <a:pPr fontAlgn="base"/>
            <a:r>
              <a:rPr lang="el-GR" sz="3200" dirty="0"/>
              <a:t>Η βλάστηση στα χαμηλά του βουνού αποτελείται κυρίως από ελιές, στα ενδιάμεσα υπάρχουν εκτεταμένες περιοχές από ρουμάνια με πουρνάρια, </a:t>
            </a:r>
            <a:r>
              <a:rPr lang="el-GR" sz="3200" dirty="0" err="1"/>
              <a:t>σκίνα</a:t>
            </a:r>
            <a:r>
              <a:rPr lang="el-GR" sz="3200" dirty="0"/>
              <a:t>, κουμαριές, </a:t>
            </a:r>
            <a:r>
              <a:rPr lang="el-GR" sz="3200" dirty="0" err="1"/>
              <a:t>φιλίκια</a:t>
            </a:r>
            <a:r>
              <a:rPr lang="el-GR" sz="3200" dirty="0"/>
              <a:t> κλπ., ενώ δεσπόζει το δάσος της Βελανιδιάς. Στα πιο ψηλά του μέρη υπάρχουν υπέροχα δάση από έλατα και αρκουδοπούρναρα ενώ στις κορυφές του δημιουργείται αλπική ζώνη με τη γνωστή χαμηλή ποώδη βλάστηση. Ακόμη, στη θέση </a:t>
            </a:r>
            <a:r>
              <a:rPr lang="el-GR" sz="3200" b="1" dirty="0"/>
              <a:t>«Μηλιά»</a:t>
            </a:r>
            <a:r>
              <a:rPr lang="el-GR" sz="3200" dirty="0"/>
              <a:t> κοντά στην περιοχή Τσατάλι, υπάρχει δάσος Μαύρης Ελάτης. Η περιοχή καλύπτεται από εντυπωσιακά </a:t>
            </a:r>
            <a:r>
              <a:rPr lang="el-GR" sz="3200" dirty="0" err="1"/>
              <a:t>υπεραιωνόβια</a:t>
            </a:r>
            <a:r>
              <a:rPr lang="el-GR" sz="3200" dirty="0"/>
              <a:t> δέντρα.</a:t>
            </a:r>
          </a:p>
          <a:p>
            <a:endParaRPr lang="el-GR" dirty="0"/>
          </a:p>
          <a:p>
            <a:endParaRPr lang="el-GR" dirty="0"/>
          </a:p>
        </p:txBody>
      </p:sp>
    </p:spTree>
    <p:extLst>
      <p:ext uri="{BB962C8B-B14F-4D97-AF65-F5344CB8AC3E}">
        <p14:creationId xmlns:p14="http://schemas.microsoft.com/office/powerpoint/2010/main" val="1767294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68E8BB-5E67-4772-8C57-458331499FC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C507409-D11F-4F0E-A859-176DB8FB58EF}"/>
              </a:ext>
            </a:extLst>
          </p:cNvPr>
          <p:cNvSpPr>
            <a:spLocks noGrp="1"/>
          </p:cNvSpPr>
          <p:nvPr>
            <p:ph idx="1"/>
          </p:nvPr>
        </p:nvSpPr>
        <p:spPr/>
        <p:txBody>
          <a:bodyPr/>
          <a:lstStyle/>
          <a:p>
            <a:r>
              <a:rPr lang="el-GR" dirty="0"/>
              <a:t>Η </a:t>
            </a:r>
            <a:r>
              <a:rPr lang="el-GR" b="1" dirty="0"/>
              <a:t>Όθρυς</a:t>
            </a:r>
            <a:r>
              <a:rPr lang="el-GR" dirty="0"/>
              <a:t>, το βουνό των Τιτάνων, υψώνεται στη Ν.Δ. πλευρά της Μαγνησίας η κορυφογραμμή της οποίας τη χωρίζει από τη Φθιώτιδα. Στη μάχη για την επικράτηση του Δία στο κόσμο των Θεών και των ανθρώπων, γνωστή στη μυθολογία μας ως Τιτανομαχία, </a:t>
            </a:r>
            <a:r>
              <a:rPr lang="el-GR" dirty="0" err="1"/>
              <a:t>oi</a:t>
            </a:r>
            <a:r>
              <a:rPr lang="el-GR" dirty="0"/>
              <a:t> Τιτάνες είχαν την Όθρυ ως ορμητήριο. Ήταν η βάση τους, απ’ όπου αντιμάχονταν τον Δία και υπερασπίζονταν τον Κρόνο, που πάλευε για την παραμονή του στην κυριαρχία του κόσμου. Τελικά ο Δίας με τη βοήθεια των Κυκλώπων και των κεραυνών θα επικρατήσει στο θρόνο του Ολύμπου, θα τους αφοπλίσει και θα τους αιχμαλωτίσει, φυλακίζοντάς τους για πάντα στα Τάρταρα, στον κάτω κόσμο.</a:t>
            </a:r>
          </a:p>
          <a:p>
            <a:endParaRPr lang="el-GR" dirty="0"/>
          </a:p>
        </p:txBody>
      </p:sp>
    </p:spTree>
    <p:extLst>
      <p:ext uri="{BB962C8B-B14F-4D97-AF65-F5344CB8AC3E}">
        <p14:creationId xmlns:p14="http://schemas.microsoft.com/office/powerpoint/2010/main" val="3765836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009CBC-6174-4B9A-9F01-E77E4592EA84}"/>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14523EEF-B9E7-42E2-9756-54F95DFADA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2139" y="1745994"/>
            <a:ext cx="6561134" cy="4746881"/>
          </a:xfrm>
        </p:spPr>
      </p:pic>
    </p:spTree>
    <p:extLst>
      <p:ext uri="{BB962C8B-B14F-4D97-AF65-F5344CB8AC3E}">
        <p14:creationId xmlns:p14="http://schemas.microsoft.com/office/powerpoint/2010/main" val="779088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B59D23-F8AB-40BB-AF05-8DBB04B5AEF3}"/>
              </a:ext>
            </a:extLst>
          </p:cNvPr>
          <p:cNvSpPr>
            <a:spLocks noGrp="1"/>
          </p:cNvSpPr>
          <p:nvPr>
            <p:ph type="title"/>
          </p:nvPr>
        </p:nvSpPr>
        <p:spPr>
          <a:xfrm>
            <a:off x="838200" y="365125"/>
            <a:ext cx="10515600" cy="2257759"/>
          </a:xfrm>
        </p:spPr>
        <p:txBody>
          <a:bodyPr>
            <a:normAutofit fontScale="90000"/>
          </a:bodyPr>
          <a:lstStyle/>
          <a:p>
            <a:r>
              <a:rPr lang="el-GR" sz="3100" dirty="0"/>
              <a:t>Στη θέση </a:t>
            </a:r>
            <a:r>
              <a:rPr lang="el-GR" sz="3100" b="1" dirty="0"/>
              <a:t>Τσατάλι</a:t>
            </a:r>
            <a:r>
              <a:rPr lang="el-GR" sz="3100" dirty="0"/>
              <a:t> έχει ανεγερθεί το </a:t>
            </a:r>
            <a:r>
              <a:rPr lang="el-GR" sz="3100" b="1" dirty="0"/>
              <a:t>Μνημείο Αεροπόρων</a:t>
            </a:r>
            <a:r>
              <a:rPr lang="el-GR" sz="3100" dirty="0"/>
              <a:t>, στη μνήμη των αντρών της Πολεμικής Αεροπορίας που έχασαν τη ζωή τους ύστερα από την πτώση αεροσκάφους C-130 στις 5-2-1991</a:t>
            </a:r>
            <a:br>
              <a:rPr lang="el-GR" dirty="0"/>
            </a:br>
            <a:endParaRPr lang="el-GR" dirty="0"/>
          </a:p>
        </p:txBody>
      </p:sp>
      <p:sp>
        <p:nvSpPr>
          <p:cNvPr id="3" name="Θέση περιεχομένου 2">
            <a:extLst>
              <a:ext uri="{FF2B5EF4-FFF2-40B4-BE49-F238E27FC236}">
                <a16:creationId xmlns:a16="http://schemas.microsoft.com/office/drawing/2014/main" id="{B33928D6-E56F-463D-A4CF-11E93F19DE8D}"/>
              </a:ext>
            </a:extLst>
          </p:cNvPr>
          <p:cNvSpPr>
            <a:spLocks noGrp="1"/>
          </p:cNvSpPr>
          <p:nvPr>
            <p:ph idx="1"/>
          </p:nvPr>
        </p:nvSpPr>
        <p:spPr/>
        <p:txBody>
          <a:bodyPr/>
          <a:lstStyle/>
          <a:p>
            <a:endParaRPr lang="el-GR" dirty="0"/>
          </a:p>
        </p:txBody>
      </p:sp>
      <p:pic>
        <p:nvPicPr>
          <p:cNvPr id="5" name="Εικόνα 4">
            <a:extLst>
              <a:ext uri="{FF2B5EF4-FFF2-40B4-BE49-F238E27FC236}">
                <a16:creationId xmlns:a16="http://schemas.microsoft.com/office/drawing/2014/main" id="{6306D6A2-9B2F-4AFD-A514-74E0D7638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4147" y="1825625"/>
            <a:ext cx="6023065" cy="4511485"/>
          </a:xfrm>
          <a:prstGeom prst="rect">
            <a:avLst/>
          </a:prstGeom>
        </p:spPr>
      </p:pic>
    </p:spTree>
    <p:extLst>
      <p:ext uri="{BB962C8B-B14F-4D97-AF65-F5344CB8AC3E}">
        <p14:creationId xmlns:p14="http://schemas.microsoft.com/office/powerpoint/2010/main" val="1156005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13C3DE-AB97-4CDB-83ED-5A438AF693E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91DBCC7-4E10-4041-A840-C97D5FA21C72}"/>
              </a:ext>
            </a:extLst>
          </p:cNvPr>
          <p:cNvSpPr>
            <a:spLocks noGrp="1"/>
          </p:cNvSpPr>
          <p:nvPr>
            <p:ph idx="1"/>
          </p:nvPr>
        </p:nvSpPr>
        <p:spPr/>
        <p:txBody>
          <a:bodyPr>
            <a:normAutofit fontScale="92500" lnSpcReduction="10000"/>
          </a:bodyPr>
          <a:lstStyle/>
          <a:p>
            <a:r>
              <a:rPr lang="el-GR" dirty="0"/>
              <a:t>Αρκετές φυσικές πηγές, ρεματιές, ιαματικά νερά καθώς και ανεξερεύνητες σπηλιές χαρακτηρίζουν τους υδάτινους πόρους της περιοχής. Επίσης, χαρακτηριστικό είναι το μεγάλο ποτάμι στην περιοχή Προσήλια (τοποθεσία που ανεβάζουν τα κοπάδια τους οι Τσοπαναραίοι το καλοκαίρι), που ξεκινάει από την περιοχή Γρίβα (ανοιχτή τοποθεσία με τσιμεντένια βρύση), περνάει από τη </a:t>
            </a:r>
            <a:r>
              <a:rPr lang="el-GR" dirty="0" err="1"/>
              <a:t>Ντζοβάρα</a:t>
            </a:r>
            <a:r>
              <a:rPr lang="el-GR" dirty="0"/>
              <a:t> (ονομασία πηγής που ποτίζουν τα ζώα), τη </a:t>
            </a:r>
            <a:r>
              <a:rPr lang="el-GR" dirty="0" err="1"/>
              <a:t>Μαυροκοπούλα</a:t>
            </a:r>
            <a:r>
              <a:rPr lang="el-GR" dirty="0"/>
              <a:t> (κορυφή βουνού), τη </a:t>
            </a:r>
            <a:r>
              <a:rPr lang="el-GR" dirty="0" err="1"/>
              <a:t>Μαυρίκα</a:t>
            </a:r>
            <a:r>
              <a:rPr lang="el-GR" dirty="0"/>
              <a:t> (κορυφή βουνού) και μετά από μερικά περάσματα κι από άλλες περιοχές φτάνει να καταλήγει στο Ξεροβούνι (κορυφή πλαγιάς κοντά στον οικισμό Προσήλια των Τσοπαναραίων). Τα νερά από το λιώσιμο των χιονιών στις κορυφές κατηφορίζοντας δημιουργούν αλλού ήρεμες ρεματιές και αλλού απότομα και άγρια φαράγγια.</a:t>
            </a:r>
          </a:p>
          <a:p>
            <a:endParaRPr lang="el-GR" dirty="0"/>
          </a:p>
        </p:txBody>
      </p:sp>
    </p:spTree>
    <p:extLst>
      <p:ext uri="{BB962C8B-B14F-4D97-AF65-F5344CB8AC3E}">
        <p14:creationId xmlns:p14="http://schemas.microsoft.com/office/powerpoint/2010/main" val="3965038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296AED-42B0-4B6B-88B1-EC853857D798}"/>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B56E36C2-7F93-43B5-AC73-4BB3667C92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2169" y="1943365"/>
            <a:ext cx="6799539" cy="4549510"/>
          </a:xfrm>
        </p:spPr>
      </p:pic>
    </p:spTree>
    <p:extLst>
      <p:ext uri="{BB962C8B-B14F-4D97-AF65-F5344CB8AC3E}">
        <p14:creationId xmlns:p14="http://schemas.microsoft.com/office/powerpoint/2010/main" val="2241521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0D0A69-2326-4630-A330-7074E2E21954}"/>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FE6B8FA7-4C8B-48D3-97D3-DD6C066498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1542" y="1727147"/>
            <a:ext cx="6387985" cy="4424271"/>
          </a:xfrm>
        </p:spPr>
      </p:pic>
    </p:spTree>
    <p:extLst>
      <p:ext uri="{BB962C8B-B14F-4D97-AF65-F5344CB8AC3E}">
        <p14:creationId xmlns:p14="http://schemas.microsoft.com/office/powerpoint/2010/main" val="3120178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3CB8D2-0BD8-45F9-8FB7-7AFF537B0C6F}"/>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CCE12A46-23BE-4463-9908-FA7B21829C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6218" y="1730966"/>
            <a:ext cx="6428509" cy="4809983"/>
          </a:xfrm>
        </p:spPr>
      </p:pic>
    </p:spTree>
    <p:extLst>
      <p:ext uri="{BB962C8B-B14F-4D97-AF65-F5344CB8AC3E}">
        <p14:creationId xmlns:p14="http://schemas.microsoft.com/office/powerpoint/2010/main" val="1990350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C443DD-21F2-4F67-96B9-636992BE411B}"/>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BFF3F398-9E76-4A8F-B3B6-0BC08AD510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1032" y="1718236"/>
            <a:ext cx="6232968" cy="4668709"/>
          </a:xfrm>
        </p:spPr>
      </p:pic>
    </p:spTree>
    <p:extLst>
      <p:ext uri="{BB962C8B-B14F-4D97-AF65-F5344CB8AC3E}">
        <p14:creationId xmlns:p14="http://schemas.microsoft.com/office/powerpoint/2010/main" val="3225246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0633C5-AE68-4B8C-A36C-187AB98E27DD}"/>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7503D02A-735A-4ADE-AA97-923A753390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2473" y="1673086"/>
            <a:ext cx="6373091" cy="4802580"/>
          </a:xfrm>
        </p:spPr>
      </p:pic>
    </p:spTree>
    <p:extLst>
      <p:ext uri="{BB962C8B-B14F-4D97-AF65-F5344CB8AC3E}">
        <p14:creationId xmlns:p14="http://schemas.microsoft.com/office/powerpoint/2010/main" val="3390761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6776CD-99B9-4234-8245-ECF72A239FC5}"/>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4802066E-EEEE-4063-9946-038AAD56B0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3236" y="1578248"/>
            <a:ext cx="3837709" cy="5123540"/>
          </a:xfrm>
        </p:spPr>
      </p:pic>
    </p:spTree>
    <p:extLst>
      <p:ext uri="{BB962C8B-B14F-4D97-AF65-F5344CB8AC3E}">
        <p14:creationId xmlns:p14="http://schemas.microsoft.com/office/powerpoint/2010/main" val="809327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543CDA-58D1-45AA-9784-7868B11DFF57}"/>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5101E426-2E5C-4184-9A94-2CFC40C686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9455" y="1787126"/>
            <a:ext cx="5915890" cy="4799236"/>
          </a:xfrm>
        </p:spPr>
      </p:pic>
    </p:spTree>
    <p:extLst>
      <p:ext uri="{BB962C8B-B14F-4D97-AF65-F5344CB8AC3E}">
        <p14:creationId xmlns:p14="http://schemas.microsoft.com/office/powerpoint/2010/main" val="1814812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1CC920-EECA-4A68-A1C5-8D56B1F0CDE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881FFA0-E2B0-4638-ADA3-0F8404A192B5}"/>
              </a:ext>
            </a:extLst>
          </p:cNvPr>
          <p:cNvSpPr>
            <a:spLocks noGrp="1"/>
          </p:cNvSpPr>
          <p:nvPr>
            <p:ph idx="1"/>
          </p:nvPr>
        </p:nvSpPr>
        <p:spPr/>
        <p:txBody>
          <a:bodyPr>
            <a:normAutofit lnSpcReduction="10000"/>
          </a:bodyPr>
          <a:lstStyle/>
          <a:p>
            <a:r>
              <a:rPr lang="el-GR" dirty="0"/>
              <a:t>Επίσης, κατά μία μυθολογική εκδοχή, στην Όθρυ προσάραξε η κιβωτός του Δευκαλίωνα και της </a:t>
            </a:r>
            <a:r>
              <a:rPr lang="el-GR" dirty="0" err="1"/>
              <a:t>Πύρρας</a:t>
            </a:r>
            <a:r>
              <a:rPr lang="el-GR" dirty="0"/>
              <a:t>, μετά τον κατακλυσμό που διέταξε ο Δίας εξαιτίας της παρακμής των ανθρώπων. Σύμφωνα με τον Όμηρο η πόλη ή η χώρα που είχε το όνομα Ελλάδα βρισκόταν στην περιοχή αυτή που στην αρχαιότητα αναφέρεται ως Αχαΐα Φθιώτιδα. Όταν κατέβηκαν απ’ την κιβωτό ο Δευκαλίωνας και η </a:t>
            </a:r>
            <a:r>
              <a:rPr lang="el-GR" dirty="0" err="1"/>
              <a:t>Πύρρα</a:t>
            </a:r>
            <a:r>
              <a:rPr lang="el-GR" dirty="0"/>
              <a:t> σύμφωνα με εντολή του Δία άρχισαν να ρίχνουν πίσω τους πέτρες. Οι πέτρες που έριχνε ο Δευκαλίωνας γινόταν άντρες, ενώ αυτές που έριχνε η </a:t>
            </a:r>
            <a:r>
              <a:rPr lang="el-GR" dirty="0" err="1"/>
              <a:t>Πύρρα</a:t>
            </a:r>
            <a:r>
              <a:rPr lang="el-GR" dirty="0"/>
              <a:t> μεταμορφώνονταν σε γυναίκες. Σύμφωνα με το μύθο, ο πρώτος υιός του Δευκαλίωνα και της </a:t>
            </a:r>
            <a:r>
              <a:rPr lang="el-GR" dirty="0" err="1"/>
              <a:t>Πύρρας</a:t>
            </a:r>
            <a:r>
              <a:rPr lang="el-GR" dirty="0"/>
              <a:t>, ο Έλληνας, ζευγάρωσε με τη νύμφη </a:t>
            </a:r>
            <a:r>
              <a:rPr lang="el-GR" dirty="0" err="1"/>
              <a:t>Οθρυΐδα</a:t>
            </a:r>
            <a:r>
              <a:rPr lang="el-GR" dirty="0"/>
              <a:t> και οι απόγονοί τους είναι οι Έλληνες.</a:t>
            </a:r>
          </a:p>
          <a:p>
            <a:endParaRPr lang="el-GR" dirty="0"/>
          </a:p>
        </p:txBody>
      </p:sp>
    </p:spTree>
    <p:extLst>
      <p:ext uri="{BB962C8B-B14F-4D97-AF65-F5344CB8AC3E}">
        <p14:creationId xmlns:p14="http://schemas.microsoft.com/office/powerpoint/2010/main" val="2213682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2CD027-0CAB-4EB7-B485-D376283FC00F}"/>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82C65721-C110-4F09-B929-3F198330FE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0" y="1726220"/>
            <a:ext cx="3685309" cy="4920078"/>
          </a:xfrm>
        </p:spPr>
      </p:pic>
    </p:spTree>
    <p:extLst>
      <p:ext uri="{BB962C8B-B14F-4D97-AF65-F5344CB8AC3E}">
        <p14:creationId xmlns:p14="http://schemas.microsoft.com/office/powerpoint/2010/main" val="2260321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F28307-DDAA-412E-A71A-37ED2A42622F}"/>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493FBD5C-FE3B-4002-A1DA-2AECAB8C68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6364" y="1781710"/>
            <a:ext cx="3602181" cy="4809098"/>
          </a:xfrm>
        </p:spPr>
      </p:pic>
    </p:spTree>
    <p:extLst>
      <p:ext uri="{BB962C8B-B14F-4D97-AF65-F5344CB8AC3E}">
        <p14:creationId xmlns:p14="http://schemas.microsoft.com/office/powerpoint/2010/main" val="3592738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2068BB-24E0-446E-90AD-E709F7160E6E}"/>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C8576A77-99B7-460F-A434-E94676652F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1837638"/>
            <a:ext cx="6234545" cy="4680985"/>
          </a:xfrm>
        </p:spPr>
      </p:pic>
    </p:spTree>
    <p:extLst>
      <p:ext uri="{BB962C8B-B14F-4D97-AF65-F5344CB8AC3E}">
        <p14:creationId xmlns:p14="http://schemas.microsoft.com/office/powerpoint/2010/main" val="609227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0FAA95-99A1-4218-9FCA-040CA55136E1}"/>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190256A7-AA14-4C2D-A31D-41B0B915AD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9285" y="1825625"/>
            <a:ext cx="6761494" cy="4505902"/>
          </a:xfrm>
        </p:spPr>
      </p:pic>
    </p:spTree>
    <p:extLst>
      <p:ext uri="{BB962C8B-B14F-4D97-AF65-F5344CB8AC3E}">
        <p14:creationId xmlns:p14="http://schemas.microsoft.com/office/powerpoint/2010/main" val="511492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669249-EF08-4CBF-95C4-92A20B9F8067}"/>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0CC3657B-7EC4-4A45-91B5-08717806DA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7957" y="2162969"/>
            <a:ext cx="7695118" cy="4329906"/>
          </a:xfrm>
        </p:spPr>
      </p:pic>
    </p:spTree>
    <p:extLst>
      <p:ext uri="{BB962C8B-B14F-4D97-AF65-F5344CB8AC3E}">
        <p14:creationId xmlns:p14="http://schemas.microsoft.com/office/powerpoint/2010/main" val="1879523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D825D9-64A3-4B67-8601-DB5A9A4DC68D}"/>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E3C072F0-1955-46C1-ACEB-23F5EBE29E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0380" y="1501947"/>
            <a:ext cx="7002378" cy="5245024"/>
          </a:xfrm>
        </p:spPr>
      </p:pic>
    </p:spTree>
    <p:extLst>
      <p:ext uri="{BB962C8B-B14F-4D97-AF65-F5344CB8AC3E}">
        <p14:creationId xmlns:p14="http://schemas.microsoft.com/office/powerpoint/2010/main" val="660572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D09DA9-FCD3-41CA-B130-C4986B5C7D26}"/>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3504BECF-116E-41F4-B870-F5F3C83A35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6764" y="1812276"/>
            <a:ext cx="4738254" cy="4738254"/>
          </a:xfrm>
        </p:spPr>
      </p:pic>
    </p:spTree>
    <p:extLst>
      <p:ext uri="{BB962C8B-B14F-4D97-AF65-F5344CB8AC3E}">
        <p14:creationId xmlns:p14="http://schemas.microsoft.com/office/powerpoint/2010/main" val="1279732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78C7FE-CD79-415E-BB82-A3EBD86A5012}"/>
              </a:ext>
            </a:extLst>
          </p:cNvPr>
          <p:cNvSpPr>
            <a:spLocks noGrp="1"/>
          </p:cNvSpPr>
          <p:nvPr>
            <p:ph type="title"/>
          </p:nvPr>
        </p:nvSpPr>
        <p:spPr/>
        <p:txBody>
          <a:bodyPr/>
          <a:lstStyle/>
          <a:p>
            <a:pPr algn="ctr"/>
            <a:r>
              <a:rPr lang="el-GR" b="1" i="1" dirty="0"/>
              <a:t>ΦΙΔΑΕΤΟΣ</a:t>
            </a:r>
          </a:p>
        </p:txBody>
      </p:sp>
      <p:pic>
        <p:nvPicPr>
          <p:cNvPr id="8" name="Θέση περιεχομένου 7">
            <a:extLst>
              <a:ext uri="{FF2B5EF4-FFF2-40B4-BE49-F238E27FC236}">
                <a16:creationId xmlns:a16="http://schemas.microsoft.com/office/drawing/2014/main" id="{9010AEC9-EBD1-4251-A18C-817A320EAD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0319" y="1891939"/>
            <a:ext cx="6919099" cy="4702825"/>
          </a:xfrm>
        </p:spPr>
      </p:pic>
    </p:spTree>
    <p:extLst>
      <p:ext uri="{BB962C8B-B14F-4D97-AF65-F5344CB8AC3E}">
        <p14:creationId xmlns:p14="http://schemas.microsoft.com/office/powerpoint/2010/main" val="1251526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8B4CA8-6FA6-48E1-84F0-6B638380AB2D}"/>
              </a:ext>
            </a:extLst>
          </p:cNvPr>
          <p:cNvSpPr>
            <a:spLocks noGrp="1"/>
          </p:cNvSpPr>
          <p:nvPr>
            <p:ph type="title"/>
          </p:nvPr>
        </p:nvSpPr>
        <p:spPr/>
        <p:txBody>
          <a:bodyPr/>
          <a:lstStyle/>
          <a:p>
            <a:pPr algn="ctr"/>
            <a:r>
              <a:rPr lang="el-GR" b="1" i="1" dirty="0"/>
              <a:t>ΧΡΥΣΟΓΕΡΑΚΟ</a:t>
            </a:r>
          </a:p>
        </p:txBody>
      </p:sp>
      <p:pic>
        <p:nvPicPr>
          <p:cNvPr id="5" name="Θέση περιεχομένου 4">
            <a:extLst>
              <a:ext uri="{FF2B5EF4-FFF2-40B4-BE49-F238E27FC236}">
                <a16:creationId xmlns:a16="http://schemas.microsoft.com/office/drawing/2014/main" id="{96CD4B3F-2FFE-4F5C-A4AA-27735DBB77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4073" y="1855696"/>
            <a:ext cx="3519054" cy="4698119"/>
          </a:xfrm>
        </p:spPr>
      </p:pic>
    </p:spTree>
    <p:extLst>
      <p:ext uri="{BB962C8B-B14F-4D97-AF65-F5344CB8AC3E}">
        <p14:creationId xmlns:p14="http://schemas.microsoft.com/office/powerpoint/2010/main" val="1982725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35228F-97A4-4517-A0C8-C478D1E6673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BF765B5-68ED-49B6-BF4A-CE8FABE41476}"/>
              </a:ext>
            </a:extLst>
          </p:cNvPr>
          <p:cNvSpPr>
            <a:spLocks noGrp="1"/>
          </p:cNvSpPr>
          <p:nvPr>
            <p:ph idx="1"/>
          </p:nvPr>
        </p:nvSpPr>
        <p:spPr/>
        <p:txBody>
          <a:bodyPr>
            <a:normAutofit/>
          </a:bodyPr>
          <a:lstStyle/>
          <a:p>
            <a:pPr marL="0" indent="0">
              <a:buNone/>
            </a:pPr>
            <a:r>
              <a:rPr lang="el-GR" sz="4000" b="1" dirty="0"/>
              <a:t>Ελπίζουμε να σας άρεσε η περιήγηση στην Όθρυ</a:t>
            </a:r>
            <a:r>
              <a:rPr lang="el-GR" sz="4000" b="1"/>
              <a:t>. </a:t>
            </a:r>
          </a:p>
          <a:p>
            <a:pPr marL="0" indent="0">
              <a:buNone/>
            </a:pPr>
            <a:r>
              <a:rPr lang="el-GR" sz="4000" b="1" dirty="0"/>
              <a:t>Ευχόμαστε να έρθετε να τη δείτε και από κοντά!</a:t>
            </a:r>
          </a:p>
        </p:txBody>
      </p:sp>
    </p:spTree>
    <p:extLst>
      <p:ext uri="{BB962C8B-B14F-4D97-AF65-F5344CB8AC3E}">
        <p14:creationId xmlns:p14="http://schemas.microsoft.com/office/powerpoint/2010/main" val="1811152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D5B170-CB72-408C-8426-67CE179E3DB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A2DFC59-F564-43C0-8577-8F2F66A48420}"/>
              </a:ext>
            </a:extLst>
          </p:cNvPr>
          <p:cNvSpPr>
            <a:spLocks noGrp="1"/>
          </p:cNvSpPr>
          <p:nvPr>
            <p:ph idx="1"/>
          </p:nvPr>
        </p:nvSpPr>
        <p:spPr/>
        <p:txBody>
          <a:bodyPr>
            <a:normAutofit fontScale="92500" lnSpcReduction="10000"/>
          </a:bodyPr>
          <a:lstStyle/>
          <a:p>
            <a:r>
              <a:rPr lang="el-GR" dirty="0">
                <a:solidFill>
                  <a:srgbClr val="444444"/>
                </a:solidFill>
                <a:latin typeface="inherit"/>
                <a:ea typeface="Times New Roman" panose="02020603050405020304" pitchFamily="18" charset="0"/>
                <a:cs typeface="Arial" panose="020B0604020202020204" pitchFamily="34" charset="0"/>
              </a:rPr>
              <a:t>Στο βουνό αυτό κατοίκησαν απ’ την αρχαιότητα τα πρώτα ελληνικά φύλλα, οι Πελασγοί</a:t>
            </a:r>
          </a:p>
          <a:p>
            <a:r>
              <a:rPr lang="el-GR" dirty="0"/>
              <a:t>Αρκετές είναι οι αρχαίες πόλεις (το </a:t>
            </a:r>
            <a:r>
              <a:rPr lang="el-GR" dirty="0" err="1"/>
              <a:t>Ναρθάκιο</a:t>
            </a:r>
            <a:r>
              <a:rPr lang="el-GR" dirty="0"/>
              <a:t>, η </a:t>
            </a:r>
            <a:r>
              <a:rPr lang="el-GR" dirty="0" err="1"/>
              <a:t>Φαλάρα</a:t>
            </a:r>
            <a:r>
              <a:rPr lang="el-GR" dirty="0"/>
              <a:t>, ο </a:t>
            </a:r>
            <a:r>
              <a:rPr lang="el-GR" dirty="0" err="1"/>
              <a:t>Εχίνoς</a:t>
            </a:r>
            <a:r>
              <a:rPr lang="el-GR" dirty="0"/>
              <a:t>, η Κρεμαστή Λαρίσης, ο </a:t>
            </a:r>
            <a:r>
              <a:rPr lang="el-GR" dirty="0" err="1"/>
              <a:t>Ανδρώνας</a:t>
            </a:r>
            <a:r>
              <a:rPr lang="el-GR" dirty="0"/>
              <a:t>, ο </a:t>
            </a:r>
            <a:r>
              <a:rPr lang="el-GR" dirty="0" err="1"/>
              <a:t>Πτελεός</a:t>
            </a:r>
            <a:r>
              <a:rPr lang="el-GR" dirty="0"/>
              <a:t>, η Άλος, η </a:t>
            </a:r>
            <a:r>
              <a:rPr lang="el-GR" dirty="0" err="1"/>
              <a:t>Βρύναινα</a:t>
            </a:r>
            <a:r>
              <a:rPr lang="el-GR" dirty="0"/>
              <a:t>, η </a:t>
            </a:r>
            <a:r>
              <a:rPr lang="el-GR" dirty="0" err="1"/>
              <a:t>Φυλάκη</a:t>
            </a:r>
            <a:r>
              <a:rPr lang="el-GR" dirty="0"/>
              <a:t>, η Μελιταία κ.α.) που βρίσκονται στις παρυφές του ή ψηλότερα.</a:t>
            </a:r>
          </a:p>
          <a:p>
            <a:r>
              <a:rPr lang="el-GR" dirty="0"/>
              <a:t>Την περίοδο της Τουρκοκρατίας η Όθρυς ήταν γνωστή και με το όνομα </a:t>
            </a:r>
            <a:r>
              <a:rPr lang="el-GR" b="1" dirty="0"/>
              <a:t>«της Γούρας τα βουνά»</a:t>
            </a:r>
            <a:r>
              <a:rPr lang="el-GR" dirty="0"/>
              <a:t>, όνομα που πήρε από το κεφαλοχώρι της Γούρα, τη σημερινή Ανάβρα Μαγνησίας. Ήταν το καταφύγιο, αλλά και το ενδιαίτημα και το ορμητήριο κλεφτών και </a:t>
            </a:r>
            <a:r>
              <a:rPr lang="el-GR" dirty="0" err="1"/>
              <a:t>αρματωλών</a:t>
            </a:r>
            <a:r>
              <a:rPr lang="el-GR" dirty="0"/>
              <a:t>. Μεγάλο ρόλο έπαιξε και στα επαναστατικά κινήματα του 1821, 1844, 1854 και του 1878. Μεγάλες μάχες έχουν δοθεί στις κορυφές του βουνού μεταξύ </a:t>
            </a:r>
            <a:r>
              <a:rPr lang="el-GR" dirty="0" err="1"/>
              <a:t>κλεφταρματωλών</a:t>
            </a:r>
            <a:r>
              <a:rPr lang="el-GR" dirty="0"/>
              <a:t> και Οθωμανών</a:t>
            </a:r>
          </a:p>
        </p:txBody>
      </p:sp>
    </p:spTree>
    <p:extLst>
      <p:ext uri="{BB962C8B-B14F-4D97-AF65-F5344CB8AC3E}">
        <p14:creationId xmlns:p14="http://schemas.microsoft.com/office/powerpoint/2010/main" val="427562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4F3CDA-06CB-47C3-804C-9E688BA65608}"/>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F0930288-35C0-4B91-BE91-1437A216BE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0073" y="1707858"/>
            <a:ext cx="6497781" cy="4867063"/>
          </a:xfrm>
        </p:spPr>
      </p:pic>
    </p:spTree>
    <p:extLst>
      <p:ext uri="{BB962C8B-B14F-4D97-AF65-F5344CB8AC3E}">
        <p14:creationId xmlns:p14="http://schemas.microsoft.com/office/powerpoint/2010/main" val="1472957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6A4ADB-1A98-4138-A0C6-2AF8F79AB7E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AE226AE-3B0A-48CF-9097-CFEA6E17C855}"/>
              </a:ext>
            </a:extLst>
          </p:cNvPr>
          <p:cNvSpPr>
            <a:spLocks noGrp="1"/>
          </p:cNvSpPr>
          <p:nvPr>
            <p:ph idx="1"/>
          </p:nvPr>
        </p:nvSpPr>
        <p:spPr/>
        <p:txBody>
          <a:bodyPr/>
          <a:lstStyle/>
          <a:p>
            <a:r>
              <a:rPr lang="el-GR" dirty="0"/>
              <a:t>. Οι ψηλότερες κορυφές του είναι το </a:t>
            </a:r>
            <a:r>
              <a:rPr lang="el-GR" b="1" dirty="0" err="1"/>
              <a:t>Γκιούζι</a:t>
            </a:r>
            <a:r>
              <a:rPr lang="el-GR" dirty="0"/>
              <a:t> (1726μ), το </a:t>
            </a:r>
            <a:r>
              <a:rPr lang="el-GR" b="1" dirty="0" err="1"/>
              <a:t>Γερακοβούνι</a:t>
            </a:r>
            <a:r>
              <a:rPr lang="el-GR" dirty="0"/>
              <a:t> (1673μ), ο </a:t>
            </a:r>
            <a:r>
              <a:rPr lang="el-GR" b="1" dirty="0"/>
              <a:t>Στρατώνας</a:t>
            </a:r>
            <a:r>
              <a:rPr lang="el-GR" dirty="0"/>
              <a:t> (1653μ), ο </a:t>
            </a:r>
            <a:r>
              <a:rPr lang="el-GR" b="1" dirty="0" err="1"/>
              <a:t>Πήλιουρας</a:t>
            </a:r>
            <a:r>
              <a:rPr lang="el-GR" dirty="0"/>
              <a:t> (1557μ), η </a:t>
            </a:r>
            <a:r>
              <a:rPr lang="el-GR" b="1" dirty="0" err="1"/>
              <a:t>Μαυρίκα</a:t>
            </a:r>
            <a:r>
              <a:rPr lang="el-GR"/>
              <a:t>(1552μ)</a:t>
            </a:r>
          </a:p>
        </p:txBody>
      </p:sp>
    </p:spTree>
    <p:extLst>
      <p:ext uri="{BB962C8B-B14F-4D97-AF65-F5344CB8AC3E}">
        <p14:creationId xmlns:p14="http://schemas.microsoft.com/office/powerpoint/2010/main" val="241003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C16D4F-5F66-44E7-AC9C-5F089500F68A}"/>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341CC8DE-EB46-4794-B258-04044FF16F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9346" y="1787402"/>
            <a:ext cx="6303818" cy="4721778"/>
          </a:xfrm>
        </p:spPr>
      </p:pic>
    </p:spTree>
    <p:extLst>
      <p:ext uri="{BB962C8B-B14F-4D97-AF65-F5344CB8AC3E}">
        <p14:creationId xmlns:p14="http://schemas.microsoft.com/office/powerpoint/2010/main" val="342386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5FC09A-E56D-4745-9643-8F8E12601363}"/>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06F96C9F-C5F1-4CD1-80BC-9467E54081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1820" y="1770158"/>
            <a:ext cx="7096980" cy="4722718"/>
          </a:xfrm>
        </p:spPr>
      </p:pic>
    </p:spTree>
    <p:extLst>
      <p:ext uri="{BB962C8B-B14F-4D97-AF65-F5344CB8AC3E}">
        <p14:creationId xmlns:p14="http://schemas.microsoft.com/office/powerpoint/2010/main" val="2062251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DC0C7A-1074-475E-902B-04C70BF2420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6ACB282-C064-42E0-9CBC-9DABE19D5BFE}"/>
              </a:ext>
            </a:extLst>
          </p:cNvPr>
          <p:cNvSpPr>
            <a:spLocks noGrp="1"/>
          </p:cNvSpPr>
          <p:nvPr>
            <p:ph idx="1"/>
          </p:nvPr>
        </p:nvSpPr>
        <p:spPr/>
        <p:txBody>
          <a:bodyPr/>
          <a:lstStyle/>
          <a:p>
            <a:pPr fontAlgn="base"/>
            <a:r>
              <a:rPr lang="el-GR" dirty="0"/>
              <a:t>Το μεγαλύτερο αξιοθέατο πάνω στα βουνά της Όθρυος είναι το </a:t>
            </a:r>
            <a:r>
              <a:rPr lang="el-GR" b="1" dirty="0"/>
              <a:t>Φαράγγι του Μαυρομάτη</a:t>
            </a:r>
            <a:r>
              <a:rPr lang="el-GR" dirty="0"/>
              <a:t>, που ανάμεσα στη </a:t>
            </a:r>
            <a:r>
              <a:rPr lang="el-GR" dirty="0" err="1"/>
              <a:t>Βρύναινα</a:t>
            </a:r>
            <a:r>
              <a:rPr lang="el-GR" dirty="0"/>
              <a:t> και τον Άγιο Ιωάννη. Η </a:t>
            </a:r>
            <a:r>
              <a:rPr lang="el-GR" dirty="0" err="1"/>
              <a:t>Βρύναινα</a:t>
            </a:r>
            <a:r>
              <a:rPr lang="el-GR" dirty="0"/>
              <a:t> υδροδοτείται με άριστης ποιότητας νερό το οποίο πηγάζει από τις πηγές της </a:t>
            </a:r>
            <a:r>
              <a:rPr lang="el-GR" dirty="0" err="1"/>
              <a:t>Αρνόβρυσης</a:t>
            </a:r>
            <a:r>
              <a:rPr lang="el-GR" dirty="0"/>
              <a:t>, όπου είναι και η αρχή του χειμάρρου </a:t>
            </a:r>
            <a:r>
              <a:rPr lang="el-GR" dirty="0" err="1"/>
              <a:t>Σαλαμπριά</a:t>
            </a:r>
            <a:r>
              <a:rPr lang="el-GR" dirty="0"/>
              <a:t>. Χαμηλότερα των πηγών βρίσκεται το φαράγγι Μαυρομάτη, όπου στην αρχή του κατασκευάζεται φράγμα για την υδροδότηση των υπόλοιπων οικισμών της περιοχής </a:t>
            </a:r>
            <a:r>
              <a:rPr lang="el-GR" dirty="0" err="1"/>
              <a:t>Σούρπης</a:t>
            </a:r>
            <a:r>
              <a:rPr lang="el-GR" dirty="0"/>
              <a:t> και </a:t>
            </a:r>
            <a:r>
              <a:rPr lang="el-GR" dirty="0" err="1"/>
              <a:t>Πτελεού</a:t>
            </a:r>
            <a:r>
              <a:rPr lang="el-GR" dirty="0"/>
              <a:t>. </a:t>
            </a:r>
          </a:p>
        </p:txBody>
      </p:sp>
    </p:spTree>
    <p:extLst>
      <p:ext uri="{BB962C8B-B14F-4D97-AF65-F5344CB8AC3E}">
        <p14:creationId xmlns:p14="http://schemas.microsoft.com/office/powerpoint/2010/main" val="149339040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927</Words>
  <Application>Microsoft Office PowerPoint</Application>
  <PresentationFormat>Ευρεία οθόνη</PresentationFormat>
  <Paragraphs>17</Paragraphs>
  <Slides>39</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39</vt:i4>
      </vt:variant>
    </vt:vector>
  </HeadingPairs>
  <TitlesOfParts>
    <vt:vector size="45" baseType="lpstr">
      <vt:lpstr>Arial</vt:lpstr>
      <vt:lpstr>Calibri</vt:lpstr>
      <vt:lpstr>Calibri Light</vt:lpstr>
      <vt:lpstr>inherit</vt:lpstr>
      <vt:lpstr>Times New Roman</vt:lpstr>
      <vt:lpstr>Θέμα του Office</vt:lpstr>
      <vt:lpstr>ΟΘΡΥΣ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Στη θέση Τσατάλι έχει ανεγερθεί το Μνημείο Αεροπόρων, στη μνήμη των αντρών της Πολεμικής Αεροπορίας που έχασαν τη ζωή τους ύστερα από την πτώση αεροσκάφους C-130 στις 5-2-1991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ΦΙΔΑΕΤΟΣ</vt:lpstr>
      <vt:lpstr>ΧΡΥΣΟΓΕΡΑΚΟ</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ΟΘΡΥΣ</dc:title>
  <dc:creator>FALTAKAS THEODOROS</dc:creator>
  <cp:lastModifiedBy>FALTAKAS THEODOROS</cp:lastModifiedBy>
  <cp:revision>10</cp:revision>
  <dcterms:created xsi:type="dcterms:W3CDTF">2024-05-06T10:19:40Z</dcterms:created>
  <dcterms:modified xsi:type="dcterms:W3CDTF">2024-05-09T08:01:51Z</dcterms:modified>
</cp:coreProperties>
</file>