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53" autoAdjust="0"/>
    <p:restoredTop sz="94660"/>
  </p:normalViewPr>
  <p:slideViewPr>
    <p:cSldViewPr snapToGrid="0">
      <p:cViewPr varScale="1">
        <p:scale>
          <a:sx n="39" d="100"/>
          <a:sy n="39" d="100"/>
        </p:scale>
        <p:origin x="4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12B1AF-6320-45DC-A220-45FE6E91001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2C673B0-664B-450E-9799-571534F91B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8B67BE3-3E8E-4E65-B72F-46A772392026}"/>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5" name="Θέση υποσέλιδου 4">
            <a:extLst>
              <a:ext uri="{FF2B5EF4-FFF2-40B4-BE49-F238E27FC236}">
                <a16:creationId xmlns:a16="http://schemas.microsoft.com/office/drawing/2014/main" id="{08AC4F25-D1F5-4314-9590-EBE1E55E693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120DB1-ED5E-4DB7-B007-8E17AB8614F2}"/>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1570865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6CAD6A-23EE-431C-8D9D-D656EFCAAA6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4415631-71A2-4BDA-8DAC-DB4A35C18CB8}"/>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E24C8DD6-F12F-497C-ACBA-EA7D57390C81}"/>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5" name="Θέση υποσέλιδου 4">
            <a:extLst>
              <a:ext uri="{FF2B5EF4-FFF2-40B4-BE49-F238E27FC236}">
                <a16:creationId xmlns:a16="http://schemas.microsoft.com/office/drawing/2014/main" id="{C118D69E-67A2-4813-9C3F-0690B8495CB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2BC81C3-207F-4E88-9757-D2326693B8D4}"/>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3841484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83D3A53-AF24-4051-88D2-765EDBE2747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E9CD1FB6-4BB1-4116-90EA-9EC73340E53C}"/>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FD00DC30-F08A-491C-813B-658D20F8986B}"/>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5" name="Θέση υποσέλιδου 4">
            <a:extLst>
              <a:ext uri="{FF2B5EF4-FFF2-40B4-BE49-F238E27FC236}">
                <a16:creationId xmlns:a16="http://schemas.microsoft.com/office/drawing/2014/main" id="{8B8E4BC6-B6D1-4334-AB3B-FBE8FA77207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6C2964-B0D4-4B07-BB4D-3F36428CC675}"/>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4106603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EE6469-A820-4D23-9DE3-E72819CEF2F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091804F-8A34-4CC5-8342-5FB43D49FCFF}"/>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D7091D95-AD91-46A9-BE66-BED2B3771783}"/>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5" name="Θέση υποσέλιδου 4">
            <a:extLst>
              <a:ext uri="{FF2B5EF4-FFF2-40B4-BE49-F238E27FC236}">
                <a16:creationId xmlns:a16="http://schemas.microsoft.com/office/drawing/2014/main" id="{249BB600-2E89-4EE2-AA67-6FD8B96E3CA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8014EF-5288-4155-86F2-C42DF42FF165}"/>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203391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E7CB45-FD26-4AA4-89E0-260882F44B45}"/>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656A228-A52B-4990-BBEE-4AB5A32C3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8CF13E40-6486-4E01-BE00-C12813466521}"/>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5" name="Θέση υποσέλιδου 4">
            <a:extLst>
              <a:ext uri="{FF2B5EF4-FFF2-40B4-BE49-F238E27FC236}">
                <a16:creationId xmlns:a16="http://schemas.microsoft.com/office/drawing/2014/main" id="{D402750F-6540-43AC-A652-7B15CE41701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49E400E-E537-4386-AAFF-B5A28C909895}"/>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818731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63BE76-E7A4-44E4-95DB-1BFDE3DDEAB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333DB6B-6090-4252-9BD9-B1516DE3ECB5}"/>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6DDD0A89-53F3-40AA-8893-50D4C0BE8FF6}"/>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22393497-083C-48D9-A83D-D133ABBAD251}"/>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6" name="Θέση υποσέλιδου 5">
            <a:extLst>
              <a:ext uri="{FF2B5EF4-FFF2-40B4-BE49-F238E27FC236}">
                <a16:creationId xmlns:a16="http://schemas.microsoft.com/office/drawing/2014/main" id="{799067E0-8E80-4586-A1AF-36956EC58C4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E78240E-BA3A-49EF-BB7C-4739672215CC}"/>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394834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75411C-6DD4-421B-8364-65BA29C3499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3AB2D0-3CD0-4270-A5BA-7318C17293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D7D0FE8D-E822-4C44-93F9-FF4D7C97F57A}"/>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DCF34F2B-E41A-4AEB-9785-179C81BC98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9C280C5F-3A60-422E-883F-EDE3129AD96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31803799-8C1C-473C-8C19-CE304E2E16F6}"/>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8" name="Θέση υποσέλιδου 7">
            <a:extLst>
              <a:ext uri="{FF2B5EF4-FFF2-40B4-BE49-F238E27FC236}">
                <a16:creationId xmlns:a16="http://schemas.microsoft.com/office/drawing/2014/main" id="{5A4C6B26-6DA9-44F8-89B7-410FD8FEF93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22AFF56-6706-41C0-8A30-1677C3AB58D6}"/>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31392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E3882C-4A36-456E-B4F9-013A0E92BA0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72BD2E8-9451-46E8-81A9-F51F2614B5A0}"/>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4" name="Θέση υποσέλιδου 3">
            <a:extLst>
              <a:ext uri="{FF2B5EF4-FFF2-40B4-BE49-F238E27FC236}">
                <a16:creationId xmlns:a16="http://schemas.microsoft.com/office/drawing/2014/main" id="{EEDF5E89-FD1C-413F-9074-F51C5AFF7CE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BA99C0E-3498-4865-9E00-F63BAC69D122}"/>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65532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9FF8B26-45DB-4EC6-8E65-DBDA10B6FB1A}"/>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3" name="Θέση υποσέλιδου 2">
            <a:extLst>
              <a:ext uri="{FF2B5EF4-FFF2-40B4-BE49-F238E27FC236}">
                <a16:creationId xmlns:a16="http://schemas.microsoft.com/office/drawing/2014/main" id="{DCAFFEDE-9D9F-4722-9AA6-6377FBDA8B6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1E9CD79-3409-4899-987F-A00E844E1582}"/>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2264573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CF5A1-FCA9-40ED-85D5-E9435C84B96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ACFE9F3-5C9C-4420-978D-5302770764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F8C42F9C-90E4-45C4-842C-0B64767B86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029A0AE9-4AA2-4D24-AC2D-E7253563752B}"/>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6" name="Θέση υποσέλιδου 5">
            <a:extLst>
              <a:ext uri="{FF2B5EF4-FFF2-40B4-BE49-F238E27FC236}">
                <a16:creationId xmlns:a16="http://schemas.microsoft.com/office/drawing/2014/main" id="{92BAD5FF-C7FA-4658-92A6-E35EF0E4449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A6CA9EB-30DF-4B3B-9B91-C34422DFC1CB}"/>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396054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3A2D2C-039F-495D-9B4B-32055DBEE0C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F21B4C6-2F7D-4D2D-A7CF-B3FE579E04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C133CE91-7296-4B50-B8EF-77F0FF3B34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82B27A45-B7E2-46DC-AB35-CDE28E7FADCA}"/>
              </a:ext>
            </a:extLst>
          </p:cNvPr>
          <p:cNvSpPr>
            <a:spLocks noGrp="1"/>
          </p:cNvSpPr>
          <p:nvPr>
            <p:ph type="dt" sz="half" idx="10"/>
          </p:nvPr>
        </p:nvSpPr>
        <p:spPr/>
        <p:txBody>
          <a:bodyPr/>
          <a:lstStyle/>
          <a:p>
            <a:fld id="{B2AC62C6-AE0F-485C-BDF3-4F8D70E8BD09}" type="datetimeFigureOut">
              <a:rPr lang="el-GR" smtClean="0"/>
              <a:t>11/6/2024</a:t>
            </a:fld>
            <a:endParaRPr lang="el-GR"/>
          </a:p>
        </p:txBody>
      </p:sp>
      <p:sp>
        <p:nvSpPr>
          <p:cNvPr id="6" name="Θέση υποσέλιδου 5">
            <a:extLst>
              <a:ext uri="{FF2B5EF4-FFF2-40B4-BE49-F238E27FC236}">
                <a16:creationId xmlns:a16="http://schemas.microsoft.com/office/drawing/2014/main" id="{D37691A2-D8AD-450F-BF09-E2784DD514A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4EB8A98-08A2-4056-A3D0-F6C6C459D932}"/>
              </a:ext>
            </a:extLst>
          </p:cNvPr>
          <p:cNvSpPr>
            <a:spLocks noGrp="1"/>
          </p:cNvSpPr>
          <p:nvPr>
            <p:ph type="sldNum" sz="quarter" idx="12"/>
          </p:nvPr>
        </p:nvSpPr>
        <p:spPr/>
        <p:txBody>
          <a:bodyPr/>
          <a:lstStyle/>
          <a:p>
            <a:fld id="{848EB51B-C48B-4939-8AD3-5858B6936499}" type="slidenum">
              <a:rPr lang="el-GR" smtClean="0"/>
              <a:t>‹#›</a:t>
            </a:fld>
            <a:endParaRPr lang="el-GR"/>
          </a:p>
        </p:txBody>
      </p:sp>
    </p:spTree>
    <p:extLst>
      <p:ext uri="{BB962C8B-B14F-4D97-AF65-F5344CB8AC3E}">
        <p14:creationId xmlns:p14="http://schemas.microsoft.com/office/powerpoint/2010/main" val="531981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82CABC6-E064-4834-92B1-D239A64870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4602FE1-DC5D-4E00-8BC0-ADC86AACEE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278EFE72-C22A-4BCC-BE7E-3F29682D72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AC62C6-AE0F-485C-BDF3-4F8D70E8BD09}" type="datetimeFigureOut">
              <a:rPr lang="el-GR" smtClean="0"/>
              <a:t>11/6/2024</a:t>
            </a:fld>
            <a:endParaRPr lang="el-GR"/>
          </a:p>
        </p:txBody>
      </p:sp>
      <p:sp>
        <p:nvSpPr>
          <p:cNvPr id="5" name="Θέση υποσέλιδου 4">
            <a:extLst>
              <a:ext uri="{FF2B5EF4-FFF2-40B4-BE49-F238E27FC236}">
                <a16:creationId xmlns:a16="http://schemas.microsoft.com/office/drawing/2014/main" id="{E50418F8-5824-459E-A2ED-95AFA0C74A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9B1B920-304B-48CF-8EF2-BB5889950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EB51B-C48B-4939-8AD3-5858B6936499}" type="slidenum">
              <a:rPr lang="el-GR" smtClean="0"/>
              <a:t>‹#›</a:t>
            </a:fld>
            <a:endParaRPr lang="el-GR"/>
          </a:p>
        </p:txBody>
      </p:sp>
    </p:spTree>
    <p:extLst>
      <p:ext uri="{BB962C8B-B14F-4D97-AF65-F5344CB8AC3E}">
        <p14:creationId xmlns:p14="http://schemas.microsoft.com/office/powerpoint/2010/main" val="2700037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C98234-A594-48C0-B113-63793F0D7E11}"/>
              </a:ext>
            </a:extLst>
          </p:cNvPr>
          <p:cNvSpPr>
            <a:spLocks noGrp="1"/>
          </p:cNvSpPr>
          <p:nvPr>
            <p:ph type="ctrTitle"/>
          </p:nvPr>
        </p:nvSpPr>
        <p:spPr/>
        <p:txBody>
          <a:bodyPr/>
          <a:lstStyle/>
          <a:p>
            <a:r>
              <a:rPr lang="el-GR" b="1" i="1" dirty="0">
                <a:solidFill>
                  <a:srgbClr val="FFC000"/>
                </a:solidFill>
              </a:rPr>
              <a:t>ΒΟΤΑΝΑ ΚΑΙ ΜΥΡΩΔΙΚΑ ΤΗΣ ΟΘΡΥΟΣ</a:t>
            </a:r>
          </a:p>
        </p:txBody>
      </p:sp>
      <p:sp>
        <p:nvSpPr>
          <p:cNvPr id="3" name="Υπότιτλος 2">
            <a:extLst>
              <a:ext uri="{FF2B5EF4-FFF2-40B4-BE49-F238E27FC236}">
                <a16:creationId xmlns:a16="http://schemas.microsoft.com/office/drawing/2014/main" id="{7A83722A-EAA1-4D7A-9AA2-A64DE0D4C5F9}"/>
              </a:ext>
            </a:extLst>
          </p:cNvPr>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454288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EBA136-6A30-455D-8677-345EEE5EDF10}"/>
              </a:ext>
            </a:extLst>
          </p:cNvPr>
          <p:cNvSpPr>
            <a:spLocks noGrp="1"/>
          </p:cNvSpPr>
          <p:nvPr>
            <p:ph type="title"/>
          </p:nvPr>
        </p:nvSpPr>
        <p:spPr/>
        <p:txBody>
          <a:bodyPr>
            <a:normAutofit/>
          </a:bodyPr>
          <a:lstStyle/>
          <a:p>
            <a:r>
              <a:rPr lang="el-GR" sz="2800" b="1" dirty="0"/>
              <a:t>ΔΥΟΣΜΟΣ</a:t>
            </a:r>
            <a:r>
              <a:rPr lang="el-GR" sz="2800" dirty="0"/>
              <a:t>: Στον δυόσμο αποδίδονται πολλές ευεργετικές ιδιότητες, όπως καταπολέμηση των πόνων του στομάχου , πονοκεφάλων αϋπνίας κ.α.</a:t>
            </a:r>
          </a:p>
        </p:txBody>
      </p:sp>
      <p:pic>
        <p:nvPicPr>
          <p:cNvPr id="9218" name="Picture 2" descr="Δυόσμος - Περιβαλλοντικό πρόγραμμα: Βότανα">
            <a:extLst>
              <a:ext uri="{FF2B5EF4-FFF2-40B4-BE49-F238E27FC236}">
                <a16:creationId xmlns:a16="http://schemas.microsoft.com/office/drawing/2014/main" id="{8255EE18-057F-4AA8-9D51-F481A6B919A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3329" y="1674401"/>
            <a:ext cx="6128951" cy="44618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5535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2E3A75-366F-407A-8E41-E58F9680D871}"/>
              </a:ext>
            </a:extLst>
          </p:cNvPr>
          <p:cNvSpPr>
            <a:spLocks noGrp="1"/>
          </p:cNvSpPr>
          <p:nvPr>
            <p:ph type="title"/>
          </p:nvPr>
        </p:nvSpPr>
        <p:spPr/>
        <p:txBody>
          <a:bodyPr>
            <a:normAutofit/>
          </a:bodyPr>
          <a:lstStyle/>
          <a:p>
            <a:r>
              <a:rPr lang="el-GR" sz="2400" b="1" dirty="0"/>
              <a:t>ΜΕΛΙΣΣΟΧΟΡΤΟ</a:t>
            </a:r>
            <a:r>
              <a:rPr lang="el-GR" sz="2400" dirty="0"/>
              <a:t>: είναι δροσιστικό και έτσι τα φύλλα του είναι καλά για εμπύρετα κρυολογήματα είναι αποτελεσματικό σε περιπτώσεις αϋπνίας και μειώνει σημαντικά το </a:t>
            </a:r>
            <a:r>
              <a:rPr lang="el-GR" sz="2400" dirty="0" err="1"/>
              <a:t>stress</a:t>
            </a:r>
            <a:endParaRPr lang="el-GR" sz="2400" dirty="0"/>
          </a:p>
        </p:txBody>
      </p:sp>
      <p:pic>
        <p:nvPicPr>
          <p:cNvPr id="10242" name="Picture 2" descr="Μελισσόχορτο - Όμορφη Ζωή">
            <a:extLst>
              <a:ext uri="{FF2B5EF4-FFF2-40B4-BE49-F238E27FC236}">
                <a16:creationId xmlns:a16="http://schemas.microsoft.com/office/drawing/2014/main" id="{9CE36DCC-3139-4CF8-928D-90F0EB6F314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21924" y="1690689"/>
            <a:ext cx="7786403" cy="4374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943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E21BBC-4FAB-4A5C-A642-967807575842}"/>
              </a:ext>
            </a:extLst>
          </p:cNvPr>
          <p:cNvSpPr>
            <a:spLocks noGrp="1"/>
          </p:cNvSpPr>
          <p:nvPr>
            <p:ph type="title"/>
          </p:nvPr>
        </p:nvSpPr>
        <p:spPr/>
        <p:txBody>
          <a:bodyPr>
            <a:normAutofit fontScale="90000"/>
          </a:bodyPr>
          <a:lstStyle/>
          <a:p>
            <a:r>
              <a:rPr lang="el-GR" sz="2700" b="1" dirty="0" err="1"/>
              <a:t>ΦΑΣΚΟΜΗΛΟ:</a:t>
            </a:r>
            <a:r>
              <a:rPr lang="el-GR" sz="2700" dirty="0" err="1"/>
              <a:t>αποτελεί</a:t>
            </a:r>
            <a:r>
              <a:rPr lang="el-GR" sz="2700" dirty="0"/>
              <a:t> ένα από τα πιο αρωματικά και ευεργετικά βότανα των ελληνικών βουνών και έχει </a:t>
            </a:r>
            <a:r>
              <a:rPr lang="el-GR" sz="2700" dirty="0" err="1"/>
              <a:t>αντιμικροβιακές</a:t>
            </a:r>
            <a:r>
              <a:rPr lang="el-GR" sz="2700" dirty="0"/>
              <a:t> και αντιφλεγμονώδεις ιδιότητες και συμβάλλει αποτελεσματικά στην αντιμετώπιση του κρυολογήματος και του βήχα</a:t>
            </a:r>
            <a:r>
              <a:rPr lang="el-GR" dirty="0"/>
              <a:t>.</a:t>
            </a:r>
          </a:p>
        </p:txBody>
      </p:sp>
      <p:pic>
        <p:nvPicPr>
          <p:cNvPr id="11266" name="Picture 2" descr="Φασκόμηλο το βότανο της αθανασίας! - Προϊόντα της Φύσης">
            <a:extLst>
              <a:ext uri="{FF2B5EF4-FFF2-40B4-BE49-F238E27FC236}">
                <a16:creationId xmlns:a16="http://schemas.microsoft.com/office/drawing/2014/main" id="{5F6A4AC3-F723-4679-9772-857FA09D90D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5622" y="1863681"/>
            <a:ext cx="6301945" cy="42474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576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E5185A-BD9E-417B-BCFD-5DC3B71ACB90}"/>
              </a:ext>
            </a:extLst>
          </p:cNvPr>
          <p:cNvSpPr>
            <a:spLocks noGrp="1"/>
          </p:cNvSpPr>
          <p:nvPr>
            <p:ph type="title"/>
          </p:nvPr>
        </p:nvSpPr>
        <p:spPr>
          <a:xfrm>
            <a:off x="838200" y="365125"/>
            <a:ext cx="10515600" cy="1859091"/>
          </a:xfrm>
        </p:spPr>
        <p:txBody>
          <a:bodyPr>
            <a:normAutofit fontScale="90000"/>
          </a:bodyPr>
          <a:lstStyle/>
          <a:p>
            <a:r>
              <a:rPr lang="el-GR" sz="2700" b="1" dirty="0" err="1"/>
              <a:t>ΤΣΟΥΚΝΙΔΑ:</a:t>
            </a:r>
            <a:r>
              <a:rPr lang="el-GR" sz="2700" dirty="0" err="1"/>
              <a:t>Τα</a:t>
            </a:r>
            <a:r>
              <a:rPr lang="el-GR" sz="2700" dirty="0"/>
              <a:t> φύλλα της τσουκνίδας μπορούν να χρησιμοποιηθούν στο φαγητό, στις σαλάτες, σε χόρτα, σούπες, πίτες, ροφήματα και έχουν πολλαπλά οφέλη για τον οργανισμό</a:t>
            </a:r>
            <a:r>
              <a:rPr lang="el-GR" dirty="0"/>
              <a:t>. </a:t>
            </a:r>
            <a:r>
              <a:rPr lang="el-GR" sz="2700" dirty="0"/>
              <a:t> Έχει στυπτικές, διουρητικές και τονωτικές ιδιότητες, καθαρίζει τον οργανισμό από τις τοξίνες, ελέγχει τις αιμορραγίες,  ελέγχει τα ερυθρά αιμοσφαίρια και τις πηκτικές ουσίες του αίματος. </a:t>
            </a:r>
          </a:p>
        </p:txBody>
      </p:sp>
      <p:pic>
        <p:nvPicPr>
          <p:cNvPr id="12290" name="Picture 2" descr="Σε τι μας βοηθάει βότανο Τσουκνίδα; - Family World">
            <a:extLst>
              <a:ext uri="{FF2B5EF4-FFF2-40B4-BE49-F238E27FC236}">
                <a16:creationId xmlns:a16="http://schemas.microsoft.com/office/drawing/2014/main" id="{B344C8B5-C24C-4281-B9ED-D41D8BD1342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9059" y="2317099"/>
            <a:ext cx="5684109" cy="4241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919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1D8077-0314-4E2D-83C2-C654446AF07E}"/>
              </a:ext>
            </a:extLst>
          </p:cNvPr>
          <p:cNvSpPr>
            <a:spLocks noGrp="1"/>
          </p:cNvSpPr>
          <p:nvPr>
            <p:ph type="title"/>
          </p:nvPr>
        </p:nvSpPr>
        <p:spPr/>
        <p:txBody>
          <a:bodyPr>
            <a:normAutofit/>
          </a:bodyPr>
          <a:lstStyle/>
          <a:p>
            <a:r>
              <a:rPr lang="el-GR" sz="2800" b="1" dirty="0"/>
              <a:t>ΑΧΙΛΛΕΙΑ</a:t>
            </a:r>
            <a:r>
              <a:rPr lang="el-GR" sz="2800" dirty="0"/>
              <a:t>: Πρόκειται για ένα βότανο, γνωστό εδώ και αιώνες για τις αντιφλεγμονώδεις και αναλγητικές του ιδιότητες,</a:t>
            </a:r>
          </a:p>
        </p:txBody>
      </p:sp>
      <p:pic>
        <p:nvPicPr>
          <p:cNvPr id="13314" name="Picture 2" descr="Αχιλλέα (Yarrow) 100gr / Βότανα Αλφαβητικά / Αποξηραμένα Βότανα /  Βοτανοθεραπεία — Αιθέρια Έλαια και Καλλυντικά Sensities">
            <a:extLst>
              <a:ext uri="{FF2B5EF4-FFF2-40B4-BE49-F238E27FC236}">
                <a16:creationId xmlns:a16="http://schemas.microsoft.com/office/drawing/2014/main" id="{F1882BDD-0070-4C77-8099-664CB53CA7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69059" y="1927654"/>
            <a:ext cx="6735446" cy="4221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438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29C9EA-2349-416F-890F-FE22E11CEAC6}"/>
              </a:ext>
            </a:extLst>
          </p:cNvPr>
          <p:cNvSpPr>
            <a:spLocks noGrp="1"/>
          </p:cNvSpPr>
          <p:nvPr>
            <p:ph type="title"/>
          </p:nvPr>
        </p:nvSpPr>
        <p:spPr/>
        <p:txBody>
          <a:bodyPr/>
          <a:lstStyle/>
          <a:p>
            <a:r>
              <a:rPr lang="el-GR" b="1" dirty="0">
                <a:solidFill>
                  <a:srgbClr val="92D050"/>
                </a:solidFill>
              </a:rPr>
              <a:t>Τα εντυπωσιακά οφέλη των βοτάνων</a:t>
            </a:r>
            <a:br>
              <a:rPr lang="el-GR" dirty="0"/>
            </a:br>
            <a:endParaRPr lang="el-GR" dirty="0"/>
          </a:p>
        </p:txBody>
      </p:sp>
      <p:sp>
        <p:nvSpPr>
          <p:cNvPr id="3" name="Θέση περιεχομένου 2">
            <a:extLst>
              <a:ext uri="{FF2B5EF4-FFF2-40B4-BE49-F238E27FC236}">
                <a16:creationId xmlns:a16="http://schemas.microsoft.com/office/drawing/2014/main" id="{B3950F74-D8F1-4531-A524-1ECA98C02762}"/>
              </a:ext>
            </a:extLst>
          </p:cNvPr>
          <p:cNvSpPr>
            <a:spLocks noGrp="1"/>
          </p:cNvSpPr>
          <p:nvPr>
            <p:ph idx="1"/>
          </p:nvPr>
        </p:nvSpPr>
        <p:spPr/>
        <p:txBody>
          <a:bodyPr>
            <a:normAutofit/>
          </a:bodyPr>
          <a:lstStyle/>
          <a:p>
            <a:r>
              <a:rPr lang="el-GR" dirty="0"/>
              <a:t>Βελτιώνουν τις γνωστικές λειτουργίες ...</a:t>
            </a:r>
          </a:p>
          <a:p>
            <a:r>
              <a:rPr lang="el-GR" dirty="0"/>
              <a:t>Ασπίδα προστασίας κατά του καρκίνου ...</a:t>
            </a:r>
          </a:p>
          <a:p>
            <a:r>
              <a:rPr lang="el-GR" dirty="0"/>
              <a:t>Ενισχύουν το ανοσοποιητικό σύστημα ...</a:t>
            </a:r>
          </a:p>
          <a:p>
            <a:r>
              <a:rPr lang="el-GR" dirty="0"/>
              <a:t>Προάγουν την καρδιαγγειακή υγεία ...</a:t>
            </a:r>
          </a:p>
          <a:p>
            <a:r>
              <a:rPr lang="el-GR" dirty="0"/>
              <a:t>Φυσικό παυσίπονο ...</a:t>
            </a:r>
          </a:p>
          <a:p>
            <a:r>
              <a:rPr lang="el-GR" dirty="0"/>
              <a:t>Αντικαταθλιπτικά και ψυχολογικά βοηθήματα ...</a:t>
            </a:r>
          </a:p>
          <a:p>
            <a:r>
              <a:rPr lang="el-GR" dirty="0"/>
              <a:t>Μακριά και υγιή μαλλιά</a:t>
            </a:r>
          </a:p>
          <a:p>
            <a:endParaRPr lang="el-GR" dirty="0"/>
          </a:p>
        </p:txBody>
      </p:sp>
    </p:spTree>
    <p:extLst>
      <p:ext uri="{BB962C8B-B14F-4D97-AF65-F5344CB8AC3E}">
        <p14:creationId xmlns:p14="http://schemas.microsoft.com/office/powerpoint/2010/main" val="1191742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CA0137-683D-4985-92B9-36C4C8C8670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9D10FC1-FA43-4356-8CC2-FD7ACF9FD738}"/>
              </a:ext>
            </a:extLst>
          </p:cNvPr>
          <p:cNvSpPr>
            <a:spLocks noGrp="1"/>
          </p:cNvSpPr>
          <p:nvPr>
            <p:ph idx="1"/>
          </p:nvPr>
        </p:nvSpPr>
        <p:spPr/>
        <p:txBody>
          <a:bodyPr/>
          <a:lstStyle/>
          <a:p>
            <a:pPr marL="0" indent="0">
              <a:buNone/>
            </a:pPr>
            <a:r>
              <a:rPr lang="el-GR" dirty="0"/>
              <a:t>ΣΑΣ ΕΥΧΑΡΙΣΤΟΥΜΕ ΠΟΥ ΕΙΔΑΤΕ ΤΑ ΒΟΤΑΝΑ ΤΗΣ ΟΘΡΥΟΣ.</a:t>
            </a:r>
          </a:p>
          <a:p>
            <a:pPr marL="0" indent="0">
              <a:buNone/>
            </a:pPr>
            <a:r>
              <a:rPr lang="el-GR" dirty="0"/>
              <a:t>ΕΛΠΖΟΥΜΕ ΝΑ ΚΑΤΑΝΟΗΣΑΤΕ ΤΗ ΣΗΜΑΝΤΙΚΟΤΗΤΑ ΤΟΥΣ ΣΤΗΝ ΥΓΕΙΑ ΜΑΣ.</a:t>
            </a:r>
          </a:p>
          <a:p>
            <a:pPr marL="0" indent="0">
              <a:buNone/>
            </a:pPr>
            <a:endParaRPr lang="el-GR" dirty="0"/>
          </a:p>
          <a:p>
            <a:pPr marL="0" indent="0" algn="ctr">
              <a:buNone/>
            </a:pPr>
            <a:r>
              <a:rPr lang="el-GR" dirty="0">
                <a:solidFill>
                  <a:srgbClr val="C00000"/>
                </a:solidFill>
              </a:rPr>
              <a:t>ΦΙΛΙΑ!!!</a:t>
            </a:r>
          </a:p>
        </p:txBody>
      </p:sp>
    </p:spTree>
    <p:extLst>
      <p:ext uri="{BB962C8B-B14F-4D97-AF65-F5344CB8AC3E}">
        <p14:creationId xmlns:p14="http://schemas.microsoft.com/office/powerpoint/2010/main" val="4631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0946FA-84A5-43DC-979F-484E9109C7D6}"/>
              </a:ext>
            </a:extLst>
          </p:cNvPr>
          <p:cNvSpPr>
            <a:spLocks noGrp="1"/>
          </p:cNvSpPr>
          <p:nvPr>
            <p:ph type="title"/>
          </p:nvPr>
        </p:nvSpPr>
        <p:spPr/>
        <p:txBody>
          <a:bodyPr/>
          <a:lstStyle/>
          <a:p>
            <a:r>
              <a:rPr lang="el-GR" sz="2400" b="1" dirty="0"/>
              <a:t>ΛΟΥΙΖΑ</a:t>
            </a:r>
            <a:r>
              <a:rPr lang="el-GR" sz="2400" dirty="0"/>
              <a:t>: Είναι ένα φαρμακευτικό λουλούδι που φροντίζει για την καλή σας υγεία</a:t>
            </a:r>
            <a:r>
              <a:rPr lang="el-GR" dirty="0"/>
              <a:t> </a:t>
            </a:r>
          </a:p>
        </p:txBody>
      </p:sp>
      <p:pic>
        <p:nvPicPr>
          <p:cNvPr id="1026" name="Picture 2" descr="loyiza">
            <a:extLst>
              <a:ext uri="{FF2B5EF4-FFF2-40B4-BE49-F238E27FC236}">
                <a16:creationId xmlns:a16="http://schemas.microsoft.com/office/drawing/2014/main" id="{69BCEB47-972F-44E0-85BF-CDAC38DC9B6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44345" y="1845041"/>
            <a:ext cx="6326659" cy="4744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432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45A744-D794-4996-8078-E7B352530AB7}"/>
              </a:ext>
            </a:extLst>
          </p:cNvPr>
          <p:cNvSpPr>
            <a:spLocks noGrp="1"/>
          </p:cNvSpPr>
          <p:nvPr>
            <p:ph type="title"/>
          </p:nvPr>
        </p:nvSpPr>
        <p:spPr/>
        <p:txBody>
          <a:bodyPr>
            <a:normAutofit/>
          </a:bodyPr>
          <a:lstStyle/>
          <a:p>
            <a:r>
              <a:rPr lang="el-GR" sz="2700" b="1" dirty="0"/>
              <a:t>ΘΥΜΑΡΙ</a:t>
            </a:r>
            <a:r>
              <a:rPr lang="el-GR" sz="2700" dirty="0"/>
              <a:t>: Το ρόφημα από θυμάρι μπορεί να χρησιμοποιηθεί για τη θεραπεία του βήχα και της βρογχίτιδας. συλλέγεται από τις βραχώδεις πλαγιές του όρους Όθρυς</a:t>
            </a:r>
          </a:p>
        </p:txBody>
      </p:sp>
      <p:pic>
        <p:nvPicPr>
          <p:cNvPr id="2052" name="Picture 4" descr="553920">
            <a:extLst>
              <a:ext uri="{FF2B5EF4-FFF2-40B4-BE49-F238E27FC236}">
                <a16:creationId xmlns:a16="http://schemas.microsoft.com/office/drawing/2014/main" id="{AF4B4956-9167-413B-B1FC-ADE423BAC2B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65622" y="1548477"/>
            <a:ext cx="64008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035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4129CF-F82E-46BF-A332-1886FC1F16BF}"/>
              </a:ext>
            </a:extLst>
          </p:cNvPr>
          <p:cNvSpPr>
            <a:spLocks noGrp="1"/>
          </p:cNvSpPr>
          <p:nvPr>
            <p:ph type="title"/>
          </p:nvPr>
        </p:nvSpPr>
        <p:spPr>
          <a:xfrm>
            <a:off x="838200" y="365125"/>
            <a:ext cx="10515600" cy="2056799"/>
          </a:xfrm>
        </p:spPr>
        <p:txBody>
          <a:bodyPr>
            <a:normAutofit/>
          </a:bodyPr>
          <a:lstStyle/>
          <a:p>
            <a:r>
              <a:rPr lang="el-GR" sz="2700" b="1" dirty="0" err="1"/>
              <a:t>ΡΙΓΑΝΗ</a:t>
            </a:r>
            <a:r>
              <a:rPr lang="el-GR" sz="2700" dirty="0" err="1"/>
              <a:t>:Στην</a:t>
            </a:r>
            <a:r>
              <a:rPr lang="el-GR" sz="2700" dirty="0"/>
              <a:t> αρχαία Ελλάδα αποτελούσε σύμβολο χαράς και ευτυχίας. Ο Αριστοτέλης έγραφε ότι, αν κάποιο τραυματισμένο κατσίκι από βέλος κυνηγού, έτρωγε ρίγανη, η πληγή του έκλεινε. Οι κυνηγοί μέχρι και σήμερα συνηθίζουν, όταν σκοτώσουν ένα θήραμα, να βάζουν στην κοιλιά του μερικά κλωνάρια ρίγανη, για να μη μυρίσει μέχρι να φθάσουν σπίτι.</a:t>
            </a:r>
          </a:p>
        </p:txBody>
      </p:sp>
      <p:pic>
        <p:nvPicPr>
          <p:cNvPr id="3074" name="Picture 2" descr="rigani">
            <a:extLst>
              <a:ext uri="{FF2B5EF4-FFF2-40B4-BE49-F238E27FC236}">
                <a16:creationId xmlns:a16="http://schemas.microsoft.com/office/drawing/2014/main" id="{ED343EFF-6FA8-4AE4-8DB1-2EF0C341F49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47784" y="2294352"/>
            <a:ext cx="6128951" cy="4394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166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F59FD5-8F00-4704-96B3-746E1BC761BC}"/>
              </a:ext>
            </a:extLst>
          </p:cNvPr>
          <p:cNvSpPr>
            <a:spLocks noGrp="1"/>
          </p:cNvSpPr>
          <p:nvPr>
            <p:ph type="title"/>
          </p:nvPr>
        </p:nvSpPr>
        <p:spPr/>
        <p:txBody>
          <a:bodyPr>
            <a:noAutofit/>
          </a:bodyPr>
          <a:lstStyle/>
          <a:p>
            <a:r>
              <a:rPr lang="el-GR" sz="2400" b="1" dirty="0"/>
              <a:t>ΔΑΦΝΗ</a:t>
            </a:r>
            <a:r>
              <a:rPr lang="el-GR" sz="2400" dirty="0"/>
              <a:t>: Ήταν ιερό δέντρο, αφιερωμένο στο θεό Απόλλωνα. Πρώτα οι Έλληνες και έπειτα οι Ρωμαίοι συνήθιζαν να στεφανώνουν με κλαδιά δάφνης τους νικητές των αγώνων. Έτσι, ακόμα και σήμερα η δάφνη ταυτίζεται με τη δόξα, τη νίκη και την υπεροχή. Στην αρχαιότητα ήταν επίσης γνωστές οι θεραπευτικές της ιδιότητες</a:t>
            </a:r>
          </a:p>
        </p:txBody>
      </p:sp>
      <p:pic>
        <p:nvPicPr>
          <p:cNvPr id="4098" name="Picture 2" descr="Ιστορία της δάφνης">
            <a:extLst>
              <a:ext uri="{FF2B5EF4-FFF2-40B4-BE49-F238E27FC236}">
                <a16:creationId xmlns:a16="http://schemas.microsoft.com/office/drawing/2014/main" id="{C6356CB7-B771-4175-9C5A-8E55AC20C72C}"/>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0205" y="1815795"/>
            <a:ext cx="6647936" cy="4653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6451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7626E0-4B58-425B-994C-30F15C919D7F}"/>
              </a:ext>
            </a:extLst>
          </p:cNvPr>
          <p:cNvSpPr>
            <a:spLocks noGrp="1"/>
          </p:cNvSpPr>
          <p:nvPr>
            <p:ph type="title"/>
          </p:nvPr>
        </p:nvSpPr>
        <p:spPr/>
        <p:txBody>
          <a:bodyPr>
            <a:normAutofit/>
          </a:bodyPr>
          <a:lstStyle/>
          <a:p>
            <a:r>
              <a:rPr lang="el-GR" sz="2400" b="1" dirty="0"/>
              <a:t>ΧΑΜΟΜΗΛΙ</a:t>
            </a:r>
            <a:r>
              <a:rPr lang="el-GR" sz="2400" dirty="0"/>
              <a:t>: Το χαμομήλι είναι ένα πασίγνωστο θεραπευτικό φυτό, ίσως το πιο δημοφιλές</a:t>
            </a:r>
          </a:p>
        </p:txBody>
      </p:sp>
      <p:pic>
        <p:nvPicPr>
          <p:cNvPr id="5122" name="Picture 2" descr="xamom">
            <a:extLst>
              <a:ext uri="{FF2B5EF4-FFF2-40B4-BE49-F238E27FC236}">
                <a16:creationId xmlns:a16="http://schemas.microsoft.com/office/drawing/2014/main" id="{C2D5AC00-EFCD-4960-9AA9-831A5A57543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58747" y="1719413"/>
            <a:ext cx="4819134" cy="4819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7082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8FCA6B-974F-432B-BDCE-C5B76E8BF603}"/>
              </a:ext>
            </a:extLst>
          </p:cNvPr>
          <p:cNvSpPr>
            <a:spLocks noGrp="1"/>
          </p:cNvSpPr>
          <p:nvPr>
            <p:ph type="title"/>
          </p:nvPr>
        </p:nvSpPr>
        <p:spPr>
          <a:xfrm>
            <a:off x="1115291" y="406689"/>
            <a:ext cx="10515600" cy="1325563"/>
          </a:xfrm>
        </p:spPr>
        <p:txBody>
          <a:bodyPr>
            <a:normAutofit/>
          </a:bodyPr>
          <a:lstStyle/>
          <a:p>
            <a:r>
              <a:rPr lang="el-GR" sz="2400" b="1" dirty="0"/>
              <a:t>ΤΣΑΙ ΤΟΥ ΒΟΥΝΟΥ</a:t>
            </a:r>
            <a:r>
              <a:rPr lang="el-GR" sz="2400" dirty="0"/>
              <a:t>: Γίνεται ευχάριστο ρόφημα με  αναλγητικές και άλλες ιδιότητες</a:t>
            </a:r>
          </a:p>
        </p:txBody>
      </p:sp>
      <p:pic>
        <p:nvPicPr>
          <p:cNvPr id="6146" name="Picture 2" descr="Τσάι του βουνού: Ιδιότητες και ευεργετικά οφέλη – tapandabamboo.gr">
            <a:extLst>
              <a:ext uri="{FF2B5EF4-FFF2-40B4-BE49-F238E27FC236}">
                <a16:creationId xmlns:a16="http://schemas.microsoft.com/office/drawing/2014/main" id="{76C19433-3A96-4FF7-9AA3-6B9144289D1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53514" y="2002861"/>
            <a:ext cx="8328453" cy="4073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030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12D7C5-2EDD-4A55-ADF9-16528F1A6DCE}"/>
              </a:ext>
            </a:extLst>
          </p:cNvPr>
          <p:cNvSpPr>
            <a:spLocks noGrp="1"/>
          </p:cNvSpPr>
          <p:nvPr>
            <p:ph type="title"/>
          </p:nvPr>
        </p:nvSpPr>
        <p:spPr/>
        <p:txBody>
          <a:bodyPr>
            <a:normAutofit/>
          </a:bodyPr>
          <a:lstStyle/>
          <a:p>
            <a:r>
              <a:rPr lang="el-GR" sz="2800" b="1" dirty="0" err="1"/>
              <a:t>ΔΕΝΤΡΟΛΙΒΑΝΟ</a:t>
            </a:r>
            <a:r>
              <a:rPr lang="el-GR" sz="2800" dirty="0" err="1"/>
              <a:t>:Οι</a:t>
            </a:r>
            <a:r>
              <a:rPr lang="el-GR" sz="2800" dirty="0"/>
              <a:t> αρχαίοι Έλληνες το θεωρούσαν δώρο της Αφροδίτης. Οι μαθητές φορούσαν στεφάνια από δεντρολίβανο όταν είχαν εξετάσεις, γιατί βοηθούσε την συγκέντρωση και την μνήμη.</a:t>
            </a:r>
          </a:p>
        </p:txBody>
      </p:sp>
      <p:pic>
        <p:nvPicPr>
          <p:cNvPr id="7170" name="Picture 2" descr="Το Δεντρολίβανο στη ζωή του ανθρώπου - Μοναστηριακό Κελάρι">
            <a:extLst>
              <a:ext uri="{FF2B5EF4-FFF2-40B4-BE49-F238E27FC236}">
                <a16:creationId xmlns:a16="http://schemas.microsoft.com/office/drawing/2014/main" id="{3E8A4AA3-1046-4386-98EC-BF72AE734E3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80022" y="1614700"/>
            <a:ext cx="4127155" cy="5153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758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822117-CA7B-4C47-B2DF-FDA233E24F26}"/>
              </a:ext>
            </a:extLst>
          </p:cNvPr>
          <p:cNvSpPr>
            <a:spLocks noGrp="1"/>
          </p:cNvSpPr>
          <p:nvPr>
            <p:ph type="title"/>
          </p:nvPr>
        </p:nvSpPr>
        <p:spPr/>
        <p:txBody>
          <a:bodyPr>
            <a:normAutofit/>
          </a:bodyPr>
          <a:lstStyle/>
          <a:p>
            <a:r>
              <a:rPr lang="el-GR" sz="2400" b="1" dirty="0"/>
              <a:t>ΜΕΝΤΑ</a:t>
            </a:r>
            <a:r>
              <a:rPr lang="el-GR" sz="2400" dirty="0"/>
              <a:t>:Η μέντα είναι κατάλληλη για στοματικές διαταραχές, χώνεψη και ναυτία</a:t>
            </a:r>
          </a:p>
        </p:txBody>
      </p:sp>
      <p:pic>
        <p:nvPicPr>
          <p:cNvPr id="8194" name="Picture 2" descr="Άγρια Μέντα του βουνού. - KALLIDROMO Honey &amp; Herbs">
            <a:extLst>
              <a:ext uri="{FF2B5EF4-FFF2-40B4-BE49-F238E27FC236}">
                <a16:creationId xmlns:a16="http://schemas.microsoft.com/office/drawing/2014/main" id="{20ACA38C-DDA1-426E-9F97-6BE0623B72F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731741" y="1917121"/>
            <a:ext cx="4448432" cy="444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61238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452</Words>
  <Application>Microsoft Office PowerPoint</Application>
  <PresentationFormat>Ευρεία οθόνη</PresentationFormat>
  <Paragraphs>26</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ΒΟΤΑΝΑ ΚΑΙ ΜΥΡΩΔΙΚΑ ΤΗΣ ΟΘΡΥΟΣ</vt:lpstr>
      <vt:lpstr>ΛΟΥΙΖΑ: Είναι ένα φαρμακευτικό λουλούδι που φροντίζει για την καλή σας υγεία </vt:lpstr>
      <vt:lpstr>ΘΥΜΑΡΙ: Το ρόφημα από θυμάρι μπορεί να χρησιμοποιηθεί για τη θεραπεία του βήχα και της βρογχίτιδας. συλλέγεται από τις βραχώδεις πλαγιές του όρους Όθρυς</vt:lpstr>
      <vt:lpstr>ΡΙΓΑΝΗ:Στην αρχαία Ελλάδα αποτελούσε σύμβολο χαράς και ευτυχίας. Ο Αριστοτέλης έγραφε ότι, αν κάποιο τραυματισμένο κατσίκι από βέλος κυνηγού, έτρωγε ρίγανη, η πληγή του έκλεινε. Οι κυνηγοί μέχρι και σήμερα συνηθίζουν, όταν σκοτώσουν ένα θήραμα, να βάζουν στην κοιλιά του μερικά κλωνάρια ρίγανη, για να μη μυρίσει μέχρι να φθάσουν σπίτι.</vt:lpstr>
      <vt:lpstr>ΔΑΦΝΗ: Ήταν ιερό δέντρο, αφιερωμένο στο θεό Απόλλωνα. Πρώτα οι Έλληνες και έπειτα οι Ρωμαίοι συνήθιζαν να στεφανώνουν με κλαδιά δάφνης τους νικητές των αγώνων. Έτσι, ακόμα και σήμερα η δάφνη ταυτίζεται με τη δόξα, τη νίκη και την υπεροχή. Στην αρχαιότητα ήταν επίσης γνωστές οι θεραπευτικές της ιδιότητες</vt:lpstr>
      <vt:lpstr>ΧΑΜΟΜΗΛΙ: Το χαμομήλι είναι ένα πασίγνωστο θεραπευτικό φυτό, ίσως το πιο δημοφιλές</vt:lpstr>
      <vt:lpstr>ΤΣΑΙ ΤΟΥ ΒΟΥΝΟΥ: Γίνεται ευχάριστο ρόφημα με  αναλγητικές και άλλες ιδιότητες</vt:lpstr>
      <vt:lpstr>ΔΕΝΤΡΟΛΙΒΑΝΟ:Οι αρχαίοι Έλληνες το θεωρούσαν δώρο της Αφροδίτης. Οι μαθητές φορούσαν στεφάνια από δεντρολίβανο όταν είχαν εξετάσεις, γιατί βοηθούσε την συγκέντρωση και την μνήμη.</vt:lpstr>
      <vt:lpstr>ΜΕΝΤΑ:Η μέντα είναι κατάλληλη για στοματικές διαταραχές, χώνεψη και ναυτία</vt:lpstr>
      <vt:lpstr>ΔΥΟΣΜΟΣ: Στον δυόσμο αποδίδονται πολλές ευεργετικές ιδιότητες, όπως καταπολέμηση των πόνων του στομάχου , πονοκεφάλων αϋπνίας κ.α.</vt:lpstr>
      <vt:lpstr>ΜΕΛΙΣΣΟΧΟΡΤΟ: είναι δροσιστικό και έτσι τα φύλλα του είναι καλά για εμπύρετα κρυολογήματα είναι αποτελεσματικό σε περιπτώσεις αϋπνίας και μειώνει σημαντικά το stress</vt:lpstr>
      <vt:lpstr>ΦΑΣΚΟΜΗΛΟ:αποτελεί ένα από τα πιο αρωματικά και ευεργετικά βότανα των ελληνικών βουνών και έχει αντιμικροβιακές και αντιφλεγμονώδεις ιδιότητες και συμβάλλει αποτελεσματικά στην αντιμετώπιση του κρυολογήματος και του βήχα.</vt:lpstr>
      <vt:lpstr>ΤΣΟΥΚΝΙΔΑ:Τα φύλλα της τσουκνίδας μπορούν να χρησιμοποιηθούν στο φαγητό, στις σαλάτες, σε χόρτα, σούπες, πίτες, ροφήματα και έχουν πολλαπλά οφέλη για τον οργανισμό.  Έχει στυπτικές, διουρητικές και τονωτικές ιδιότητες, καθαρίζει τον οργανισμό από τις τοξίνες, ελέγχει τις αιμορραγίες,  ελέγχει τα ερυθρά αιμοσφαίρια και τις πηκτικές ουσίες του αίματος. </vt:lpstr>
      <vt:lpstr>ΑΧΙΛΛΕΙΑ: Πρόκειται για ένα βότανο, γνωστό εδώ και αιώνες για τις αντιφλεγμονώδεις και αναλγητικές του ιδιότητες,</vt:lpstr>
      <vt:lpstr>Τα εντυπωσιακά οφέλη των βοτάνων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ΒΟΤΑΝΑ ΚΑΙ ΜΥΡΩΔΙΚΑ ΤΗΣ ΟΘΡΥΟΣ</dc:title>
  <dc:creator>FALTAKAS THEODOROS</dc:creator>
  <cp:lastModifiedBy>FALTAKAS THEODOROS</cp:lastModifiedBy>
  <cp:revision>6</cp:revision>
  <dcterms:created xsi:type="dcterms:W3CDTF">2024-05-09T08:16:54Z</dcterms:created>
  <dcterms:modified xsi:type="dcterms:W3CDTF">2024-06-11T18:45:47Z</dcterms:modified>
</cp:coreProperties>
</file>