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2" r:id="rId1"/>
  </p:sldMasterIdLst>
  <p:sldIdLst>
    <p:sldId id="256" r:id="rId2"/>
    <p:sldId id="258" r:id="rId3"/>
    <p:sldId id="259" r:id="rId4"/>
    <p:sldId id="257"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2EAC0A-E5E2-49F0-AFA5-EB96E6B4816F}" v="849" dt="2023-03-09T07:21:18.016"/>
    <p1510:client id="{0EBBB972-1FB5-4439-A614-ACC983AF70FB}" v="1583" dt="2023-03-08T16:13:12.776"/>
    <p1510:client id="{16512462-AC0A-4930-86E3-497E068E13B4}" v="339" dt="2023-03-07T07:28:13.196"/>
    <p1510:client id="{22FD2D58-CFDA-46D3-A362-0356E1F754C0}" v="44" dt="2023-03-09T06:02:55.595"/>
    <p1510:client id="{4E09ED66-B071-46F7-A49B-FA50A5525786}" v="311" dt="2023-03-08T07:49:30.870"/>
    <p1510:client id="{55B74CAE-4E73-4F9F-907A-C950A37E568A}" v="265" dt="2023-03-04T15:23:47.376"/>
    <p1510:client id="{5AF99498-3943-4A5B-A1A3-79EF76A76700}" v="75" dt="2023-03-04T14:59:33.424"/>
    <p1510:client id="{9D1C11BB-E571-4FD2-8EE2-BDDF694AE085}" v="37" dt="2023-03-04T15:06:35.623"/>
    <p1510:client id="{A95B9079-FD57-4F35-9345-8F00F4729AF8}" v="396" dt="2023-03-08T17:05:48.187"/>
    <p1510:client id="{C211BE39-3772-403D-9B4B-730F9CC4E7CE}" v="1021" dt="2023-03-08T19:52:05.217"/>
    <p1510:client id="{C90C6265-BCA0-4185-AC31-6D033E1F9EC4}" v="529" dt="2023-03-07T16:37:35.771"/>
    <p1510:client id="{E4053EA8-610D-4331-BC71-B7D70D2BDC36}" v="315" dt="2023-03-06T15:32:34.4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98" autoAdjust="0"/>
    <p:restoredTop sz="94660"/>
  </p:normalViewPr>
  <p:slideViewPr>
    <p:cSldViewPr snapToGrid="0">
      <p:cViewPr varScale="1">
        <p:scale>
          <a:sx n="116" d="100"/>
          <a:sy n="116" d="100"/>
        </p:scale>
        <p:origin x="-330"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795932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220244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850322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4219479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573842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669802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C6B4A9-1611-4792-9094-5F34BCA07E0B}" type="datetimeFigureOut">
              <a:rPr lang="en-US" dirty="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extLst>
      <p:ext uri="{BB962C8B-B14F-4D97-AF65-F5344CB8AC3E}">
        <p14:creationId xmlns:p14="http://schemas.microsoft.com/office/powerpoint/2010/main" xmlns="" val="3809439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70725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2A54C80-263E-416B-A8E0-580EDEADCBDC}" type="datetimeFigureOut">
              <a:rPr lang="en-US" dirty="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pPr/>
              <a:t>‹#›</a:t>
            </a:fld>
            <a:endParaRPr lang="en-US" dirty="0"/>
          </a:p>
        </p:txBody>
      </p:sp>
    </p:spTree>
    <p:extLst>
      <p:ext uri="{BB962C8B-B14F-4D97-AF65-F5344CB8AC3E}">
        <p14:creationId xmlns:p14="http://schemas.microsoft.com/office/powerpoint/2010/main" xmlns="" val="3463551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973321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2A54C80-263E-416B-A8E0-580EDEADCBDC}" type="datetimeFigureOut">
              <a:rPr lang="en-US" dirty="0"/>
              <a:pPr/>
              <a:t>6/5/2023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extLst>
      <p:ext uri="{BB962C8B-B14F-4D97-AF65-F5344CB8AC3E}">
        <p14:creationId xmlns:p14="http://schemas.microsoft.com/office/powerpoint/2010/main" xmlns="" val="3599122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234565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061968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963302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6/5/2023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extLst>
      <p:ext uri="{BB962C8B-B14F-4D97-AF65-F5344CB8AC3E}">
        <p14:creationId xmlns:p14="http://schemas.microsoft.com/office/powerpoint/2010/main" xmlns="" val="308330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96680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6/5/2023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59773900"/>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slideLayout" Target="../slideLayouts/slideLayout8.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985969" y="4473227"/>
            <a:ext cx="8288032" cy="1096648"/>
          </a:xfrm>
        </p:spPr>
        <p:txBody>
          <a:bodyPr>
            <a:normAutofit/>
          </a:bodyPr>
          <a:lstStyle/>
          <a:p>
            <a:pPr algn="l"/>
            <a:r>
              <a:rPr lang="el-GR" sz="4400" dirty="0">
                <a:latin typeface="Times New Roman"/>
                <a:cs typeface="Times New Roman"/>
              </a:rPr>
              <a:t> ΜΑΘΑΙΝΩ ΝΑ ΤΡΩΩ </a:t>
            </a:r>
            <a:r>
              <a:rPr lang="el-GR" sz="4400" dirty="0" smtClean="0">
                <a:latin typeface="Times New Roman"/>
                <a:cs typeface="Times New Roman"/>
              </a:rPr>
              <a:t>ΥΓΙ</a:t>
            </a:r>
            <a:r>
              <a:rPr lang="en-US" sz="4400" smtClean="0">
                <a:latin typeface="Times New Roman"/>
                <a:cs typeface="Times New Roman"/>
              </a:rPr>
              <a:t>EI</a:t>
            </a:r>
            <a:r>
              <a:rPr lang="el-GR" sz="4400" smtClean="0">
                <a:latin typeface="Times New Roman"/>
                <a:cs typeface="Times New Roman"/>
              </a:rPr>
              <a:t>ΝΑ</a:t>
            </a:r>
            <a:r>
              <a:rPr lang="el-GR" sz="4400">
                <a:latin typeface="Times New Roman"/>
                <a:cs typeface="Times New Roman"/>
              </a:rPr>
              <a:t>.</a:t>
            </a:r>
          </a:p>
        </p:txBody>
      </p:sp>
      <p:sp>
        <p:nvSpPr>
          <p:cNvPr id="3" name="Υπότιτλος 2"/>
          <p:cNvSpPr>
            <a:spLocks noGrp="1"/>
          </p:cNvSpPr>
          <p:nvPr>
            <p:ph type="subTitle" idx="1"/>
          </p:nvPr>
        </p:nvSpPr>
        <p:spPr>
          <a:xfrm>
            <a:off x="985969" y="5569874"/>
            <a:ext cx="8288032" cy="1195367"/>
          </a:xfrm>
        </p:spPr>
        <p:txBody>
          <a:bodyPr vert="horz" lIns="91440" tIns="45720" rIns="91440" bIns="45720" rtlCol="0" anchor="t">
            <a:noAutofit/>
          </a:bodyPr>
          <a:lstStyle/>
          <a:p>
            <a:pPr algn="l">
              <a:lnSpc>
                <a:spcPct val="90000"/>
              </a:lnSpc>
              <a:spcAft>
                <a:spcPts val="600"/>
              </a:spcAft>
            </a:pPr>
            <a:r>
              <a:rPr lang="el-GR" sz="2400" dirty="0">
                <a:solidFill>
                  <a:schemeClr val="tx1"/>
                </a:solidFill>
                <a:latin typeface="Times New Roman"/>
                <a:cs typeface="Times New Roman"/>
              </a:rPr>
              <a:t>                       1ο ΔΗΜΟΤΙΚΟ ΣΧΟΛΕΙΟ ΑΛΜΥΡΟΥ</a:t>
            </a:r>
          </a:p>
          <a:p>
            <a:pPr algn="l">
              <a:lnSpc>
                <a:spcPct val="90000"/>
              </a:lnSpc>
              <a:spcAft>
                <a:spcPts val="600"/>
              </a:spcAft>
            </a:pPr>
            <a:r>
              <a:rPr lang="el-GR" sz="2400" dirty="0">
                <a:solidFill>
                  <a:schemeClr val="tx1"/>
                </a:solidFill>
                <a:latin typeface="Times New Roman"/>
                <a:cs typeface="Times New Roman"/>
              </a:rPr>
              <a:t>                                            2022-2023</a:t>
            </a:r>
          </a:p>
        </p:txBody>
      </p:sp>
      <p:pic>
        <p:nvPicPr>
          <p:cNvPr id="9" name="Εικόνα 9" descr="Εικόνα που περιέχει πολύχρωμος&#10;&#10;Περιγραφή που δημιουργήθηκε αυτόματα">
            <a:extLst>
              <a:ext uri="{FF2B5EF4-FFF2-40B4-BE49-F238E27FC236}">
                <a16:creationId xmlns:a16="http://schemas.microsoft.com/office/drawing/2014/main" xmlns="" id="{2D30DE3B-EC9C-3C1F-C6B0-B883DE8F2CAC}"/>
              </a:ext>
            </a:extLst>
          </p:cNvPr>
          <p:cNvPicPr>
            <a:picLocks noChangeAspect="1"/>
          </p:cNvPicPr>
          <p:nvPr/>
        </p:nvPicPr>
        <p:blipFill rotWithShape="1">
          <a:blip r:embed="rId2" cstate="print"/>
          <a:srcRect t="16993" r="1" b="16994"/>
          <a:stretch/>
        </p:blipFill>
        <p:spPr>
          <a:xfrm>
            <a:off x="677334" y="468621"/>
            <a:ext cx="8274669" cy="3635025"/>
          </a:xfrm>
          <a:custGeom>
            <a:avLst/>
            <a:gdLst/>
            <a:ahLst/>
            <a:cxnLst/>
            <a:rect l="l" t="t" r="r" b="b"/>
            <a:pathLst>
              <a:path w="8274669" h="3635025">
                <a:moveTo>
                  <a:pt x="540554" y="0"/>
                </a:moveTo>
                <a:lnTo>
                  <a:pt x="8274669" y="0"/>
                </a:lnTo>
                <a:lnTo>
                  <a:pt x="8274669" y="3635025"/>
                </a:lnTo>
                <a:lnTo>
                  <a:pt x="0" y="3635025"/>
                </a:lnTo>
                <a:close/>
              </a:path>
            </a:pathLst>
          </a:custGeom>
        </p:spPr>
      </p:pic>
    </p:spTree>
    <p:extLst>
      <p:ext uri="{BB962C8B-B14F-4D97-AF65-F5344CB8AC3E}">
        <p14:creationId xmlns:p14="http://schemas.microsoft.com/office/powerpoint/2010/main" xmlns="" val="2325122232"/>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603AE127-802C-459A-A612-DB85B67F0D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xmlns="" id="{9323D83D-50D6-4040-A58B-FCEA340F88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xmlns="" id="{1A1FE6BB-DFB2-4080-9B5E-076EF5DDE67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Εικόνα 4" descr="Εικόνα που περιέχει παιχνίδι, κούκλα, clipart&#10;&#10;Περιγραφή που δημιουργήθηκε αυτόματα">
            <a:extLst>
              <a:ext uri="{FF2B5EF4-FFF2-40B4-BE49-F238E27FC236}">
                <a16:creationId xmlns:a16="http://schemas.microsoft.com/office/drawing/2014/main" xmlns="" id="{5282AC4C-AFC4-3012-F85E-A89F0962DAEB}"/>
              </a:ext>
            </a:extLst>
          </p:cNvPr>
          <p:cNvPicPr>
            <a:picLocks noGrp="1" noChangeAspect="1"/>
          </p:cNvPicPr>
          <p:nvPr>
            <p:ph idx="1"/>
          </p:nvPr>
        </p:nvPicPr>
        <p:blipFill>
          <a:blip r:embed="rId2" cstate="print"/>
          <a:stretch>
            <a:fillRect/>
          </a:stretch>
        </p:blipFill>
        <p:spPr>
          <a:xfrm>
            <a:off x="137801" y="4180057"/>
            <a:ext cx="2447925" cy="2694109"/>
          </a:xfrm>
        </p:spPr>
      </p:pic>
      <p:sp>
        <p:nvSpPr>
          <p:cNvPr id="14" name="Isosceles Triangle 13">
            <a:extLst>
              <a:ext uri="{FF2B5EF4-FFF2-40B4-BE49-F238E27FC236}">
                <a16:creationId xmlns:a16="http://schemas.microsoft.com/office/drawing/2014/main" xmlns="" id="{F10FD715-4DCE-4779-B634-EC78315EA2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 name="Φυσαλίδα ομιλίας: Έλλειψη 4">
            <a:extLst>
              <a:ext uri="{FF2B5EF4-FFF2-40B4-BE49-F238E27FC236}">
                <a16:creationId xmlns:a16="http://schemas.microsoft.com/office/drawing/2014/main" xmlns="" id="{FB4BD286-6249-C9F1-C4C6-6497D1C415B5}"/>
              </a:ext>
            </a:extLst>
          </p:cNvPr>
          <p:cNvSpPr/>
          <p:nvPr/>
        </p:nvSpPr>
        <p:spPr>
          <a:xfrm>
            <a:off x="835270" y="1345223"/>
            <a:ext cx="3141783" cy="262596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latin typeface="Times New Roman"/>
                <a:cs typeface="Times New Roman"/>
              </a:rPr>
              <a:t>Τι σημαίνει όμως ''διατροφή'';</a:t>
            </a:r>
          </a:p>
        </p:txBody>
      </p:sp>
      <p:pic>
        <p:nvPicPr>
          <p:cNvPr id="6" name="Εικόνα 6" descr="Εικόνα που περιέχει κείμενο, ανυσματικά γραφικά&#10;&#10;Περιγραφή που δημιουργήθηκε αυτόματα">
            <a:extLst>
              <a:ext uri="{FF2B5EF4-FFF2-40B4-BE49-F238E27FC236}">
                <a16:creationId xmlns:a16="http://schemas.microsoft.com/office/drawing/2014/main" xmlns="" id="{F70F9D08-E4E9-7CAE-F6DB-431D5FD5679C}"/>
              </a:ext>
            </a:extLst>
          </p:cNvPr>
          <p:cNvPicPr>
            <a:picLocks noChangeAspect="1"/>
          </p:cNvPicPr>
          <p:nvPr/>
        </p:nvPicPr>
        <p:blipFill>
          <a:blip r:embed="rId3" cstate="print"/>
          <a:stretch>
            <a:fillRect/>
          </a:stretch>
        </p:blipFill>
        <p:spPr>
          <a:xfrm>
            <a:off x="7250723" y="4281121"/>
            <a:ext cx="3399692" cy="2469173"/>
          </a:xfrm>
          <a:prstGeom prst="rect">
            <a:avLst/>
          </a:prstGeom>
        </p:spPr>
      </p:pic>
      <p:sp>
        <p:nvSpPr>
          <p:cNvPr id="7" name="Φυσαλίδα ομιλίας: Ορθογώνιο με στρογγυλεμένες γωνίες 6">
            <a:extLst>
              <a:ext uri="{FF2B5EF4-FFF2-40B4-BE49-F238E27FC236}">
                <a16:creationId xmlns:a16="http://schemas.microsoft.com/office/drawing/2014/main" xmlns="" id="{3EA7F5AE-B083-51CA-53C8-31CA0931B63E}"/>
              </a:ext>
            </a:extLst>
          </p:cNvPr>
          <p:cNvSpPr/>
          <p:nvPr/>
        </p:nvSpPr>
        <p:spPr>
          <a:xfrm>
            <a:off x="6019800" y="457200"/>
            <a:ext cx="5111261" cy="27314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rgbClr val="000000"/>
                </a:solidFill>
                <a:latin typeface="Times New Roman"/>
                <a:cs typeface="Times New Roman"/>
              </a:rPr>
              <a:t>''Διατροφή'' είναι όλα όσα τρώμε αλλά και πίνουμε! Τι εννοούμε όμως με τον όρο υγιεινή διατροφή; Ποιες τροφές θεωρούνται καλές για τον οργανισμό μας και ποιες ανθυγιεινές;</a:t>
            </a:r>
          </a:p>
        </p:txBody>
      </p:sp>
    </p:spTree>
    <p:extLst>
      <p:ext uri="{BB962C8B-B14F-4D97-AF65-F5344CB8AC3E}">
        <p14:creationId xmlns:p14="http://schemas.microsoft.com/office/powerpoint/2010/main" xmlns="" val="2275224037"/>
      </p:ext>
    </p:extLst>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603AE127-802C-459A-A612-DB85B67F0D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xmlns="" id="{9323D83D-50D6-4040-A58B-FCEA340F88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xmlns="" id="{1A1FE6BB-DFB2-4080-9B5E-076EF5DDE67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Εικόνα 4" descr="Εικόνα που περιέχει παιχνίδι, κούκλα, clipart&#10;&#10;Περιγραφή που δημιουργήθηκε αυτόματα">
            <a:extLst>
              <a:ext uri="{FF2B5EF4-FFF2-40B4-BE49-F238E27FC236}">
                <a16:creationId xmlns:a16="http://schemas.microsoft.com/office/drawing/2014/main" xmlns="" id="{5C08CC98-46C5-40B7-F797-07DE5FD08385}"/>
              </a:ext>
            </a:extLst>
          </p:cNvPr>
          <p:cNvPicPr>
            <a:picLocks noGrp="1" noChangeAspect="1"/>
          </p:cNvPicPr>
          <p:nvPr>
            <p:ph idx="1"/>
          </p:nvPr>
        </p:nvPicPr>
        <p:blipFill>
          <a:blip r:embed="rId2" cstate="print"/>
          <a:stretch>
            <a:fillRect/>
          </a:stretch>
        </p:blipFill>
        <p:spPr>
          <a:xfrm>
            <a:off x="266755" y="3722857"/>
            <a:ext cx="2518263" cy="2705832"/>
          </a:xfrm>
        </p:spPr>
      </p:pic>
      <p:sp>
        <p:nvSpPr>
          <p:cNvPr id="14" name="Isosceles Triangle 13">
            <a:extLst>
              <a:ext uri="{FF2B5EF4-FFF2-40B4-BE49-F238E27FC236}">
                <a16:creationId xmlns:a16="http://schemas.microsoft.com/office/drawing/2014/main" xmlns="" id="{F10FD715-4DCE-4779-B634-EC78315EA2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 name="Φυσαλίδα ομιλίας: Έλλειψη 4">
            <a:extLst>
              <a:ext uri="{FF2B5EF4-FFF2-40B4-BE49-F238E27FC236}">
                <a16:creationId xmlns:a16="http://schemas.microsoft.com/office/drawing/2014/main" xmlns="" id="{134BB7A6-DF15-73E9-03A4-125C8874796A}"/>
              </a:ext>
            </a:extLst>
          </p:cNvPr>
          <p:cNvSpPr/>
          <p:nvPr/>
        </p:nvSpPr>
        <p:spPr>
          <a:xfrm>
            <a:off x="823547" y="442547"/>
            <a:ext cx="4560276" cy="288387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latin typeface="Times New Roman"/>
                <a:ea typeface="+mn-lt"/>
                <a:cs typeface="+mn-lt"/>
              </a:rPr>
              <a:t>Ήξερες ότι οι τροφές που καταναλώνουμε  χωρίζονται σε 6 κατηγορίες; Θέλεις να τις γνωρίσουμε;</a:t>
            </a:r>
          </a:p>
          <a:p>
            <a:pPr algn="ctr"/>
            <a:endParaRPr lang="el-GR" sz="2400" dirty="0">
              <a:latin typeface="Times New Roman"/>
              <a:cs typeface="Times New Roman"/>
            </a:endParaRPr>
          </a:p>
        </p:txBody>
      </p:sp>
      <p:pic>
        <p:nvPicPr>
          <p:cNvPr id="9" name="Εικόνα 10" descr="Εικόνα που περιέχει κείμενο&#10;&#10;Περιγραφή που δημιουργήθηκε αυτόματα">
            <a:extLst>
              <a:ext uri="{FF2B5EF4-FFF2-40B4-BE49-F238E27FC236}">
                <a16:creationId xmlns:a16="http://schemas.microsoft.com/office/drawing/2014/main" xmlns="" id="{7454DB2A-7F41-F2DD-6753-7FDB9F9EE579}"/>
              </a:ext>
            </a:extLst>
          </p:cNvPr>
          <p:cNvPicPr>
            <a:picLocks noChangeAspect="1"/>
          </p:cNvPicPr>
          <p:nvPr/>
        </p:nvPicPr>
        <p:blipFill>
          <a:blip r:embed="rId3" cstate="print"/>
          <a:stretch>
            <a:fillRect/>
          </a:stretch>
        </p:blipFill>
        <p:spPr>
          <a:xfrm>
            <a:off x="5545382" y="736356"/>
            <a:ext cx="5473943" cy="5350118"/>
          </a:xfrm>
          <a:prstGeom prst="rect">
            <a:avLst/>
          </a:prstGeom>
        </p:spPr>
      </p:pic>
    </p:spTree>
    <p:extLst>
      <p:ext uri="{BB962C8B-B14F-4D97-AF65-F5344CB8AC3E}">
        <p14:creationId xmlns:p14="http://schemas.microsoft.com/office/powerpoint/2010/main" xmlns="" val="95302174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Εικόνα 4" descr="Εικόνα που περιέχει παιχνίδι, κούκλα, clipart&#10;&#10;Περιγραφή που δημιουργήθηκε αυτόματα">
            <a:extLst>
              <a:ext uri="{FF2B5EF4-FFF2-40B4-BE49-F238E27FC236}">
                <a16:creationId xmlns:a16="http://schemas.microsoft.com/office/drawing/2014/main" xmlns="" id="{34B03DF3-C183-8F5E-B867-F168E1998C81}"/>
              </a:ext>
            </a:extLst>
          </p:cNvPr>
          <p:cNvPicPr>
            <a:picLocks noGrp="1" noChangeAspect="1"/>
          </p:cNvPicPr>
          <p:nvPr>
            <p:ph idx="4294967295"/>
          </p:nvPr>
        </p:nvPicPr>
        <p:blipFill>
          <a:blip r:embed="rId2" cstate="print"/>
          <a:stretch>
            <a:fillRect/>
          </a:stretch>
        </p:blipFill>
        <p:spPr>
          <a:xfrm>
            <a:off x="6578844" y="4361596"/>
            <a:ext cx="2143125" cy="2143125"/>
          </a:xfrm>
        </p:spPr>
      </p:pic>
      <p:sp>
        <p:nvSpPr>
          <p:cNvPr id="5" name="Φυσαλίδα ομιλίας: Έλλειψη 4">
            <a:extLst>
              <a:ext uri="{FF2B5EF4-FFF2-40B4-BE49-F238E27FC236}">
                <a16:creationId xmlns:a16="http://schemas.microsoft.com/office/drawing/2014/main" xmlns="" id="{203B449D-D2B0-5F85-0E7A-A80BA7A36914}"/>
              </a:ext>
            </a:extLst>
          </p:cNvPr>
          <p:cNvSpPr/>
          <p:nvPr/>
        </p:nvSpPr>
        <p:spPr>
          <a:xfrm rot="480000">
            <a:off x="4904208" y="1411223"/>
            <a:ext cx="3356597" cy="2382591"/>
          </a:xfrm>
          <a:prstGeom prst="wedgeEllipseCallout">
            <a:avLst/>
          </a:prstGeom>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el-GR" sz="2400" dirty="0">
                <a:solidFill>
                  <a:schemeClr val="tx1"/>
                </a:solidFill>
                <a:latin typeface="Times New Roman"/>
                <a:cs typeface="Times New Roman"/>
              </a:rPr>
              <a:t>Η 1η ομάδα τροφίμων είναι τα Δημητριακά!</a:t>
            </a:r>
            <a:endParaRPr lang="el-GR" dirty="0">
              <a:solidFill>
                <a:schemeClr val="tx1"/>
              </a:solidFill>
            </a:endParaRPr>
          </a:p>
        </p:txBody>
      </p:sp>
      <p:sp>
        <p:nvSpPr>
          <p:cNvPr id="11" name="Φυσαλίδα ομιλίας: Έλλειψη 10">
            <a:extLst>
              <a:ext uri="{FF2B5EF4-FFF2-40B4-BE49-F238E27FC236}">
                <a16:creationId xmlns:a16="http://schemas.microsoft.com/office/drawing/2014/main" xmlns="" id="{746661DC-DDDB-50B5-AD91-74D4D4F42BB6}"/>
              </a:ext>
            </a:extLst>
          </p:cNvPr>
          <p:cNvSpPr/>
          <p:nvPr/>
        </p:nvSpPr>
        <p:spPr>
          <a:xfrm rot="660000">
            <a:off x="8047521" y="1614703"/>
            <a:ext cx="3985845" cy="266113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l-GR" sz="2400" dirty="0">
                <a:solidFill>
                  <a:srgbClr val="000000"/>
                </a:solidFill>
                <a:latin typeface="Times New Roman"/>
                <a:cs typeface="Times New Roman"/>
              </a:rPr>
              <a:t>Τα δημητριακά τα τρώμε καθημερινά κι έχουμε ενέργεια και χαρά.</a:t>
            </a:r>
            <a:endParaRPr lang="el-GR" dirty="0">
              <a:solidFill>
                <a:srgbClr val="000000"/>
              </a:solidFill>
            </a:endParaRPr>
          </a:p>
        </p:txBody>
      </p:sp>
      <p:pic>
        <p:nvPicPr>
          <p:cNvPr id="43" name="Εικόνα 43" descr="Εικόνα που περιέχει clipart&#10;&#10;Περιγραφή που δημιουργήθηκε αυτόματα">
            <a:extLst>
              <a:ext uri="{FF2B5EF4-FFF2-40B4-BE49-F238E27FC236}">
                <a16:creationId xmlns:a16="http://schemas.microsoft.com/office/drawing/2014/main" xmlns="" id="{30B63AC7-F25E-79B2-81A7-AD5A89790314}"/>
              </a:ext>
            </a:extLst>
          </p:cNvPr>
          <p:cNvPicPr>
            <a:picLocks noChangeAspect="1"/>
          </p:cNvPicPr>
          <p:nvPr/>
        </p:nvPicPr>
        <p:blipFill>
          <a:blip r:embed="rId3" cstate="print"/>
          <a:stretch>
            <a:fillRect/>
          </a:stretch>
        </p:blipFill>
        <p:spPr>
          <a:xfrm>
            <a:off x="304800" y="745726"/>
            <a:ext cx="3974122" cy="2834362"/>
          </a:xfrm>
          <a:prstGeom prst="rect">
            <a:avLst/>
          </a:prstGeom>
        </p:spPr>
      </p:pic>
      <p:pic>
        <p:nvPicPr>
          <p:cNvPr id="44" name="Εικόνα 44" descr="Εικόνα που περιέχει clipart&#10;&#10;Περιγραφή που δημιουργήθηκε αυτόματα">
            <a:extLst>
              <a:ext uri="{FF2B5EF4-FFF2-40B4-BE49-F238E27FC236}">
                <a16:creationId xmlns:a16="http://schemas.microsoft.com/office/drawing/2014/main" xmlns="" id="{8481B64C-3816-81AF-9A41-25E5BC7DC16E}"/>
              </a:ext>
            </a:extLst>
          </p:cNvPr>
          <p:cNvPicPr>
            <a:picLocks noChangeAspect="1"/>
          </p:cNvPicPr>
          <p:nvPr/>
        </p:nvPicPr>
        <p:blipFill>
          <a:blip r:embed="rId4" cstate="print"/>
          <a:stretch>
            <a:fillRect/>
          </a:stretch>
        </p:blipFill>
        <p:spPr>
          <a:xfrm>
            <a:off x="441814" y="3927231"/>
            <a:ext cx="3922834" cy="2286000"/>
          </a:xfrm>
          <a:prstGeom prst="rect">
            <a:avLst/>
          </a:prstGeom>
        </p:spPr>
      </p:pic>
    </p:spTree>
    <p:extLst>
      <p:ext uri="{BB962C8B-B14F-4D97-AF65-F5344CB8AC3E}">
        <p14:creationId xmlns:p14="http://schemas.microsoft.com/office/powerpoint/2010/main" xmlns="" val="3547251645"/>
      </p:ext>
    </p:extLst>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B63E10B8-7A5C-4E1D-BE92-AAA068608C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632" y="485804"/>
            <a:ext cx="5533524" cy="3510776"/>
          </a:xfrm>
          <a:prstGeom prst="rect">
            <a:avLst/>
          </a:prstGeom>
          <a:solidFill>
            <a:srgbClr val="FFFFFF"/>
          </a:solidFill>
          <a:ln w="63500">
            <a:solidFill>
              <a:srgbClr val="60342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3">
            <a:extLst>
              <a:ext uri="{FF2B5EF4-FFF2-40B4-BE49-F238E27FC236}">
                <a16:creationId xmlns:a16="http://schemas.microsoft.com/office/drawing/2014/main" xmlns="" id="{C3E3002A-5575-A2A3-EB8A-4CE7447F14D8}"/>
              </a:ext>
            </a:extLst>
          </p:cNvPr>
          <p:cNvPicPr>
            <a:picLocks noChangeAspect="1"/>
          </p:cNvPicPr>
          <p:nvPr/>
        </p:nvPicPr>
        <p:blipFill>
          <a:blip r:embed="rId2" cstate="print"/>
          <a:stretch>
            <a:fillRect/>
          </a:stretch>
        </p:blipFill>
        <p:spPr>
          <a:xfrm>
            <a:off x="1132839" y="662869"/>
            <a:ext cx="4237110" cy="3156647"/>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sp>
        <p:nvSpPr>
          <p:cNvPr id="25" name="Rectangle 24">
            <a:extLst>
              <a:ext uri="{FF2B5EF4-FFF2-40B4-BE49-F238E27FC236}">
                <a16:creationId xmlns:a16="http://schemas.microsoft.com/office/drawing/2014/main" xmlns="" id="{E1C32068-6A8E-44A5-BE2D-65E7EC2DBF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633" y="4157449"/>
            <a:ext cx="2686328" cy="221684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2">
            <a:extLst>
              <a:ext uri="{FF2B5EF4-FFF2-40B4-BE49-F238E27FC236}">
                <a16:creationId xmlns:a16="http://schemas.microsoft.com/office/drawing/2014/main" xmlns="" id="{3CC4739D-8B21-F089-AC83-28E5C7E4677F}"/>
              </a:ext>
            </a:extLst>
          </p:cNvPr>
          <p:cNvPicPr>
            <a:picLocks noChangeAspect="1"/>
          </p:cNvPicPr>
          <p:nvPr/>
        </p:nvPicPr>
        <p:blipFill>
          <a:blip r:embed="rId3" cstate="print"/>
          <a:stretch>
            <a:fillRect/>
          </a:stretch>
        </p:blipFill>
        <p:spPr>
          <a:xfrm>
            <a:off x="585805" y="4209073"/>
            <a:ext cx="2544658" cy="2078423"/>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sp>
        <p:nvSpPr>
          <p:cNvPr id="27" name="Rectangle 26">
            <a:extLst>
              <a:ext uri="{FF2B5EF4-FFF2-40B4-BE49-F238E27FC236}">
                <a16:creationId xmlns:a16="http://schemas.microsoft.com/office/drawing/2014/main" xmlns="" id="{83940A33-AE5F-4FC1-AFFF-1BC5DD32E1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31827" y="4157449"/>
            <a:ext cx="2686328" cy="221684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4" descr="Εικόνα που περιέχει κείμενο, φαγητό, πιάτο, δίσκος&#10;&#10;Περιγραφή που δημιουργήθηκε αυτόματα">
            <a:extLst>
              <a:ext uri="{FF2B5EF4-FFF2-40B4-BE49-F238E27FC236}">
                <a16:creationId xmlns:a16="http://schemas.microsoft.com/office/drawing/2014/main" xmlns="" id="{37196332-AD6D-895A-7FB3-5A88CC85F146}"/>
              </a:ext>
            </a:extLst>
          </p:cNvPr>
          <p:cNvPicPr>
            <a:picLocks noChangeAspect="1"/>
          </p:cNvPicPr>
          <p:nvPr/>
        </p:nvPicPr>
        <p:blipFill>
          <a:blip r:embed="rId4" cstate="print"/>
          <a:stretch>
            <a:fillRect/>
          </a:stretch>
        </p:blipFill>
        <p:spPr>
          <a:xfrm>
            <a:off x="3508169" y="4206871"/>
            <a:ext cx="2333643" cy="2090255"/>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sp>
        <p:nvSpPr>
          <p:cNvPr id="29" name="Rectangle 28">
            <a:extLst>
              <a:ext uri="{FF2B5EF4-FFF2-40B4-BE49-F238E27FC236}">
                <a16:creationId xmlns:a16="http://schemas.microsoft.com/office/drawing/2014/main" xmlns="" id="{9310DD53-17D0-4A12-A0E2-72F333487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96188" y="485805"/>
            <a:ext cx="5511179" cy="5888484"/>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5" descr="Εικόνα που περιέχει παιχνίδι, κούκλα, clipart&#10;&#10;Περιγραφή που δημιουργήθηκε αυτόματα">
            <a:extLst>
              <a:ext uri="{FF2B5EF4-FFF2-40B4-BE49-F238E27FC236}">
                <a16:creationId xmlns:a16="http://schemas.microsoft.com/office/drawing/2014/main" xmlns="" id="{D907B53E-1799-1AA5-37FB-0BA14FAC93CC}"/>
              </a:ext>
            </a:extLst>
          </p:cNvPr>
          <p:cNvPicPr>
            <a:picLocks noChangeAspect="1"/>
          </p:cNvPicPr>
          <p:nvPr/>
        </p:nvPicPr>
        <p:blipFill>
          <a:blip r:embed="rId5" cstate="print"/>
          <a:stretch>
            <a:fillRect/>
          </a:stretch>
        </p:blipFill>
        <p:spPr>
          <a:xfrm>
            <a:off x="6955989" y="635943"/>
            <a:ext cx="3991577" cy="5588208"/>
          </a:xfrm>
          <a:prstGeom prst="rect">
            <a:avLst/>
          </a:prstGeom>
        </p:spPr>
      </p:pic>
    </p:spTree>
    <p:extLst>
      <p:ext uri="{BB962C8B-B14F-4D97-AF65-F5344CB8AC3E}">
        <p14:creationId xmlns:p14="http://schemas.microsoft.com/office/powerpoint/2010/main" xmlns="" val="409215800"/>
      </p:ext>
    </p:extLst>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Εικόνα 4" descr="Εικόνα που περιέχει παιχνίδι, κούκλα, clipart&#10;&#10;Περιγραφή που δημιουργήθηκε αυτόματα">
            <a:extLst>
              <a:ext uri="{FF2B5EF4-FFF2-40B4-BE49-F238E27FC236}">
                <a16:creationId xmlns:a16="http://schemas.microsoft.com/office/drawing/2014/main" xmlns="" id="{BD3A61DF-D78E-3758-59F8-DC0B991EF5BF}"/>
              </a:ext>
            </a:extLst>
          </p:cNvPr>
          <p:cNvPicPr>
            <a:picLocks noChangeAspect="1"/>
          </p:cNvPicPr>
          <p:nvPr/>
        </p:nvPicPr>
        <p:blipFill rotWithShape="1">
          <a:blip r:embed="rId2" cstate="print">
            <a:alphaModFix/>
          </a:blip>
          <a:srcRect r="2" b="11775"/>
          <a:stretch/>
        </p:blipFill>
        <p:spPr>
          <a:xfrm>
            <a:off x="1" y="10"/>
            <a:ext cx="1943283" cy="1714490"/>
          </a:xfrm>
          <a:custGeom>
            <a:avLst/>
            <a:gdLst/>
            <a:ahLst/>
            <a:cxnLst/>
            <a:rect l="l" t="t" r="r" b="b"/>
            <a:pathLst>
              <a:path w="1943283" h="1714500">
                <a:moveTo>
                  <a:pt x="0" y="0"/>
                </a:moveTo>
                <a:lnTo>
                  <a:pt x="1676558" y="0"/>
                </a:lnTo>
                <a:lnTo>
                  <a:pt x="1943283" y="1714500"/>
                </a:lnTo>
                <a:lnTo>
                  <a:pt x="0" y="1714500"/>
                </a:lnTo>
                <a:close/>
              </a:path>
            </a:pathLst>
          </a:custGeom>
        </p:spPr>
      </p:pic>
      <p:pic>
        <p:nvPicPr>
          <p:cNvPr id="6" name="Εικόνα 6" descr="Εικόνα που περιέχει φαγητό, λαχανικό, διαφορετικός, φρέσκος&#10;&#10;Περιγραφή που δημιουργήθηκε αυτόματα">
            <a:extLst>
              <a:ext uri="{FF2B5EF4-FFF2-40B4-BE49-F238E27FC236}">
                <a16:creationId xmlns:a16="http://schemas.microsoft.com/office/drawing/2014/main" xmlns="" id="{CD3171E4-C698-2728-576E-A71131D95C3A}"/>
              </a:ext>
            </a:extLst>
          </p:cNvPr>
          <p:cNvPicPr>
            <a:picLocks noChangeAspect="1"/>
          </p:cNvPicPr>
          <p:nvPr/>
        </p:nvPicPr>
        <p:blipFill rotWithShape="1">
          <a:blip r:embed="rId3" cstate="print">
            <a:alphaModFix/>
          </a:blip>
          <a:srcRect l="30266" r="1" b="1"/>
          <a:stretch/>
        </p:blipFill>
        <p:spPr>
          <a:xfrm>
            <a:off x="1" y="1714500"/>
            <a:ext cx="2210007" cy="1714498"/>
          </a:xfrm>
          <a:custGeom>
            <a:avLst/>
            <a:gdLst/>
            <a:ahLst/>
            <a:cxnLst/>
            <a:rect l="l" t="t" r="r" b="b"/>
            <a:pathLst>
              <a:path w="2210007" h="1714498">
                <a:moveTo>
                  <a:pt x="0" y="0"/>
                </a:moveTo>
                <a:lnTo>
                  <a:pt x="1943283" y="0"/>
                </a:lnTo>
                <a:lnTo>
                  <a:pt x="2210007" y="1714498"/>
                </a:lnTo>
                <a:lnTo>
                  <a:pt x="0" y="1714498"/>
                </a:lnTo>
                <a:close/>
              </a:path>
            </a:pathLst>
          </a:custGeom>
        </p:spPr>
      </p:pic>
      <p:cxnSp>
        <p:nvCxnSpPr>
          <p:cNvPr id="44" name="Straight Connector 43">
            <a:extLst>
              <a:ext uri="{FF2B5EF4-FFF2-40B4-BE49-F238E27FC236}">
                <a16:creationId xmlns:a16="http://schemas.microsoft.com/office/drawing/2014/main" xmlns="" id="{1F6FBBD5-8F13-4407-83AC-EAD7E29FB4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1714500"/>
            <a:ext cx="19432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Εικόνα 20" descr="Εικόνα που περιέχει φυτό, λαχανικό, φρέσκος&#10;&#10;Περιγραφή που δημιουργήθηκε αυτόματα">
            <a:extLst>
              <a:ext uri="{FF2B5EF4-FFF2-40B4-BE49-F238E27FC236}">
                <a16:creationId xmlns:a16="http://schemas.microsoft.com/office/drawing/2014/main" xmlns="" id="{A38BB7F9-C9E5-AF0D-8BF4-8D5376BAE4D7}"/>
              </a:ext>
            </a:extLst>
          </p:cNvPr>
          <p:cNvPicPr>
            <a:picLocks noChangeAspect="1"/>
          </p:cNvPicPr>
          <p:nvPr/>
        </p:nvPicPr>
        <p:blipFill rotWithShape="1">
          <a:blip r:embed="rId4" cstate="print">
            <a:alphaModFix/>
          </a:blip>
          <a:srcRect r="12616" b="-3"/>
          <a:stretch/>
        </p:blipFill>
        <p:spPr>
          <a:xfrm>
            <a:off x="1" y="3429001"/>
            <a:ext cx="2474319" cy="1698991"/>
          </a:xfrm>
          <a:custGeom>
            <a:avLst/>
            <a:gdLst/>
            <a:ahLst/>
            <a:cxnLst/>
            <a:rect l="l" t="t" r="r" b="b"/>
            <a:pathLst>
              <a:path w="2474319" h="1698991">
                <a:moveTo>
                  <a:pt x="0" y="0"/>
                </a:moveTo>
                <a:lnTo>
                  <a:pt x="2210007" y="0"/>
                </a:lnTo>
                <a:lnTo>
                  <a:pt x="2474319" y="1698991"/>
                </a:lnTo>
                <a:lnTo>
                  <a:pt x="188387" y="1698991"/>
                </a:lnTo>
                <a:lnTo>
                  <a:pt x="0" y="574652"/>
                </a:lnTo>
                <a:close/>
              </a:path>
            </a:pathLst>
          </a:custGeom>
        </p:spPr>
      </p:pic>
      <p:cxnSp>
        <p:nvCxnSpPr>
          <p:cNvPr id="46" name="Straight Connector 45">
            <a:extLst>
              <a:ext uri="{FF2B5EF4-FFF2-40B4-BE49-F238E27FC236}">
                <a16:creationId xmlns:a16="http://schemas.microsoft.com/office/drawing/2014/main" xmlns="" id="{552F9D40-CFB2-4CE5-A432-F95546181C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3428998"/>
            <a:ext cx="22100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Εικόνα 18" descr="Εικόνα που περιέχει φαγητό, λαχανικό, φρούτο, διαφορετικός&#10;&#10;Περιγραφή που δημιουργήθηκε αυτόματα">
            <a:extLst>
              <a:ext uri="{FF2B5EF4-FFF2-40B4-BE49-F238E27FC236}">
                <a16:creationId xmlns:a16="http://schemas.microsoft.com/office/drawing/2014/main" xmlns="" id="{F15FF0DC-0FA0-4FD0-227C-4B61C29B3CA6}"/>
              </a:ext>
            </a:extLst>
          </p:cNvPr>
          <p:cNvPicPr>
            <a:picLocks noChangeAspect="1"/>
          </p:cNvPicPr>
          <p:nvPr/>
        </p:nvPicPr>
        <p:blipFill rotWithShape="1">
          <a:blip r:embed="rId5" cstate="print">
            <a:alphaModFix/>
          </a:blip>
          <a:srcRect l="62" r="11315" b="4"/>
          <a:stretch/>
        </p:blipFill>
        <p:spPr>
          <a:xfrm>
            <a:off x="188388" y="5127992"/>
            <a:ext cx="2555404" cy="1730008"/>
          </a:xfrm>
          <a:custGeom>
            <a:avLst/>
            <a:gdLst/>
            <a:ahLst/>
            <a:cxnLst/>
            <a:rect l="l" t="t" r="r" b="b"/>
            <a:pathLst>
              <a:path w="2555404" h="1730008">
                <a:moveTo>
                  <a:pt x="0" y="0"/>
                </a:moveTo>
                <a:lnTo>
                  <a:pt x="2285932" y="0"/>
                </a:lnTo>
                <a:lnTo>
                  <a:pt x="2538174" y="1621404"/>
                </a:lnTo>
                <a:lnTo>
                  <a:pt x="2538508" y="1621404"/>
                </a:lnTo>
                <a:lnTo>
                  <a:pt x="2555404" y="1730008"/>
                </a:lnTo>
                <a:lnTo>
                  <a:pt x="289868" y="1730008"/>
                </a:lnTo>
                <a:close/>
              </a:path>
            </a:pathLst>
          </a:custGeom>
        </p:spPr>
      </p:pic>
      <p:sp>
        <p:nvSpPr>
          <p:cNvPr id="48" name="Isosceles Triangle 8">
            <a:extLst>
              <a:ext uri="{FF2B5EF4-FFF2-40B4-BE49-F238E27FC236}">
                <a16:creationId xmlns:a16="http://schemas.microsoft.com/office/drawing/2014/main" xmlns="" id="{3006EFBF-B5E7-44C6-8E5E-E1B76F3C79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50" name="Straight Connector 49">
            <a:extLst>
              <a:ext uri="{FF2B5EF4-FFF2-40B4-BE49-F238E27FC236}">
                <a16:creationId xmlns:a16="http://schemas.microsoft.com/office/drawing/2014/main" xmlns="" id="{E1732C5A-3BCD-4534-9639-E9EC03BBADF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88388" y="5127992"/>
            <a:ext cx="22859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Φυσαλίδα ομιλίας: Έλλειψη 4">
            <a:extLst>
              <a:ext uri="{FF2B5EF4-FFF2-40B4-BE49-F238E27FC236}">
                <a16:creationId xmlns:a16="http://schemas.microsoft.com/office/drawing/2014/main" xmlns="" id="{B2571E28-99A2-5314-EEAE-F0B21EE71A33}"/>
              </a:ext>
            </a:extLst>
          </p:cNvPr>
          <p:cNvSpPr/>
          <p:nvPr/>
        </p:nvSpPr>
        <p:spPr>
          <a:xfrm rot="660000">
            <a:off x="2849562" y="472466"/>
            <a:ext cx="3915701" cy="2098866"/>
          </a:xfrm>
          <a:prstGeom prst="wedgeEllipseCallou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ormAutofit/>
          </a:bodyPr>
          <a:lstStyle/>
          <a:p>
            <a:pPr defTabSz="457200">
              <a:spcBef>
                <a:spcPts val="1000"/>
              </a:spcBef>
              <a:buClr>
                <a:schemeClr val="accent1"/>
              </a:buClr>
              <a:buSzPct val="80000"/>
            </a:pPr>
            <a:r>
              <a:rPr lang="en-US" sz="2400" dirty="0">
                <a:solidFill>
                  <a:schemeClr val="tx1"/>
                </a:solidFill>
                <a:latin typeface="Times New Roman"/>
                <a:cs typeface="Times New Roman"/>
              </a:rPr>
              <a:t>Η 2η </a:t>
            </a:r>
            <a:r>
              <a:rPr lang="en-US" sz="2400" dirty="0" err="1">
                <a:solidFill>
                  <a:schemeClr val="tx1"/>
                </a:solidFill>
                <a:latin typeface="Times New Roman"/>
                <a:cs typeface="Times New Roman"/>
              </a:rPr>
              <a:t>ομάδ</a:t>
            </a:r>
            <a:r>
              <a:rPr lang="en-US" sz="2400" dirty="0">
                <a:solidFill>
                  <a:schemeClr val="tx1"/>
                </a:solidFill>
                <a:latin typeface="Times New Roman"/>
                <a:cs typeface="Times New Roman"/>
              </a:rPr>
              <a:t>α </a:t>
            </a:r>
            <a:r>
              <a:rPr lang="en-US" sz="2400" dirty="0" err="1">
                <a:solidFill>
                  <a:schemeClr val="tx1"/>
                </a:solidFill>
                <a:latin typeface="Times New Roman"/>
                <a:cs typeface="Times New Roman"/>
              </a:rPr>
              <a:t>τροφίμων</a:t>
            </a:r>
            <a:r>
              <a:rPr lang="en-US" sz="2400" dirty="0">
                <a:solidFill>
                  <a:schemeClr val="tx1"/>
                </a:solidFill>
                <a:latin typeface="Times New Roman"/>
                <a:cs typeface="Times New Roman"/>
              </a:rPr>
              <a:t> </a:t>
            </a:r>
            <a:r>
              <a:rPr lang="en-US" sz="2400" dirty="0" err="1">
                <a:solidFill>
                  <a:schemeClr val="tx1"/>
                </a:solidFill>
                <a:latin typeface="Times New Roman"/>
                <a:cs typeface="Times New Roman"/>
              </a:rPr>
              <a:t>είν</a:t>
            </a:r>
            <a:r>
              <a:rPr lang="en-US" sz="2400" dirty="0">
                <a:solidFill>
                  <a:schemeClr val="tx1"/>
                </a:solidFill>
                <a:latin typeface="Times New Roman"/>
                <a:cs typeface="Times New Roman"/>
              </a:rPr>
              <a:t>αι τα λαχα</a:t>
            </a:r>
            <a:r>
              <a:rPr lang="en-US" sz="2400" dirty="0" err="1">
                <a:solidFill>
                  <a:schemeClr val="tx1"/>
                </a:solidFill>
                <a:latin typeface="Times New Roman"/>
                <a:cs typeface="Times New Roman"/>
              </a:rPr>
              <a:t>νικά</a:t>
            </a:r>
            <a:r>
              <a:rPr lang="en-US" sz="2400" dirty="0">
                <a:solidFill>
                  <a:schemeClr val="tx1"/>
                </a:solidFill>
                <a:latin typeface="Times New Roman"/>
                <a:cs typeface="Times New Roman"/>
              </a:rPr>
              <a:t>!</a:t>
            </a:r>
            <a:endParaRPr lang="el-GR"/>
          </a:p>
        </p:txBody>
      </p:sp>
      <p:sp>
        <p:nvSpPr>
          <p:cNvPr id="21" name="Φυσαλίδα ομιλίας: Έλλειψη 20">
            <a:extLst>
              <a:ext uri="{FF2B5EF4-FFF2-40B4-BE49-F238E27FC236}">
                <a16:creationId xmlns:a16="http://schemas.microsoft.com/office/drawing/2014/main" xmlns="" id="{D0E2CC9E-0684-391C-E1BF-F8B92C5A9560}"/>
              </a:ext>
            </a:extLst>
          </p:cNvPr>
          <p:cNvSpPr/>
          <p:nvPr/>
        </p:nvSpPr>
        <p:spPr>
          <a:xfrm rot="840000">
            <a:off x="5781857" y="434917"/>
            <a:ext cx="5945744" cy="3788534"/>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2400" dirty="0">
                <a:latin typeface="Times New Roman"/>
                <a:cs typeface="Times New Roman"/>
              </a:rPr>
              <a:t>Η συχνή κατανάλωση λαχανικών μας προστατεύει από διάφορες ασθένειες ενώ μας βοηθούν να διατηρήσουμε το βάρος μας και την καλή υγεία των μαλλιών και του δέρματος.</a:t>
            </a:r>
          </a:p>
        </p:txBody>
      </p:sp>
      <p:sp>
        <p:nvSpPr>
          <p:cNvPr id="23" name="Φυσαλίδα ομιλίας: Έλλειψη 22">
            <a:extLst>
              <a:ext uri="{FF2B5EF4-FFF2-40B4-BE49-F238E27FC236}">
                <a16:creationId xmlns:a16="http://schemas.microsoft.com/office/drawing/2014/main" xmlns="" id="{713B4763-4C76-BB6C-BA36-69239D6D8D7B}"/>
              </a:ext>
            </a:extLst>
          </p:cNvPr>
          <p:cNvSpPr/>
          <p:nvPr/>
        </p:nvSpPr>
        <p:spPr>
          <a:xfrm rot="960000">
            <a:off x="3013183" y="2888219"/>
            <a:ext cx="4003181" cy="2629435"/>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sz="2400" dirty="0">
                <a:solidFill>
                  <a:schemeClr val="tx1"/>
                </a:solidFill>
                <a:latin typeface="Times New Roman"/>
                <a:cs typeface="Times New Roman"/>
              </a:rPr>
              <a:t>Είναι πλούσια σε θρεπτικά συστατικά! </a:t>
            </a:r>
            <a:endParaRPr lang="el-GR" dirty="0">
              <a:solidFill>
                <a:schemeClr val="tx1"/>
              </a:solidFill>
            </a:endParaRPr>
          </a:p>
        </p:txBody>
      </p:sp>
    </p:spTree>
    <p:extLst>
      <p:ext uri="{BB962C8B-B14F-4D97-AF65-F5344CB8AC3E}">
        <p14:creationId xmlns:p14="http://schemas.microsoft.com/office/powerpoint/2010/main" xmlns="" val="2434502501"/>
      </p:ext>
    </p:extLst>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Φυσαλίδα ομιλίας: Έλλειψη 3">
            <a:extLst>
              <a:ext uri="{FF2B5EF4-FFF2-40B4-BE49-F238E27FC236}">
                <a16:creationId xmlns:a16="http://schemas.microsoft.com/office/drawing/2014/main" xmlns="" id="{B169B852-C336-6FDA-A8AD-F06F428F6EE7}"/>
              </a:ext>
            </a:extLst>
          </p:cNvPr>
          <p:cNvSpPr/>
          <p:nvPr/>
        </p:nvSpPr>
        <p:spPr>
          <a:xfrm rot="900000">
            <a:off x="7366698" y="3172966"/>
            <a:ext cx="4057502" cy="1974759"/>
          </a:xfrm>
          <a:prstGeom prst="wedgeEllipse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sz="2400" dirty="0">
                <a:solidFill>
                  <a:srgbClr val="000000"/>
                </a:solidFill>
                <a:latin typeface="Times New Roman"/>
                <a:cs typeface="Times New Roman"/>
              </a:rPr>
              <a:t>Η 3η ομάδα τροφίμων είναι τα φρούτα!</a:t>
            </a:r>
          </a:p>
        </p:txBody>
      </p:sp>
      <p:sp>
        <p:nvSpPr>
          <p:cNvPr id="5" name="Φυσαλίδα ομιλίας: Έλλειψη 4">
            <a:extLst>
              <a:ext uri="{FF2B5EF4-FFF2-40B4-BE49-F238E27FC236}">
                <a16:creationId xmlns:a16="http://schemas.microsoft.com/office/drawing/2014/main" xmlns="" id="{D0CF50CE-0FE0-B661-CA55-3A1E679DA318}"/>
              </a:ext>
            </a:extLst>
          </p:cNvPr>
          <p:cNvSpPr/>
          <p:nvPr/>
        </p:nvSpPr>
        <p:spPr>
          <a:xfrm rot="780000">
            <a:off x="6316352" y="54992"/>
            <a:ext cx="5613205" cy="2916899"/>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2400" dirty="0">
                <a:latin typeface="Times New Roman"/>
                <a:cs typeface="Times New Roman"/>
              </a:rPr>
              <a:t>Τα φρούτα είναι πλούσια σε βιταμίνες, μέταλλα και φυτικές ίνες. Είναι απαραίτητα για την καλή λειτουργία του οργανισμού μας και την θωράκιση της υγείας.</a:t>
            </a:r>
          </a:p>
        </p:txBody>
      </p:sp>
      <p:pic>
        <p:nvPicPr>
          <p:cNvPr id="6" name="Εικόνα 6" descr="Εικόνα που περιέχει παιχνίδι, κούκλα, clipart&#10;&#10;Περιγραφή που δημιουργήθηκε αυτόματα">
            <a:extLst>
              <a:ext uri="{FF2B5EF4-FFF2-40B4-BE49-F238E27FC236}">
                <a16:creationId xmlns:a16="http://schemas.microsoft.com/office/drawing/2014/main" xmlns="" id="{DAB6D4B8-44FC-94DF-CB61-DF691B9190F6}"/>
              </a:ext>
            </a:extLst>
          </p:cNvPr>
          <p:cNvPicPr>
            <a:picLocks noChangeAspect="1"/>
          </p:cNvPicPr>
          <p:nvPr/>
        </p:nvPicPr>
        <p:blipFill>
          <a:blip r:embed="rId2" cstate="print"/>
          <a:stretch>
            <a:fillRect/>
          </a:stretch>
        </p:blipFill>
        <p:spPr>
          <a:xfrm>
            <a:off x="6014461" y="4904977"/>
            <a:ext cx="2143125" cy="1724562"/>
          </a:xfrm>
          <a:prstGeom prst="rect">
            <a:avLst/>
          </a:prstGeom>
        </p:spPr>
      </p:pic>
      <p:pic>
        <p:nvPicPr>
          <p:cNvPr id="2" name="Εικόνα 2" descr="Εικόνα που περιέχει λουκουμάς&#10;&#10;Περιγραφή που δημιουργήθηκε αυτόματα">
            <a:extLst>
              <a:ext uri="{FF2B5EF4-FFF2-40B4-BE49-F238E27FC236}">
                <a16:creationId xmlns:a16="http://schemas.microsoft.com/office/drawing/2014/main" xmlns="" id="{D14EAE73-9D46-28D0-9AD8-97D856E27E77}"/>
              </a:ext>
            </a:extLst>
          </p:cNvPr>
          <p:cNvPicPr>
            <a:picLocks noChangeAspect="1"/>
          </p:cNvPicPr>
          <p:nvPr/>
        </p:nvPicPr>
        <p:blipFill>
          <a:blip r:embed="rId3" cstate="print"/>
          <a:stretch>
            <a:fillRect/>
          </a:stretch>
        </p:blipFill>
        <p:spPr>
          <a:xfrm>
            <a:off x="2406203" y="2540279"/>
            <a:ext cx="2743200" cy="2249668"/>
          </a:xfrm>
          <a:prstGeom prst="rect">
            <a:avLst/>
          </a:prstGeom>
        </p:spPr>
      </p:pic>
      <p:pic>
        <p:nvPicPr>
          <p:cNvPr id="3" name="Εικόνα 6" descr="Εικόνα που περιέχει χλόη, πεπόνι, άτομο, φρούτο&#10;&#10;Περιγραφή που δημιουργήθηκε αυτόματα">
            <a:extLst>
              <a:ext uri="{FF2B5EF4-FFF2-40B4-BE49-F238E27FC236}">
                <a16:creationId xmlns:a16="http://schemas.microsoft.com/office/drawing/2014/main" xmlns="" id="{EEC8AD03-C00E-0E05-91C8-A6518757D4FE}"/>
              </a:ext>
            </a:extLst>
          </p:cNvPr>
          <p:cNvPicPr>
            <a:picLocks noChangeAspect="1"/>
          </p:cNvPicPr>
          <p:nvPr/>
        </p:nvPicPr>
        <p:blipFill>
          <a:blip r:embed="rId4" cstate="print"/>
          <a:stretch>
            <a:fillRect/>
          </a:stretch>
        </p:blipFill>
        <p:spPr>
          <a:xfrm>
            <a:off x="637639" y="4785039"/>
            <a:ext cx="2609850" cy="2074570"/>
          </a:xfrm>
          <a:prstGeom prst="rect">
            <a:avLst/>
          </a:prstGeom>
        </p:spPr>
      </p:pic>
      <p:pic>
        <p:nvPicPr>
          <p:cNvPr id="7" name="Εικόνα 7" descr="Εικόνα που περιέχει φαγητό, φρούτο, λαχανικό, πολύχρωμος&#10;&#10;Περιγραφή που δημιουργήθηκε αυτόματα">
            <a:extLst>
              <a:ext uri="{FF2B5EF4-FFF2-40B4-BE49-F238E27FC236}">
                <a16:creationId xmlns:a16="http://schemas.microsoft.com/office/drawing/2014/main" xmlns="" id="{9531187C-5317-BF63-BEF3-9D5625E30822}"/>
              </a:ext>
            </a:extLst>
          </p:cNvPr>
          <p:cNvPicPr>
            <a:picLocks noChangeAspect="1"/>
          </p:cNvPicPr>
          <p:nvPr/>
        </p:nvPicPr>
        <p:blipFill>
          <a:blip r:embed="rId5" cstate="print"/>
          <a:stretch>
            <a:fillRect/>
          </a:stretch>
        </p:blipFill>
        <p:spPr>
          <a:xfrm>
            <a:off x="539839" y="412192"/>
            <a:ext cx="2816180" cy="2073364"/>
          </a:xfrm>
          <a:prstGeom prst="rect">
            <a:avLst/>
          </a:prstGeom>
        </p:spPr>
      </p:pic>
    </p:spTree>
    <p:extLst>
      <p:ext uri="{BB962C8B-B14F-4D97-AF65-F5344CB8AC3E}">
        <p14:creationId xmlns:p14="http://schemas.microsoft.com/office/powerpoint/2010/main" xmlns="" val="4085606891"/>
      </p:ext>
    </p:extLst>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Φυσαλίδα ομιλίας: Έλλειψη 4">
            <a:extLst>
              <a:ext uri="{FF2B5EF4-FFF2-40B4-BE49-F238E27FC236}">
                <a16:creationId xmlns:a16="http://schemas.microsoft.com/office/drawing/2014/main" xmlns="" id="{775BB3B8-4841-3E92-9186-A16730DAEFA2}"/>
              </a:ext>
            </a:extLst>
          </p:cNvPr>
          <p:cNvSpPr/>
          <p:nvPr/>
        </p:nvSpPr>
        <p:spPr>
          <a:xfrm rot="960000">
            <a:off x="3682660" y="2087567"/>
            <a:ext cx="3674154" cy="2243658"/>
          </a:xfrm>
          <a:prstGeom prst="wedgeEllipse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sz="2400" dirty="0">
                <a:solidFill>
                  <a:schemeClr val="tx1"/>
                </a:solidFill>
                <a:latin typeface="Times New Roman"/>
                <a:cs typeface="Times New Roman"/>
              </a:rPr>
              <a:t>Η 4η και 5η ομάδα τροφίμων είναι τα </a:t>
            </a:r>
            <a:r>
              <a:rPr lang="el-GR" sz="2400" dirty="0" err="1">
                <a:solidFill>
                  <a:schemeClr val="tx1"/>
                </a:solidFill>
                <a:latin typeface="Times New Roman"/>
                <a:cs typeface="Times New Roman"/>
              </a:rPr>
              <a:t>κρεατικά</a:t>
            </a:r>
            <a:r>
              <a:rPr lang="el-GR" sz="2400" dirty="0">
                <a:solidFill>
                  <a:schemeClr val="tx1"/>
                </a:solidFill>
                <a:latin typeface="Times New Roman"/>
                <a:cs typeface="Times New Roman"/>
              </a:rPr>
              <a:t> και γαλακτοκομικά.</a:t>
            </a:r>
            <a:endParaRPr lang="el-GR">
              <a:solidFill>
                <a:schemeClr val="tx1"/>
              </a:solidFill>
            </a:endParaRPr>
          </a:p>
        </p:txBody>
      </p:sp>
      <p:pic>
        <p:nvPicPr>
          <p:cNvPr id="6" name="Εικόνα 6" descr="Εικόνα που περιέχει παιχνίδι, κούκλα, clipart&#10;&#10;Περιγραφή που δημιουργήθηκε αυτόματα">
            <a:extLst>
              <a:ext uri="{FF2B5EF4-FFF2-40B4-BE49-F238E27FC236}">
                <a16:creationId xmlns:a16="http://schemas.microsoft.com/office/drawing/2014/main" xmlns="" id="{9A45D9D1-4D66-A7C0-23D7-D0BEAD4F2FFF}"/>
              </a:ext>
            </a:extLst>
          </p:cNvPr>
          <p:cNvPicPr>
            <a:picLocks noChangeAspect="1"/>
          </p:cNvPicPr>
          <p:nvPr/>
        </p:nvPicPr>
        <p:blipFill>
          <a:blip r:embed="rId2" cstate="print"/>
          <a:stretch>
            <a:fillRect/>
          </a:stretch>
        </p:blipFill>
        <p:spPr>
          <a:xfrm>
            <a:off x="4908146" y="4581984"/>
            <a:ext cx="2143125" cy="2064323"/>
          </a:xfrm>
          <a:prstGeom prst="rect">
            <a:avLst/>
          </a:prstGeom>
        </p:spPr>
      </p:pic>
      <p:sp>
        <p:nvSpPr>
          <p:cNvPr id="9" name="Φυσαλίδα ομιλίας: Έλλειψη 8">
            <a:extLst>
              <a:ext uri="{FF2B5EF4-FFF2-40B4-BE49-F238E27FC236}">
                <a16:creationId xmlns:a16="http://schemas.microsoft.com/office/drawing/2014/main" xmlns="" id="{6F12D3CF-E0AB-4106-8C70-B27DB667F8CD}"/>
              </a:ext>
            </a:extLst>
          </p:cNvPr>
          <p:cNvSpPr/>
          <p:nvPr/>
        </p:nvSpPr>
        <p:spPr>
          <a:xfrm rot="660000">
            <a:off x="5876309" y="255282"/>
            <a:ext cx="5205207" cy="2833350"/>
          </a:xfrm>
          <a:prstGeom prst="wedgeEllipseCallou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l-GR" sz="2400" dirty="0">
                <a:latin typeface="Times New Roman"/>
                <a:cs typeface="Times New Roman"/>
              </a:rPr>
              <a:t>Από τα γαλακτοκομικά παίρνουμε </a:t>
            </a:r>
            <a:r>
              <a:rPr lang="el-GR" sz="2400" dirty="0" err="1">
                <a:latin typeface="Times New Roman"/>
                <a:cs typeface="Times New Roman"/>
              </a:rPr>
              <a:t>πρωτείνες</a:t>
            </a:r>
            <a:r>
              <a:rPr lang="el-GR" sz="2400" dirty="0">
                <a:latin typeface="Times New Roman"/>
                <a:cs typeface="Times New Roman"/>
              </a:rPr>
              <a:t> και λίπη. Περιέχουν ασβέστιο το οποίο μας βοηθάει να έχουμε γερά κόκκαλα και δόντια.</a:t>
            </a:r>
          </a:p>
        </p:txBody>
      </p:sp>
      <p:sp>
        <p:nvSpPr>
          <p:cNvPr id="10" name="Φυσαλίδα ομιλίας: Έλλειψη 9">
            <a:extLst>
              <a:ext uri="{FF2B5EF4-FFF2-40B4-BE49-F238E27FC236}">
                <a16:creationId xmlns:a16="http://schemas.microsoft.com/office/drawing/2014/main" xmlns="" id="{0183917E-E367-8C3B-2DDC-799C86668B44}"/>
              </a:ext>
            </a:extLst>
          </p:cNvPr>
          <p:cNvSpPr/>
          <p:nvPr/>
        </p:nvSpPr>
        <p:spPr>
          <a:xfrm rot="720000">
            <a:off x="6861323" y="3451823"/>
            <a:ext cx="4475407" cy="2253801"/>
          </a:xfrm>
          <a:prstGeom prst="wedgeEllipse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l-GR" sz="2400" dirty="0">
                <a:latin typeface="Times New Roman"/>
                <a:cs typeface="Times New Roman"/>
              </a:rPr>
              <a:t>Με την κατανάλωση κρέατος λαμβάνουμε </a:t>
            </a:r>
            <a:r>
              <a:rPr lang="el-GR" sz="2400" dirty="0" err="1">
                <a:latin typeface="Times New Roman"/>
                <a:cs typeface="Times New Roman"/>
              </a:rPr>
              <a:t>πρωτείνες</a:t>
            </a:r>
            <a:r>
              <a:rPr lang="el-GR" sz="2400" dirty="0">
                <a:latin typeface="Times New Roman"/>
                <a:cs typeface="Times New Roman"/>
              </a:rPr>
              <a:t>. Μας βοηθούν να έχουμε δυνατούς μύες.</a:t>
            </a:r>
          </a:p>
        </p:txBody>
      </p:sp>
      <p:pic>
        <p:nvPicPr>
          <p:cNvPr id="14" name="Εικόνα 14" descr="Εικόνα που περιέχει ξύλινος, εσωτερικό, ξύλο&#10;&#10;Περιγραφή που δημιουργήθηκε αυτόματα">
            <a:extLst>
              <a:ext uri="{FF2B5EF4-FFF2-40B4-BE49-F238E27FC236}">
                <a16:creationId xmlns:a16="http://schemas.microsoft.com/office/drawing/2014/main" xmlns="" id="{B1445A05-B385-FCB1-5D4A-19722F58AEDB}"/>
              </a:ext>
            </a:extLst>
          </p:cNvPr>
          <p:cNvPicPr>
            <a:picLocks noChangeAspect="1"/>
          </p:cNvPicPr>
          <p:nvPr/>
        </p:nvPicPr>
        <p:blipFill>
          <a:blip r:embed="rId3" cstate="print"/>
          <a:stretch>
            <a:fillRect/>
          </a:stretch>
        </p:blipFill>
        <p:spPr>
          <a:xfrm>
            <a:off x="633046" y="3555609"/>
            <a:ext cx="2743200" cy="2923735"/>
          </a:xfrm>
          <a:prstGeom prst="rect">
            <a:avLst/>
          </a:prstGeom>
        </p:spPr>
      </p:pic>
      <p:pic>
        <p:nvPicPr>
          <p:cNvPr id="15" name="Εικόνα 15" descr="Εικόνα που περιέχει πίνακας, ξύλινος&#10;&#10;Περιγραφή που δημιουργήθηκε αυτόματα">
            <a:extLst>
              <a:ext uri="{FF2B5EF4-FFF2-40B4-BE49-F238E27FC236}">
                <a16:creationId xmlns:a16="http://schemas.microsoft.com/office/drawing/2014/main" xmlns="" id="{BB0E4FC5-1C70-C7AC-48DF-249711131407}"/>
              </a:ext>
            </a:extLst>
          </p:cNvPr>
          <p:cNvPicPr>
            <a:picLocks noChangeAspect="1"/>
          </p:cNvPicPr>
          <p:nvPr/>
        </p:nvPicPr>
        <p:blipFill>
          <a:blip r:embed="rId4" cstate="print"/>
          <a:stretch>
            <a:fillRect/>
          </a:stretch>
        </p:blipFill>
        <p:spPr>
          <a:xfrm>
            <a:off x="636343" y="681771"/>
            <a:ext cx="2619375" cy="2446459"/>
          </a:xfrm>
          <a:prstGeom prst="rect">
            <a:avLst/>
          </a:prstGeom>
        </p:spPr>
      </p:pic>
    </p:spTree>
    <p:extLst>
      <p:ext uri="{BB962C8B-B14F-4D97-AF65-F5344CB8AC3E}">
        <p14:creationId xmlns:p14="http://schemas.microsoft.com/office/powerpoint/2010/main" xmlns="" val="1205252364"/>
      </p:ext>
    </p:extLst>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xmlns=""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xmlns=""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xmlns=""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xmlns=""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xmlns=""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xmlns=""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xmlns="" id="{142BFA2A-77A0-4F60-A32A-685681C848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Εικόνα 5" descr="Εικόνα που περιέχει παιχνίδι, κούκλα, clipart&#10;&#10;Περιγραφή που δημιουργήθηκε αυτόματα">
            <a:extLst>
              <a:ext uri="{FF2B5EF4-FFF2-40B4-BE49-F238E27FC236}">
                <a16:creationId xmlns:a16="http://schemas.microsoft.com/office/drawing/2014/main" xmlns="" id="{E2089840-3909-2680-CBBA-A772662CDD57}"/>
              </a:ext>
            </a:extLst>
          </p:cNvPr>
          <p:cNvPicPr>
            <a:picLocks noGrp="1" noChangeAspect="1"/>
          </p:cNvPicPr>
          <p:nvPr>
            <p:ph idx="1"/>
          </p:nvPr>
        </p:nvPicPr>
        <p:blipFill>
          <a:blip r:embed="rId2" cstate="print"/>
          <a:stretch>
            <a:fillRect/>
          </a:stretch>
        </p:blipFill>
        <p:spPr>
          <a:xfrm>
            <a:off x="1264141" y="4006590"/>
            <a:ext cx="2143125" cy="2143125"/>
          </a:xfrm>
        </p:spPr>
      </p:pic>
      <p:sp>
        <p:nvSpPr>
          <p:cNvPr id="4" name="Φυσαλίδα ομιλίας: Έλλειψη 3">
            <a:extLst>
              <a:ext uri="{FF2B5EF4-FFF2-40B4-BE49-F238E27FC236}">
                <a16:creationId xmlns:a16="http://schemas.microsoft.com/office/drawing/2014/main" xmlns="" id="{46D10676-CB05-9F50-7D1A-BE54CD5728B2}"/>
              </a:ext>
            </a:extLst>
          </p:cNvPr>
          <p:cNvSpPr/>
          <p:nvPr/>
        </p:nvSpPr>
        <p:spPr>
          <a:xfrm rot="660000">
            <a:off x="289808" y="460758"/>
            <a:ext cx="3112538" cy="236906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a:solidFill>
                  <a:schemeClr val="bg1"/>
                </a:solidFill>
                <a:latin typeface="Times New Roman"/>
                <a:cs typeface="Times New Roman"/>
              </a:rPr>
              <a:t>Η 6η ομάδα τροφίμων είναι τα γλυκά!</a:t>
            </a:r>
          </a:p>
        </p:txBody>
      </p:sp>
      <p:sp>
        <p:nvSpPr>
          <p:cNvPr id="2" name="Φυσαλίδα ομιλίας: Έλλειψη 1">
            <a:extLst>
              <a:ext uri="{FF2B5EF4-FFF2-40B4-BE49-F238E27FC236}">
                <a16:creationId xmlns:a16="http://schemas.microsoft.com/office/drawing/2014/main" xmlns="" id="{274B83AE-D57B-DA3B-94F1-D19AADFEB220}"/>
              </a:ext>
            </a:extLst>
          </p:cNvPr>
          <p:cNvSpPr/>
          <p:nvPr/>
        </p:nvSpPr>
        <p:spPr>
          <a:xfrm rot="600000">
            <a:off x="3443655" y="150444"/>
            <a:ext cx="4642336" cy="3751384"/>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l-GR" sz="2400" dirty="0">
                <a:solidFill>
                  <a:schemeClr val="bg1"/>
                </a:solidFill>
                <a:latin typeface="Times New Roman"/>
                <a:cs typeface="Times New Roman"/>
              </a:rPr>
              <a:t>Η συχνή κατανάλωση γλυκών, χυμών με ζάχαρη, αναψυκτικών μπορεί να οδηγήσει σε παχυσαρκία ενώ είναι υπεύθυνη για την κακή υγεία των δοντιών. Συνίσταται η σπάνια κατανάλωση τους. </a:t>
            </a:r>
            <a:endParaRPr lang="el-GR" dirty="0">
              <a:solidFill>
                <a:schemeClr val="bg1"/>
              </a:solidFill>
            </a:endParaRPr>
          </a:p>
        </p:txBody>
      </p:sp>
      <p:pic>
        <p:nvPicPr>
          <p:cNvPr id="3" name="Εικόνα 5" descr="Εικόνα που περιέχει φαγητό, γλυκό, λαχανικό, πλαστικό&#10;&#10;Περιγραφή που δημιουργήθηκε αυτόματα">
            <a:extLst>
              <a:ext uri="{FF2B5EF4-FFF2-40B4-BE49-F238E27FC236}">
                <a16:creationId xmlns:a16="http://schemas.microsoft.com/office/drawing/2014/main" xmlns="" id="{5DA9BDA4-2A83-0243-5315-509D305076DA}"/>
              </a:ext>
            </a:extLst>
          </p:cNvPr>
          <p:cNvPicPr>
            <a:picLocks noChangeAspect="1"/>
          </p:cNvPicPr>
          <p:nvPr/>
        </p:nvPicPr>
        <p:blipFill>
          <a:blip r:embed="rId3" cstate="print"/>
          <a:stretch>
            <a:fillRect/>
          </a:stretch>
        </p:blipFill>
        <p:spPr>
          <a:xfrm>
            <a:off x="8042032" y="4009058"/>
            <a:ext cx="4138245" cy="2016838"/>
          </a:xfrm>
          <a:prstGeom prst="rect">
            <a:avLst/>
          </a:prstGeom>
        </p:spPr>
      </p:pic>
      <p:pic>
        <p:nvPicPr>
          <p:cNvPr id="6" name="Εικόνα 6" descr="Εικόνα που περιέχει έδαφος, πολύχρωμος, γλυκό, στολισμένος&#10;&#10;Περιγραφή που δημιουργήθηκε αυτόματα">
            <a:extLst>
              <a:ext uri="{FF2B5EF4-FFF2-40B4-BE49-F238E27FC236}">
                <a16:creationId xmlns:a16="http://schemas.microsoft.com/office/drawing/2014/main" xmlns="" id="{33B9B48D-1AE6-F292-EF62-893E511527BD}"/>
              </a:ext>
            </a:extLst>
          </p:cNvPr>
          <p:cNvPicPr>
            <a:picLocks noChangeAspect="1"/>
          </p:cNvPicPr>
          <p:nvPr/>
        </p:nvPicPr>
        <p:blipFill>
          <a:blip r:embed="rId4" cstate="print"/>
          <a:stretch>
            <a:fillRect/>
          </a:stretch>
        </p:blipFill>
        <p:spPr>
          <a:xfrm>
            <a:off x="8830775" y="2264386"/>
            <a:ext cx="3346205" cy="1743075"/>
          </a:xfrm>
          <a:prstGeom prst="rect">
            <a:avLst/>
          </a:prstGeom>
        </p:spPr>
      </p:pic>
      <p:pic>
        <p:nvPicPr>
          <p:cNvPr id="7" name="Εικόνα 8" descr="Εικόνα που περιέχει ντόνατ, φαγητό, πιάτο, ανάμικτο&#10;&#10;Περιγραφή που δημιουργήθηκε αυτόματα">
            <a:extLst>
              <a:ext uri="{FF2B5EF4-FFF2-40B4-BE49-F238E27FC236}">
                <a16:creationId xmlns:a16="http://schemas.microsoft.com/office/drawing/2014/main" xmlns="" id="{DCC84EE9-1D5A-19C6-B5B4-AA3FEC9CE088}"/>
              </a:ext>
            </a:extLst>
          </p:cNvPr>
          <p:cNvPicPr>
            <a:picLocks noChangeAspect="1"/>
          </p:cNvPicPr>
          <p:nvPr/>
        </p:nvPicPr>
        <p:blipFill>
          <a:blip r:embed="rId5" cstate="print"/>
          <a:stretch>
            <a:fillRect/>
          </a:stretch>
        </p:blipFill>
        <p:spPr>
          <a:xfrm>
            <a:off x="9557605" y="517647"/>
            <a:ext cx="2619375" cy="1743075"/>
          </a:xfrm>
          <a:prstGeom prst="rect">
            <a:avLst/>
          </a:prstGeom>
        </p:spPr>
      </p:pic>
    </p:spTree>
    <p:extLst>
      <p:ext uri="{BB962C8B-B14F-4D97-AF65-F5344CB8AC3E}">
        <p14:creationId xmlns:p14="http://schemas.microsoft.com/office/powerpoint/2010/main" xmlns="" val="3927052584"/>
      </p:ext>
    </p:extLst>
  </p:cSld>
  <p:clrMapOvr>
    <a:overrideClrMapping bg1="dk1" tx1="lt1" bg2="dk2" tx2="lt2" accent1="accent1" accent2="accent2" accent3="accent3" accent4="accent4" accent5="accent5" accent6="accent6" hlink="hlink" folHlink="folHlink"/>
  </p:clrMapOvr>
  <p:transition spd="slow">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Εικόνα 8">
            <a:extLst>
              <a:ext uri="{FF2B5EF4-FFF2-40B4-BE49-F238E27FC236}">
                <a16:creationId xmlns:a16="http://schemas.microsoft.com/office/drawing/2014/main" xmlns="" id="{9DC1E3C6-2AAB-309F-11AC-90113E8AD692}"/>
              </a:ext>
            </a:extLst>
          </p:cNvPr>
          <p:cNvPicPr>
            <a:picLocks noChangeAspect="1"/>
          </p:cNvPicPr>
          <p:nvPr/>
        </p:nvPicPr>
        <p:blipFill rotWithShape="1">
          <a:blip r:embed="rId2" cstate="print"/>
          <a:srcRect l="33734" r="16830" b="2"/>
          <a:stretch/>
        </p:blipFill>
        <p:spPr>
          <a:xfrm>
            <a:off x="20" y="10"/>
            <a:ext cx="2079180" cy="2621135"/>
          </a:xfrm>
          <a:custGeom>
            <a:avLst/>
            <a:gdLst/>
            <a:ahLst/>
            <a:cxnLst/>
            <a:rect l="l" t="t" r="r" b="b"/>
            <a:pathLst>
              <a:path w="2079200" h="2621145">
                <a:moveTo>
                  <a:pt x="0" y="0"/>
                </a:moveTo>
                <a:lnTo>
                  <a:pt x="1674254" y="0"/>
                </a:lnTo>
                <a:lnTo>
                  <a:pt x="2079200" y="2621145"/>
                </a:lnTo>
                <a:lnTo>
                  <a:pt x="0" y="2621145"/>
                </a:lnTo>
                <a:close/>
              </a:path>
            </a:pathLst>
          </a:custGeom>
        </p:spPr>
      </p:pic>
      <p:pic>
        <p:nvPicPr>
          <p:cNvPr id="6" name="Εικόνα 6" descr="Εικόνα που περιέχει παιχνίδι, κούκλα, clipart&#10;&#10;Περιγραφή που δημιουργήθηκε αυτόματα">
            <a:extLst>
              <a:ext uri="{FF2B5EF4-FFF2-40B4-BE49-F238E27FC236}">
                <a16:creationId xmlns:a16="http://schemas.microsoft.com/office/drawing/2014/main" xmlns="" id="{F08499CE-9058-581F-1A8E-50A8BC7EF1BF}"/>
              </a:ext>
            </a:extLst>
          </p:cNvPr>
          <p:cNvPicPr>
            <a:picLocks noGrp="1" noChangeAspect="1"/>
          </p:cNvPicPr>
          <p:nvPr>
            <p:ph idx="1"/>
          </p:nvPr>
        </p:nvPicPr>
        <p:blipFill rotWithShape="1">
          <a:blip r:embed="rId3" cstate="print"/>
          <a:srcRect l="16078" r="19541" b="2"/>
          <a:stretch/>
        </p:blipFill>
        <p:spPr>
          <a:xfrm>
            <a:off x="20" y="2621145"/>
            <a:ext cx="2734036" cy="4246584"/>
          </a:xfrm>
          <a:custGeom>
            <a:avLst/>
            <a:gdLst/>
            <a:ahLst/>
            <a:cxnLst/>
            <a:rect l="l" t="t" r="r" b="b"/>
            <a:pathLst>
              <a:path w="2734056" h="4246584">
                <a:moveTo>
                  <a:pt x="0" y="0"/>
                </a:moveTo>
                <a:lnTo>
                  <a:pt x="2079200" y="0"/>
                </a:lnTo>
                <a:lnTo>
                  <a:pt x="2734056" y="4238772"/>
                </a:lnTo>
                <a:lnTo>
                  <a:pt x="2734056" y="4246584"/>
                </a:lnTo>
                <a:lnTo>
                  <a:pt x="461457" y="4246584"/>
                </a:lnTo>
                <a:lnTo>
                  <a:pt x="0" y="1518838"/>
                </a:lnTo>
                <a:close/>
              </a:path>
            </a:pathLst>
          </a:custGeom>
        </p:spPr>
      </p:pic>
      <p:cxnSp>
        <p:nvCxnSpPr>
          <p:cNvPr id="31" name="Straight Connector 30">
            <a:extLst>
              <a:ext uri="{FF2B5EF4-FFF2-40B4-BE49-F238E27FC236}">
                <a16:creationId xmlns:a16="http://schemas.microsoft.com/office/drawing/2014/main" xmlns="" id="{233FB836-AD74-4593-8140-90B1C74E4F0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2621146"/>
            <a:ext cx="20912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Isosceles Triangle 8">
            <a:extLst>
              <a:ext uri="{FF2B5EF4-FFF2-40B4-BE49-F238E27FC236}">
                <a16:creationId xmlns:a16="http://schemas.microsoft.com/office/drawing/2014/main" xmlns="" id="{BEC6E983-CB93-4A1C-8DDF-5F980BB4EB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Φυσαλίδα ομιλίας: Έλλειψη 4">
            <a:extLst>
              <a:ext uri="{FF2B5EF4-FFF2-40B4-BE49-F238E27FC236}">
                <a16:creationId xmlns:a16="http://schemas.microsoft.com/office/drawing/2014/main" xmlns="" id="{55EA5791-7047-D08B-B0A6-5957DA4A499F}"/>
              </a:ext>
            </a:extLst>
          </p:cNvPr>
          <p:cNvSpPr/>
          <p:nvPr/>
        </p:nvSpPr>
        <p:spPr>
          <a:xfrm>
            <a:off x="2849562" y="601420"/>
            <a:ext cx="6424439" cy="403317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defTabSz="457200">
              <a:spcBef>
                <a:spcPts val="1000"/>
              </a:spcBef>
              <a:buClr>
                <a:schemeClr val="accent1"/>
              </a:buClr>
              <a:buSzPct val="80000"/>
              <a:buFont typeface="Wingdings 3" charset="2"/>
              <a:buChar char=""/>
            </a:pPr>
            <a:r>
              <a:rPr lang="en-US" sz="2400" dirty="0" err="1">
                <a:solidFill>
                  <a:schemeClr val="tx1"/>
                </a:solidFill>
                <a:latin typeface="Times New Roman"/>
                <a:cs typeface="Times New Roman"/>
              </a:rPr>
              <a:t>Οι</a:t>
            </a:r>
            <a:r>
              <a:rPr lang="en-US" sz="2400" dirty="0">
                <a:solidFill>
                  <a:schemeClr val="tx1"/>
                </a:solidFill>
                <a:latin typeface="Times New Roman"/>
                <a:cs typeface="Times New Roman"/>
              </a:rPr>
              <a:t> β</a:t>
            </a:r>
            <a:r>
              <a:rPr lang="en-US" sz="2400" dirty="0" err="1">
                <a:solidFill>
                  <a:schemeClr val="tx1"/>
                </a:solidFill>
                <a:latin typeface="Times New Roman"/>
                <a:cs typeface="Times New Roman"/>
              </a:rPr>
              <a:t>ιτ</a:t>
            </a:r>
            <a:r>
              <a:rPr lang="en-US" sz="2400" dirty="0">
                <a:solidFill>
                  <a:schemeClr val="tx1"/>
                </a:solidFill>
                <a:latin typeface="Times New Roman"/>
                <a:cs typeface="Times New Roman"/>
              </a:rPr>
              <a:t>α</a:t>
            </a:r>
            <a:r>
              <a:rPr lang="en-US" sz="2400" dirty="0" err="1">
                <a:solidFill>
                  <a:schemeClr val="tx1"/>
                </a:solidFill>
                <a:latin typeface="Times New Roman"/>
                <a:cs typeface="Times New Roman"/>
              </a:rPr>
              <a:t>μίνες</a:t>
            </a:r>
            <a:r>
              <a:rPr lang="en-US" sz="2400" dirty="0">
                <a:solidFill>
                  <a:schemeClr val="tx1"/>
                </a:solidFill>
                <a:latin typeface="Times New Roman"/>
                <a:cs typeface="Times New Roman"/>
              </a:rPr>
              <a:t> </a:t>
            </a:r>
            <a:r>
              <a:rPr lang="en-US" sz="2400" dirty="0" err="1">
                <a:solidFill>
                  <a:schemeClr val="tx1"/>
                </a:solidFill>
                <a:latin typeface="Times New Roman"/>
                <a:cs typeface="Times New Roman"/>
              </a:rPr>
              <a:t>είν</a:t>
            </a:r>
            <a:r>
              <a:rPr lang="en-US" sz="2400" dirty="0">
                <a:solidFill>
                  <a:schemeClr val="tx1"/>
                </a:solidFill>
                <a:latin typeface="Times New Roman"/>
                <a:cs typeface="Times New Roman"/>
              </a:rPr>
              <a:t>αι απαρα</a:t>
            </a:r>
            <a:r>
              <a:rPr lang="en-US" sz="2400" dirty="0" err="1">
                <a:solidFill>
                  <a:schemeClr val="tx1"/>
                </a:solidFill>
                <a:latin typeface="Times New Roman"/>
                <a:cs typeface="Times New Roman"/>
              </a:rPr>
              <a:t>ίτητες</a:t>
            </a:r>
            <a:r>
              <a:rPr lang="en-US" sz="2400" dirty="0">
                <a:solidFill>
                  <a:schemeClr val="tx1"/>
                </a:solidFill>
                <a:latin typeface="Times New Roman"/>
                <a:cs typeface="Times New Roman"/>
              </a:rPr>
              <a:t> </a:t>
            </a:r>
            <a:r>
              <a:rPr lang="en-US" sz="2400" dirty="0" err="1">
                <a:solidFill>
                  <a:schemeClr val="tx1"/>
                </a:solidFill>
                <a:latin typeface="Times New Roman"/>
                <a:cs typeface="Times New Roman"/>
              </a:rPr>
              <a:t>γι</a:t>
            </a:r>
            <a:r>
              <a:rPr lang="en-US" sz="2400" dirty="0">
                <a:solidFill>
                  <a:schemeClr val="tx1"/>
                </a:solidFill>
                <a:latin typeface="Times New Roman"/>
                <a:cs typeface="Times New Roman"/>
              </a:rPr>
              <a:t>α να </a:t>
            </a:r>
            <a:r>
              <a:rPr lang="en-US" sz="2400" dirty="0" err="1">
                <a:solidFill>
                  <a:schemeClr val="tx1"/>
                </a:solidFill>
                <a:latin typeface="Times New Roman"/>
                <a:cs typeface="Times New Roman"/>
              </a:rPr>
              <a:t>έχουμε</a:t>
            </a:r>
            <a:r>
              <a:rPr lang="en-US" sz="2400" dirty="0">
                <a:solidFill>
                  <a:schemeClr val="tx1"/>
                </a:solidFill>
                <a:latin typeface="Times New Roman"/>
                <a:cs typeface="Times New Roman"/>
              </a:rPr>
              <a:t> </a:t>
            </a:r>
            <a:r>
              <a:rPr lang="en-US" sz="2400" dirty="0" err="1">
                <a:solidFill>
                  <a:schemeClr val="tx1"/>
                </a:solidFill>
                <a:latin typeface="Times New Roman"/>
                <a:cs typeface="Times New Roman"/>
              </a:rPr>
              <a:t>έν</a:t>
            </a:r>
            <a:r>
              <a:rPr lang="en-US" sz="2400" dirty="0">
                <a:solidFill>
                  <a:schemeClr val="tx1"/>
                </a:solidFill>
                <a:latin typeface="Times New Roman"/>
                <a:cs typeface="Times New Roman"/>
              </a:rPr>
              <a:t>α </a:t>
            </a:r>
            <a:r>
              <a:rPr lang="en-US" sz="2400" dirty="0" err="1">
                <a:solidFill>
                  <a:schemeClr val="tx1"/>
                </a:solidFill>
                <a:latin typeface="Times New Roman"/>
                <a:cs typeface="Times New Roman"/>
              </a:rPr>
              <a:t>υγιές</a:t>
            </a:r>
            <a:r>
              <a:rPr lang="en-US" sz="2400" dirty="0">
                <a:solidFill>
                  <a:schemeClr val="tx1"/>
                </a:solidFill>
                <a:latin typeface="Times New Roman"/>
                <a:cs typeface="Times New Roman"/>
              </a:rPr>
              <a:t> και </a:t>
            </a:r>
            <a:r>
              <a:rPr lang="en-US" sz="2400" dirty="0" err="1">
                <a:solidFill>
                  <a:schemeClr val="tx1"/>
                </a:solidFill>
                <a:latin typeface="Times New Roman"/>
                <a:cs typeface="Times New Roman"/>
              </a:rPr>
              <a:t>όμορφο</a:t>
            </a:r>
            <a:r>
              <a:rPr lang="en-US" sz="2400" dirty="0">
                <a:solidFill>
                  <a:schemeClr val="tx1"/>
                </a:solidFill>
                <a:latin typeface="Times New Roman"/>
                <a:cs typeface="Times New Roman"/>
              </a:rPr>
              <a:t> </a:t>
            </a:r>
            <a:r>
              <a:rPr lang="en-US" sz="2400" dirty="0" err="1">
                <a:solidFill>
                  <a:schemeClr val="tx1"/>
                </a:solidFill>
                <a:latin typeface="Times New Roman"/>
                <a:cs typeface="Times New Roman"/>
              </a:rPr>
              <a:t>σώμ</a:t>
            </a:r>
            <a:r>
              <a:rPr lang="en-US" sz="2400" dirty="0">
                <a:solidFill>
                  <a:schemeClr val="tx1"/>
                </a:solidFill>
                <a:latin typeface="Times New Roman"/>
                <a:cs typeface="Times New Roman"/>
              </a:rPr>
              <a:t>α. Ο </a:t>
            </a:r>
            <a:r>
              <a:rPr lang="en-US" sz="2400" dirty="0" err="1">
                <a:solidFill>
                  <a:schemeClr val="tx1"/>
                </a:solidFill>
                <a:latin typeface="Times New Roman"/>
                <a:cs typeface="Times New Roman"/>
              </a:rPr>
              <a:t>οργ</a:t>
            </a:r>
            <a:r>
              <a:rPr lang="en-US" sz="2400" dirty="0">
                <a:solidFill>
                  <a:schemeClr val="tx1"/>
                </a:solidFill>
                <a:latin typeface="Times New Roman"/>
                <a:cs typeface="Times New Roman"/>
              </a:rPr>
              <a:t>α</a:t>
            </a:r>
            <a:r>
              <a:rPr lang="en-US" sz="2400" dirty="0" err="1">
                <a:solidFill>
                  <a:schemeClr val="tx1"/>
                </a:solidFill>
                <a:latin typeface="Times New Roman"/>
                <a:cs typeface="Times New Roman"/>
              </a:rPr>
              <a:t>νισμός</a:t>
            </a:r>
            <a:r>
              <a:rPr lang="en-US" sz="2400" dirty="0">
                <a:solidFill>
                  <a:schemeClr val="tx1"/>
                </a:solidFill>
                <a:latin typeface="Times New Roman"/>
                <a:cs typeface="Times New Roman"/>
              </a:rPr>
              <a:t> μας </a:t>
            </a:r>
            <a:r>
              <a:rPr lang="en-US" sz="2400" dirty="0" err="1">
                <a:solidFill>
                  <a:schemeClr val="tx1"/>
                </a:solidFill>
                <a:latin typeface="Times New Roman"/>
                <a:cs typeface="Times New Roman"/>
              </a:rPr>
              <a:t>δεν</a:t>
            </a:r>
            <a:r>
              <a:rPr lang="en-US" sz="2400" dirty="0">
                <a:solidFill>
                  <a:schemeClr val="tx1"/>
                </a:solidFill>
                <a:latin typeface="Times New Roman"/>
                <a:cs typeface="Times New Roman"/>
              </a:rPr>
              <a:t> μπ</a:t>
            </a:r>
            <a:r>
              <a:rPr lang="en-US" sz="2400" dirty="0" err="1">
                <a:solidFill>
                  <a:schemeClr val="tx1"/>
                </a:solidFill>
                <a:latin typeface="Times New Roman"/>
                <a:cs typeface="Times New Roman"/>
              </a:rPr>
              <a:t>ορεί</a:t>
            </a:r>
            <a:r>
              <a:rPr lang="en-US" sz="2400" dirty="0">
                <a:solidFill>
                  <a:schemeClr val="tx1"/>
                </a:solidFill>
                <a:latin typeface="Times New Roman"/>
                <a:cs typeface="Times New Roman"/>
              </a:rPr>
              <a:t> να </a:t>
            </a:r>
            <a:r>
              <a:rPr lang="en-US" sz="2400" dirty="0" err="1">
                <a:solidFill>
                  <a:schemeClr val="tx1"/>
                </a:solidFill>
                <a:latin typeface="Times New Roman"/>
                <a:cs typeface="Times New Roman"/>
              </a:rPr>
              <a:t>τις</a:t>
            </a:r>
            <a:r>
              <a:rPr lang="en-US" sz="2400" dirty="0">
                <a:solidFill>
                  <a:schemeClr val="tx1"/>
                </a:solidFill>
                <a:latin typeface="Times New Roman"/>
                <a:cs typeface="Times New Roman"/>
              </a:rPr>
              <a:t> </a:t>
            </a:r>
            <a:r>
              <a:rPr lang="en-US" sz="2400" dirty="0" err="1">
                <a:solidFill>
                  <a:schemeClr val="tx1"/>
                </a:solidFill>
                <a:latin typeface="Times New Roman"/>
                <a:cs typeface="Times New Roman"/>
              </a:rPr>
              <a:t>φτιάξει</a:t>
            </a:r>
            <a:r>
              <a:rPr lang="en-US" sz="2400" dirty="0">
                <a:solidFill>
                  <a:schemeClr val="tx1"/>
                </a:solidFill>
                <a:latin typeface="Times New Roman"/>
                <a:cs typeface="Times New Roman"/>
              </a:rPr>
              <a:t> </a:t>
            </a:r>
            <a:r>
              <a:rPr lang="en-US" sz="2400" dirty="0" err="1">
                <a:solidFill>
                  <a:schemeClr val="tx1"/>
                </a:solidFill>
                <a:latin typeface="Times New Roman"/>
                <a:cs typeface="Times New Roman"/>
              </a:rPr>
              <a:t>γι</a:t>
            </a:r>
            <a:r>
              <a:rPr lang="en-US" sz="2400" dirty="0">
                <a:solidFill>
                  <a:schemeClr val="tx1"/>
                </a:solidFill>
                <a:latin typeface="Times New Roman"/>
                <a:cs typeface="Times New Roman"/>
              </a:rPr>
              <a:t>' α</a:t>
            </a:r>
            <a:r>
              <a:rPr lang="en-US" sz="2400" dirty="0" err="1">
                <a:solidFill>
                  <a:schemeClr val="tx1"/>
                </a:solidFill>
                <a:latin typeface="Times New Roman"/>
                <a:cs typeface="Times New Roman"/>
              </a:rPr>
              <a:t>υτό</a:t>
            </a:r>
            <a:r>
              <a:rPr lang="en-US" sz="2400" dirty="0">
                <a:solidFill>
                  <a:schemeClr val="tx1"/>
                </a:solidFill>
                <a:latin typeface="Times New Roman"/>
                <a:cs typeface="Times New Roman"/>
              </a:rPr>
              <a:t> π</a:t>
            </a:r>
            <a:r>
              <a:rPr lang="en-US" sz="2400" dirty="0" err="1">
                <a:solidFill>
                  <a:schemeClr val="tx1"/>
                </a:solidFill>
                <a:latin typeface="Times New Roman"/>
                <a:cs typeface="Times New Roman"/>
              </a:rPr>
              <a:t>ρέ</a:t>
            </a:r>
            <a:r>
              <a:rPr lang="en-US" sz="2400" dirty="0">
                <a:solidFill>
                  <a:schemeClr val="tx1"/>
                </a:solidFill>
                <a:latin typeface="Times New Roman"/>
                <a:cs typeface="Times New Roman"/>
              </a:rPr>
              <a:t>π</a:t>
            </a:r>
            <a:r>
              <a:rPr lang="en-US" sz="2400" dirty="0" err="1">
                <a:solidFill>
                  <a:schemeClr val="tx1"/>
                </a:solidFill>
                <a:latin typeface="Times New Roman"/>
                <a:cs typeface="Times New Roman"/>
              </a:rPr>
              <a:t>ει</a:t>
            </a:r>
            <a:r>
              <a:rPr lang="en-US" sz="2400" dirty="0">
                <a:solidFill>
                  <a:schemeClr val="tx1"/>
                </a:solidFill>
                <a:latin typeface="Times New Roman"/>
                <a:cs typeface="Times New Roman"/>
              </a:rPr>
              <a:t> να </a:t>
            </a:r>
            <a:r>
              <a:rPr lang="en-US" sz="2400" dirty="0" err="1">
                <a:solidFill>
                  <a:schemeClr val="tx1"/>
                </a:solidFill>
                <a:latin typeface="Times New Roman"/>
                <a:cs typeface="Times New Roman"/>
              </a:rPr>
              <a:t>τις</a:t>
            </a:r>
            <a:r>
              <a:rPr lang="en-US" sz="2400" dirty="0">
                <a:solidFill>
                  <a:schemeClr val="tx1"/>
                </a:solidFill>
                <a:latin typeface="Times New Roman"/>
                <a:cs typeface="Times New Roman"/>
              </a:rPr>
              <a:t> πα</a:t>
            </a:r>
            <a:r>
              <a:rPr lang="en-US" sz="2400" dirty="0" err="1">
                <a:solidFill>
                  <a:schemeClr val="tx1"/>
                </a:solidFill>
                <a:latin typeface="Times New Roman"/>
                <a:cs typeface="Times New Roman"/>
              </a:rPr>
              <a:t>ίρνουμε</a:t>
            </a:r>
            <a:r>
              <a:rPr lang="en-US" sz="2400" dirty="0">
                <a:solidFill>
                  <a:schemeClr val="tx1"/>
                </a:solidFill>
                <a:latin typeface="Times New Roman"/>
                <a:cs typeface="Times New Roman"/>
              </a:rPr>
              <a:t> από </a:t>
            </a:r>
            <a:r>
              <a:rPr lang="en-US" sz="2400" dirty="0" err="1">
                <a:solidFill>
                  <a:schemeClr val="tx1"/>
                </a:solidFill>
                <a:latin typeface="Times New Roman"/>
                <a:cs typeface="Times New Roman"/>
              </a:rPr>
              <a:t>το</a:t>
            </a:r>
            <a:r>
              <a:rPr lang="en-US" sz="2400" dirty="0">
                <a:solidFill>
                  <a:schemeClr val="tx1"/>
                </a:solidFill>
                <a:latin typeface="Times New Roman"/>
                <a:cs typeface="Times New Roman"/>
              </a:rPr>
              <a:t> φα</a:t>
            </a:r>
            <a:r>
              <a:rPr lang="en-US" sz="2400" dirty="0" err="1">
                <a:solidFill>
                  <a:schemeClr val="tx1"/>
                </a:solidFill>
                <a:latin typeface="Times New Roman"/>
                <a:cs typeface="Times New Roman"/>
              </a:rPr>
              <a:t>γητό</a:t>
            </a:r>
            <a:r>
              <a:rPr lang="en-US" sz="2400" dirty="0">
                <a:solidFill>
                  <a:schemeClr val="tx1"/>
                </a:solidFill>
                <a:latin typeface="Times New Roman"/>
                <a:cs typeface="Times New Roman"/>
              </a:rPr>
              <a:t>.</a:t>
            </a:r>
          </a:p>
        </p:txBody>
      </p:sp>
    </p:spTree>
    <p:extLst>
      <p:ext uri="{BB962C8B-B14F-4D97-AF65-F5344CB8AC3E}">
        <p14:creationId xmlns:p14="http://schemas.microsoft.com/office/powerpoint/2010/main" xmlns="" val="383155915"/>
      </p:ext>
    </p:extLst>
  </p:cSld>
  <p:clrMapOvr>
    <a:masterClrMapping/>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28460BD8-AE3F-4AC9-9D0B-717052AA5D3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xmlns="" id="{54420CFE-F482-466E-9E1E-C78513C0B85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xmlns="" id="{5331032B-BD21-4BDA-920C-12E3580525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xmlns="" id="{E7514DA3-59E7-409E-8A3B-AD097F6E56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xmlns="" id="{57B9A2A6-3BE4-4599-9364-F71C5BFD61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xmlns="" id="{4FD744C6-4ED8-4BC9-BF68-6BDF701C5D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xmlns="" id="{092C5BAD-C911-4F8F-A1C5-470268BE66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xmlns="" id="{B133D0C8-4EC4-424F-8E70-0482D5B1B6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xmlns="" id="{7B1532A0-F4B3-4DE8-B18F-740CAAD25A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xmlns="" id="{8EFDD162-BBBA-4062-8BBF-53DBA10913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xmlns="" id="{DCFC9E65-3E19-4483-B952-25D29683CA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xmlns="" id="{27577DEC-D9A5-404D-9789-702F4319BE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xmlns="" id="{CEEA9366-CEA8-4F23-B065-4337F0D836F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xmlns="" id="{904A03D6-39B4-4278-9BE1-A07E024499B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xmlns="" id="{FBE459AF-3736-4886-82E0-9B5DA427B5E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xmlns="" id="{4B6B88EF-180C-4E39-8A3F-A52E87110C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xmlns="" id="{52DFAACF-64D0-4621-8FF4-E2F03C3E8D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xmlns="" id="{36611FF0-65B3-49DB-97C6-1B72AAD0FB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xmlns="" id="{0F7407FE-86B1-4890-9D80-9406FBF29E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xmlns="" id="{EBD42D5B-8F87-45B3-98B3-C66944F92E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xmlns="" id="{F5E04699-59E1-4468-9E7C-83070EEB42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xmlns="" id="{F2AE8F13-9A52-4D7F-9637-321EA7CF32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Φυσαλίδα ομιλίας: Έλλειψη 2">
            <a:extLst>
              <a:ext uri="{FF2B5EF4-FFF2-40B4-BE49-F238E27FC236}">
                <a16:creationId xmlns:a16="http://schemas.microsoft.com/office/drawing/2014/main" xmlns="" id="{E77AEE32-F058-AF59-559D-B2BDDDA378E2}"/>
              </a:ext>
            </a:extLst>
          </p:cNvPr>
          <p:cNvSpPr/>
          <p:nvPr/>
        </p:nvSpPr>
        <p:spPr>
          <a:xfrm rot="21300000">
            <a:off x="-7034" y="273767"/>
            <a:ext cx="3962398" cy="349347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bg1"/>
                </a:solidFill>
                <a:latin typeface="Times New Roman"/>
                <a:cs typeface="Times New Roman"/>
              </a:rPr>
              <a:t>Βιταμίνη Α</a:t>
            </a:r>
            <a:r>
              <a:rPr lang="el-GR" sz="2000" dirty="0">
                <a:solidFill>
                  <a:schemeClr val="bg1"/>
                </a:solidFill>
                <a:latin typeface="Times New Roman"/>
                <a:cs typeface="Times New Roman"/>
              </a:rPr>
              <a:t>. Μας βοηθάει να βλέπουμε καλά. Από τις τροφές μπορούμε να την πάρουμε είναι τα καρότα, τα πράσινα λαχανικά και τα ψάρια.</a:t>
            </a:r>
            <a:endParaRPr lang="el-GR" sz="2000">
              <a:solidFill>
                <a:schemeClr val="bg1"/>
              </a:solidFill>
            </a:endParaRPr>
          </a:p>
        </p:txBody>
      </p:sp>
      <p:sp>
        <p:nvSpPr>
          <p:cNvPr id="4" name="Φυσαλίδα ομιλίας: Έλλειψη 3">
            <a:extLst>
              <a:ext uri="{FF2B5EF4-FFF2-40B4-BE49-F238E27FC236}">
                <a16:creationId xmlns:a16="http://schemas.microsoft.com/office/drawing/2014/main" xmlns="" id="{0D0FDBB4-D607-4B3C-D93D-1B28D2A6F232}"/>
              </a:ext>
            </a:extLst>
          </p:cNvPr>
          <p:cNvSpPr/>
          <p:nvPr/>
        </p:nvSpPr>
        <p:spPr>
          <a:xfrm>
            <a:off x="3419299" y="168911"/>
            <a:ext cx="4712675" cy="3259015"/>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l-GR" sz="2000" b="1" dirty="0">
                <a:solidFill>
                  <a:schemeClr val="bg1"/>
                </a:solidFill>
                <a:latin typeface="Times New Roman"/>
                <a:cs typeface="Times New Roman"/>
              </a:rPr>
              <a:t>Βιταμίνη Β</a:t>
            </a:r>
            <a:r>
              <a:rPr lang="el-GR" sz="2000" dirty="0">
                <a:solidFill>
                  <a:schemeClr val="bg1"/>
                </a:solidFill>
                <a:latin typeface="Times New Roman"/>
                <a:cs typeface="Times New Roman"/>
              </a:rPr>
              <a:t>. Μας βοηθάει να χωνεύουμε το φαγητό μας και να είμαστε ήρεμοι. Οι τροφές που μπορούμε να την εντοπίσουμε είναι οι μπανάνες, το γάλα με τα δημητριακά, το μαύρο ψωμί και τα φασόλια.</a:t>
            </a:r>
          </a:p>
        </p:txBody>
      </p:sp>
      <p:sp>
        <p:nvSpPr>
          <p:cNvPr id="5" name="Φυσαλίδα ομιλίας: Έλλειψη 4">
            <a:extLst>
              <a:ext uri="{FF2B5EF4-FFF2-40B4-BE49-F238E27FC236}">
                <a16:creationId xmlns:a16="http://schemas.microsoft.com/office/drawing/2014/main" xmlns="" id="{E0A3DAF2-2499-BE7D-EEE6-5A56DF72D121}"/>
              </a:ext>
            </a:extLst>
          </p:cNvPr>
          <p:cNvSpPr/>
          <p:nvPr/>
        </p:nvSpPr>
        <p:spPr>
          <a:xfrm>
            <a:off x="7514411" y="168416"/>
            <a:ext cx="4349260" cy="3141783"/>
          </a:xfrm>
          <a:prstGeom prst="wedgeEllipseCallout">
            <a:avLst/>
          </a:prstGeom>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el-GR" sz="2000" b="1" dirty="0">
                <a:solidFill>
                  <a:schemeClr val="bg1"/>
                </a:solidFill>
                <a:latin typeface="Times New Roman"/>
                <a:cs typeface="Times New Roman"/>
              </a:rPr>
              <a:t>Βιταμίνη C</a:t>
            </a:r>
            <a:r>
              <a:rPr lang="el-GR" sz="2000" dirty="0">
                <a:solidFill>
                  <a:schemeClr val="bg1"/>
                </a:solidFill>
                <a:latin typeface="Times New Roman"/>
                <a:cs typeface="Times New Roman"/>
              </a:rPr>
              <a:t>. Μας βοηθά να μην αρρωσταίνουμε, να έχουμε λαμπερό δέρμα και ούλα που δεν ματώνουν. Οι τροφές που μπορούμε να την εντοπίσουμε είναι τα μήλα, τα πορτοκάλια, τα λεμόνια και τις φλούδες φρούτων.</a:t>
            </a:r>
          </a:p>
        </p:txBody>
      </p:sp>
      <p:pic>
        <p:nvPicPr>
          <p:cNvPr id="6" name="Εικόνα 17" descr="Εικόνα που περιέχει clipart&#10;&#10;Περιγραφή που δημιουργήθηκε αυτόματα">
            <a:extLst>
              <a:ext uri="{FF2B5EF4-FFF2-40B4-BE49-F238E27FC236}">
                <a16:creationId xmlns:a16="http://schemas.microsoft.com/office/drawing/2014/main" xmlns="" id="{6BFCE57A-D5FF-332A-3856-31745DDF49FC}"/>
              </a:ext>
            </a:extLst>
          </p:cNvPr>
          <p:cNvPicPr>
            <a:picLocks noChangeAspect="1"/>
          </p:cNvPicPr>
          <p:nvPr/>
        </p:nvPicPr>
        <p:blipFill>
          <a:blip r:embed="rId2" cstate="print"/>
          <a:stretch>
            <a:fillRect/>
          </a:stretch>
        </p:blipFill>
        <p:spPr>
          <a:xfrm>
            <a:off x="3934191" y="4162791"/>
            <a:ext cx="3432663" cy="2143125"/>
          </a:xfrm>
          <a:prstGeom prst="rect">
            <a:avLst/>
          </a:prstGeom>
        </p:spPr>
      </p:pic>
      <p:pic>
        <p:nvPicPr>
          <p:cNvPr id="18" name="Εικόνα 19" descr="Εικόνα που περιέχει κείμενο&#10;&#10;Περιγραφή που δημιουργήθηκε αυτόματα">
            <a:extLst>
              <a:ext uri="{FF2B5EF4-FFF2-40B4-BE49-F238E27FC236}">
                <a16:creationId xmlns:a16="http://schemas.microsoft.com/office/drawing/2014/main" xmlns="" id="{2EC55A00-DF9E-25A6-8357-470A3B4AB994}"/>
              </a:ext>
            </a:extLst>
          </p:cNvPr>
          <p:cNvPicPr>
            <a:picLocks noChangeAspect="1"/>
          </p:cNvPicPr>
          <p:nvPr/>
        </p:nvPicPr>
        <p:blipFill>
          <a:blip r:embed="rId3" cstate="print"/>
          <a:stretch>
            <a:fillRect/>
          </a:stretch>
        </p:blipFill>
        <p:spPr>
          <a:xfrm>
            <a:off x="7357329" y="4455867"/>
            <a:ext cx="3667125" cy="2143125"/>
          </a:xfrm>
          <a:prstGeom prst="rect">
            <a:avLst/>
          </a:prstGeom>
        </p:spPr>
      </p:pic>
      <p:pic>
        <p:nvPicPr>
          <p:cNvPr id="20" name="Εικόνα 30" descr="Εικόνα που περιέχει clipart&#10;&#10;Περιγραφή που δημιουργήθηκε αυτόματα">
            <a:extLst>
              <a:ext uri="{FF2B5EF4-FFF2-40B4-BE49-F238E27FC236}">
                <a16:creationId xmlns:a16="http://schemas.microsoft.com/office/drawing/2014/main" xmlns="" id="{E374E2CE-72F2-B304-6095-CF61B8175AED}"/>
              </a:ext>
            </a:extLst>
          </p:cNvPr>
          <p:cNvPicPr>
            <a:picLocks noChangeAspect="1"/>
          </p:cNvPicPr>
          <p:nvPr/>
        </p:nvPicPr>
        <p:blipFill>
          <a:blip r:embed="rId4" cstate="print"/>
          <a:stretch>
            <a:fillRect/>
          </a:stretch>
        </p:blipFill>
        <p:spPr>
          <a:xfrm>
            <a:off x="657959" y="4571633"/>
            <a:ext cx="3267807" cy="2028825"/>
          </a:xfrm>
          <a:prstGeom prst="rect">
            <a:avLst/>
          </a:prstGeom>
        </p:spPr>
      </p:pic>
    </p:spTree>
    <p:extLst>
      <p:ext uri="{BB962C8B-B14F-4D97-AF65-F5344CB8AC3E}">
        <p14:creationId xmlns:p14="http://schemas.microsoft.com/office/powerpoint/2010/main" xmlns="" val="3239940467"/>
      </p:ext>
    </p:extLst>
  </p:cSld>
  <p:clrMapOvr>
    <a:overrideClrMapping bg1="dk1" tx1="lt1" bg2="dk2" tx2="lt2" accent1="accent1" accent2="accent2" accent3="accent3" accent4="accent4" accent5="accent5" accent6="accent6" hlink="hlink" folHlink="folHlink"/>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xmlns="" id="{76582886-877C-4AEC-A77F-8055EB9A0CF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sp>
          <p:nvSpPr>
            <p:cNvPr id="53" name="Freeform 14">
              <a:extLst>
                <a:ext uri="{FF2B5EF4-FFF2-40B4-BE49-F238E27FC236}">
                  <a16:creationId xmlns:a16="http://schemas.microsoft.com/office/drawing/2014/main" xmlns="" id="{171A838D-27EA-485C-9A80-DCE624AB30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54" name="Straight Connector 53">
              <a:extLst>
                <a:ext uri="{FF2B5EF4-FFF2-40B4-BE49-F238E27FC236}">
                  <a16:creationId xmlns:a16="http://schemas.microsoft.com/office/drawing/2014/main" xmlns="" id="{9059F313-A1BB-425E-9626-2BD43CAC648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xmlns="" id="{19ABF76A-A1AE-44BB-9ECB-D55D2FE29BF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56" name="Rectangle 23">
              <a:extLst>
                <a:ext uri="{FF2B5EF4-FFF2-40B4-BE49-F238E27FC236}">
                  <a16:creationId xmlns:a16="http://schemas.microsoft.com/office/drawing/2014/main" xmlns="" id="{5B6D2EC4-82D3-43B8-82D6-028CB43456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5">
              <a:extLst>
                <a:ext uri="{FF2B5EF4-FFF2-40B4-BE49-F238E27FC236}">
                  <a16:creationId xmlns:a16="http://schemas.microsoft.com/office/drawing/2014/main" xmlns="" id="{520034CE-71F9-4E0F-94D8-99335CB852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Isosceles Triangle 57">
              <a:extLst>
                <a:ext uri="{FF2B5EF4-FFF2-40B4-BE49-F238E27FC236}">
                  <a16:creationId xmlns:a16="http://schemas.microsoft.com/office/drawing/2014/main" xmlns="" id="{1926C6C0-16F7-4CDC-B481-2D19B2F3BF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7">
              <a:extLst>
                <a:ext uri="{FF2B5EF4-FFF2-40B4-BE49-F238E27FC236}">
                  <a16:creationId xmlns:a16="http://schemas.microsoft.com/office/drawing/2014/main" xmlns="" id="{042CE423-CE6E-4EE9-91F2-3E40EFB40A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8">
              <a:extLst>
                <a:ext uri="{FF2B5EF4-FFF2-40B4-BE49-F238E27FC236}">
                  <a16:creationId xmlns:a16="http://schemas.microsoft.com/office/drawing/2014/main" xmlns="" id="{699BB4BD-31D7-434C-A6DB-E2CF3ACF60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9">
              <a:extLst>
                <a:ext uri="{FF2B5EF4-FFF2-40B4-BE49-F238E27FC236}">
                  <a16:creationId xmlns:a16="http://schemas.microsoft.com/office/drawing/2014/main" xmlns="" id="{23D406B8-656A-4D8B-91D0-BF4202C86F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Isosceles Triangle 61">
              <a:extLst>
                <a:ext uri="{FF2B5EF4-FFF2-40B4-BE49-F238E27FC236}">
                  <a16:creationId xmlns:a16="http://schemas.microsoft.com/office/drawing/2014/main" xmlns="" id="{83F4BFB6-D6B8-446C-8E17-3D54DCA9FF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64" name="Rectangle 63">
            <a:extLst>
              <a:ext uri="{FF2B5EF4-FFF2-40B4-BE49-F238E27FC236}">
                <a16:creationId xmlns:a16="http://schemas.microsoft.com/office/drawing/2014/main" xmlns="" id="{9179DE42-5613-4B35-A1E6-6CCBAA13C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xmlns="" id="{EB898B32-3891-4C3A-8F58-C5969D2E903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xmlns="" id="{4AE4806D-B8F9-4679-A68A-9BD21C01A30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70" name="Rectangle 23">
            <a:extLst>
              <a:ext uri="{FF2B5EF4-FFF2-40B4-BE49-F238E27FC236}">
                <a16:creationId xmlns:a16="http://schemas.microsoft.com/office/drawing/2014/main" xmlns="" id="{52FB45E9-914E-4471-AC87-E475CD5176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25">
            <a:extLst>
              <a:ext uri="{FF2B5EF4-FFF2-40B4-BE49-F238E27FC236}">
                <a16:creationId xmlns:a16="http://schemas.microsoft.com/office/drawing/2014/main" xmlns="" id="{C310626D-5743-49D4-8F7D-88C4F8F05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Isosceles Triangle 73">
            <a:extLst>
              <a:ext uri="{FF2B5EF4-FFF2-40B4-BE49-F238E27FC236}">
                <a16:creationId xmlns:a16="http://schemas.microsoft.com/office/drawing/2014/main" xmlns="" id="{3C195FC1-B568-4C72-9902-34CB35DDD7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7">
            <a:extLst>
              <a:ext uri="{FF2B5EF4-FFF2-40B4-BE49-F238E27FC236}">
                <a16:creationId xmlns:a16="http://schemas.microsoft.com/office/drawing/2014/main" xmlns="" id="{EF2BDF77-362C-43F0-8CBB-A969EC2AE0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xmlns="" id="{4BE96B01-3929-432D-B8C2-ADBCB74C2E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Freeform: Shape 79">
            <a:extLst>
              <a:ext uri="{FF2B5EF4-FFF2-40B4-BE49-F238E27FC236}">
                <a16:creationId xmlns:a16="http://schemas.microsoft.com/office/drawing/2014/main" xmlns="" id="{2A6FCDE6-CDE2-4C51-B18E-A95CFB6797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8B153107-7C6F-2696-FF6A-E64CF68380C6}"/>
              </a:ext>
            </a:extLst>
          </p:cNvPr>
          <p:cNvSpPr>
            <a:spLocks noGrp="1"/>
          </p:cNvSpPr>
          <p:nvPr>
            <p:ph type="title"/>
          </p:nvPr>
        </p:nvSpPr>
        <p:spPr>
          <a:xfrm>
            <a:off x="4419136" y="1710984"/>
            <a:ext cx="6960759" cy="3669180"/>
          </a:xfrm>
        </p:spPr>
        <p:txBody>
          <a:bodyPr vert="horz" lIns="91440" tIns="45720" rIns="91440" bIns="45720" rtlCol="0" anchor="b">
            <a:noAutofit/>
          </a:bodyPr>
          <a:lstStyle/>
          <a:p>
            <a:pPr>
              <a:lnSpc>
                <a:spcPct val="90000"/>
              </a:lnSpc>
            </a:pPr>
            <a:r>
              <a:rPr lang="en-US" sz="2400" cap="all" spc="-100" dirty="0">
                <a:solidFill>
                  <a:schemeClr val="bg1"/>
                </a:solidFill>
                <a:highlight>
                  <a:srgbClr val="C0C0C0"/>
                </a:highlight>
                <a:latin typeface="Times New Roman"/>
                <a:cs typeface="Times New Roman"/>
              </a:rPr>
              <a:t>Η </a:t>
            </a:r>
            <a:r>
              <a:rPr lang="en-US" sz="2400" cap="all" spc="-100" dirty="0" err="1">
                <a:solidFill>
                  <a:schemeClr val="bg1"/>
                </a:solidFill>
                <a:highlight>
                  <a:srgbClr val="C0C0C0"/>
                </a:highlight>
                <a:latin typeface="Times New Roman"/>
                <a:cs typeface="Times New Roman"/>
              </a:rPr>
              <a:t>σχολική</a:t>
            </a:r>
            <a:r>
              <a:rPr lang="en-US" sz="2400" cap="all" spc="-100" dirty="0">
                <a:solidFill>
                  <a:schemeClr val="bg1"/>
                </a:solidFill>
                <a:highlight>
                  <a:srgbClr val="C0C0C0"/>
                </a:highlight>
                <a:latin typeface="Times New Roman"/>
                <a:cs typeface="Times New Roman"/>
              </a:rPr>
              <a:t> </a:t>
            </a:r>
            <a:r>
              <a:rPr lang="en-US" sz="2400" cap="all" spc="-100" dirty="0" err="1">
                <a:solidFill>
                  <a:schemeClr val="bg1"/>
                </a:solidFill>
                <a:highlight>
                  <a:srgbClr val="C0C0C0"/>
                </a:highlight>
                <a:latin typeface="Times New Roman"/>
                <a:cs typeface="Times New Roman"/>
              </a:rPr>
              <a:t>νοσηλεύτρι</a:t>
            </a:r>
            <a:r>
              <a:rPr lang="en-US" sz="2400" cap="all" spc="-100" dirty="0">
                <a:solidFill>
                  <a:schemeClr val="bg1"/>
                </a:solidFill>
                <a:highlight>
                  <a:srgbClr val="C0C0C0"/>
                </a:highlight>
                <a:latin typeface="Times New Roman"/>
                <a:cs typeface="Times New Roman"/>
              </a:rPr>
              <a:t>α κα Χα</a:t>
            </a:r>
            <a:r>
              <a:rPr lang="en-US" sz="2400" cap="all" spc="-100" dirty="0" err="1">
                <a:solidFill>
                  <a:schemeClr val="bg1"/>
                </a:solidFill>
                <a:highlight>
                  <a:srgbClr val="C0C0C0"/>
                </a:highlight>
                <a:latin typeface="Times New Roman"/>
                <a:cs typeface="Times New Roman"/>
              </a:rPr>
              <a:t>ιδω</a:t>
            </a:r>
            <a:r>
              <a:rPr lang="en-US" sz="2400" cap="all" spc="-100" dirty="0">
                <a:solidFill>
                  <a:schemeClr val="bg1"/>
                </a:solidFill>
                <a:highlight>
                  <a:srgbClr val="C0C0C0"/>
                </a:highlight>
                <a:latin typeface="Times New Roman"/>
                <a:cs typeface="Times New Roman"/>
              </a:rPr>
              <a:t> καρπ</a:t>
            </a:r>
            <a:r>
              <a:rPr lang="en-US" sz="2400" cap="all" spc="-100" dirty="0" err="1">
                <a:solidFill>
                  <a:schemeClr val="bg1"/>
                </a:solidFill>
                <a:highlight>
                  <a:srgbClr val="C0C0C0"/>
                </a:highlight>
                <a:latin typeface="Times New Roman"/>
                <a:cs typeface="Times New Roman"/>
              </a:rPr>
              <a:t>ουζ</a:t>
            </a:r>
            <a:r>
              <a:rPr lang="en-US" sz="2400" cap="all" spc="-100" dirty="0">
                <a:solidFill>
                  <a:schemeClr val="bg1"/>
                </a:solidFill>
                <a:highlight>
                  <a:srgbClr val="C0C0C0"/>
                </a:highlight>
                <a:latin typeface="Times New Roman"/>
                <a:cs typeface="Times New Roman"/>
              </a:rPr>
              <a:t>α </a:t>
            </a:r>
            <a:r>
              <a:rPr lang="en-US" sz="2400" cap="all" spc="-100" dirty="0" err="1">
                <a:solidFill>
                  <a:schemeClr val="bg1"/>
                </a:solidFill>
                <a:highlight>
                  <a:srgbClr val="C0C0C0"/>
                </a:highlight>
                <a:latin typeface="Times New Roman"/>
                <a:cs typeface="Times New Roman"/>
              </a:rPr>
              <a:t>του</a:t>
            </a:r>
            <a:r>
              <a:rPr lang="en-US" sz="2400" cap="all" spc="-100" dirty="0">
                <a:solidFill>
                  <a:schemeClr val="bg1"/>
                </a:solidFill>
                <a:highlight>
                  <a:srgbClr val="C0C0C0"/>
                </a:highlight>
                <a:latin typeface="Times New Roman"/>
                <a:cs typeface="Times New Roman"/>
              </a:rPr>
              <a:t> 1ου </a:t>
            </a:r>
            <a:r>
              <a:rPr lang="en-US" sz="2400" cap="all" spc="-100" dirty="0" err="1">
                <a:solidFill>
                  <a:schemeClr val="bg1"/>
                </a:solidFill>
                <a:highlight>
                  <a:srgbClr val="C0C0C0"/>
                </a:highlight>
                <a:latin typeface="Times New Roman"/>
                <a:cs typeface="Times New Roman"/>
              </a:rPr>
              <a:t>δημοτικου</a:t>
            </a:r>
            <a:r>
              <a:rPr lang="en-US" sz="2400" cap="all" spc="-100" dirty="0">
                <a:solidFill>
                  <a:schemeClr val="bg1"/>
                </a:solidFill>
                <a:highlight>
                  <a:srgbClr val="C0C0C0"/>
                </a:highlight>
                <a:latin typeface="Times New Roman"/>
                <a:cs typeface="Times New Roman"/>
              </a:rPr>
              <a:t> </a:t>
            </a:r>
            <a:r>
              <a:rPr lang="en-US" sz="2400" cap="all" spc="-100" dirty="0" err="1">
                <a:solidFill>
                  <a:schemeClr val="bg1"/>
                </a:solidFill>
                <a:highlight>
                  <a:srgbClr val="C0C0C0"/>
                </a:highlight>
                <a:latin typeface="Times New Roman"/>
                <a:cs typeface="Times New Roman"/>
              </a:rPr>
              <a:t>σχολειου</a:t>
            </a:r>
            <a:r>
              <a:rPr lang="en-US" sz="2400" cap="all" spc="-100" dirty="0">
                <a:solidFill>
                  <a:schemeClr val="bg1"/>
                </a:solidFill>
                <a:highlight>
                  <a:srgbClr val="C0C0C0"/>
                </a:highlight>
                <a:latin typeface="Times New Roman"/>
                <a:cs typeface="Times New Roman"/>
              </a:rPr>
              <a:t> α</a:t>
            </a:r>
            <a:r>
              <a:rPr lang="en-US" sz="2400" cap="all" spc="-100" dirty="0" err="1">
                <a:solidFill>
                  <a:schemeClr val="bg1"/>
                </a:solidFill>
                <a:highlight>
                  <a:srgbClr val="C0C0C0"/>
                </a:highlight>
                <a:latin typeface="Times New Roman"/>
                <a:cs typeface="Times New Roman"/>
              </a:rPr>
              <a:t>λμυρου</a:t>
            </a:r>
            <a:r>
              <a:rPr lang="en-US" sz="2400" cap="all" spc="-100" dirty="0">
                <a:solidFill>
                  <a:schemeClr val="bg1"/>
                </a:solidFill>
                <a:highlight>
                  <a:srgbClr val="C0C0C0"/>
                </a:highlight>
                <a:latin typeface="Times New Roman"/>
                <a:cs typeface="Times New Roman"/>
              </a:rPr>
              <a:t>, πα</a:t>
            </a:r>
            <a:r>
              <a:rPr lang="en-US" sz="2400" cap="all" spc="-100" dirty="0" err="1">
                <a:solidFill>
                  <a:schemeClr val="bg1"/>
                </a:solidFill>
                <a:highlight>
                  <a:srgbClr val="C0C0C0"/>
                </a:highlight>
                <a:latin typeface="Times New Roman"/>
                <a:cs typeface="Times New Roman"/>
              </a:rPr>
              <a:t>ρουσι</a:t>
            </a:r>
            <a:r>
              <a:rPr lang="en-US" sz="2400" cap="all" spc="-100" dirty="0">
                <a:solidFill>
                  <a:schemeClr val="bg1"/>
                </a:solidFill>
                <a:highlight>
                  <a:srgbClr val="C0C0C0"/>
                </a:highlight>
                <a:latin typeface="Times New Roman"/>
                <a:cs typeface="Times New Roman"/>
              </a:rPr>
              <a:t>α</a:t>
            </a:r>
            <a:r>
              <a:rPr lang="en-US" sz="2400" cap="all" spc="-100" dirty="0" err="1">
                <a:solidFill>
                  <a:schemeClr val="bg1"/>
                </a:solidFill>
                <a:highlight>
                  <a:srgbClr val="C0C0C0"/>
                </a:highlight>
                <a:latin typeface="Times New Roman"/>
                <a:cs typeface="Times New Roman"/>
              </a:rPr>
              <a:t>σε</a:t>
            </a:r>
            <a:r>
              <a:rPr lang="en-US" sz="2400" cap="all" spc="-100" dirty="0">
                <a:solidFill>
                  <a:schemeClr val="bg1"/>
                </a:solidFill>
                <a:highlight>
                  <a:srgbClr val="C0C0C0"/>
                </a:highlight>
                <a:latin typeface="Times New Roman"/>
                <a:cs typeface="Times New Roman"/>
              </a:rPr>
              <a:t> </a:t>
            </a:r>
            <a:r>
              <a:rPr lang="en-US" sz="2400" cap="all" spc="-100" dirty="0" err="1">
                <a:solidFill>
                  <a:schemeClr val="bg1"/>
                </a:solidFill>
                <a:highlight>
                  <a:srgbClr val="C0C0C0"/>
                </a:highlight>
                <a:latin typeface="Times New Roman"/>
                <a:cs typeface="Times New Roman"/>
              </a:rPr>
              <a:t>στους</a:t>
            </a:r>
            <a:r>
              <a:rPr lang="en-US" sz="2400" cap="all" spc="-100" dirty="0">
                <a:solidFill>
                  <a:schemeClr val="bg1"/>
                </a:solidFill>
                <a:highlight>
                  <a:srgbClr val="C0C0C0"/>
                </a:highlight>
                <a:latin typeface="Times New Roman"/>
                <a:cs typeface="Times New Roman"/>
              </a:rPr>
              <a:t> μα</a:t>
            </a:r>
            <a:r>
              <a:rPr lang="en-US" sz="2400" cap="all" spc="-100" dirty="0" err="1">
                <a:solidFill>
                  <a:schemeClr val="bg1"/>
                </a:solidFill>
                <a:highlight>
                  <a:srgbClr val="C0C0C0"/>
                </a:highlight>
                <a:latin typeface="Times New Roman"/>
                <a:cs typeface="Times New Roman"/>
              </a:rPr>
              <a:t>θητεσ</a:t>
            </a:r>
            <a:r>
              <a:rPr lang="en-US" sz="2400" cap="all" spc="-100" dirty="0">
                <a:solidFill>
                  <a:schemeClr val="bg1"/>
                </a:solidFill>
                <a:highlight>
                  <a:srgbClr val="C0C0C0"/>
                </a:highlight>
                <a:latin typeface="Times New Roman"/>
                <a:cs typeface="Times New Roman"/>
              </a:rPr>
              <a:t> </a:t>
            </a:r>
            <a:r>
              <a:rPr lang="en-US" sz="2400" cap="all" spc="-100" dirty="0" err="1">
                <a:solidFill>
                  <a:schemeClr val="bg1"/>
                </a:solidFill>
                <a:highlight>
                  <a:srgbClr val="C0C0C0"/>
                </a:highlight>
                <a:latin typeface="Times New Roman"/>
                <a:cs typeface="Times New Roman"/>
              </a:rPr>
              <a:t>σε</a:t>
            </a:r>
            <a:r>
              <a:rPr lang="en-US" sz="2400" cap="all" spc="-100" dirty="0">
                <a:solidFill>
                  <a:schemeClr val="bg1"/>
                </a:solidFill>
                <a:highlight>
                  <a:srgbClr val="C0C0C0"/>
                </a:highlight>
                <a:latin typeface="Times New Roman"/>
                <a:cs typeface="Times New Roman"/>
              </a:rPr>
              <a:t> </a:t>
            </a:r>
            <a:r>
              <a:rPr lang="en-US" sz="2400" cap="all" spc="-100" dirty="0" err="1">
                <a:solidFill>
                  <a:schemeClr val="bg1"/>
                </a:solidFill>
                <a:highlight>
                  <a:srgbClr val="C0C0C0"/>
                </a:highlight>
                <a:latin typeface="Times New Roman"/>
                <a:cs typeface="Times New Roman"/>
              </a:rPr>
              <a:t>συνεργ</a:t>
            </a:r>
            <a:r>
              <a:rPr lang="en-US" sz="2400" cap="all" spc="-100" dirty="0">
                <a:solidFill>
                  <a:schemeClr val="bg1"/>
                </a:solidFill>
                <a:highlight>
                  <a:srgbClr val="C0C0C0"/>
                </a:highlight>
                <a:latin typeface="Times New Roman"/>
                <a:cs typeface="Times New Roman"/>
              </a:rPr>
              <a:t>α</a:t>
            </a:r>
            <a:r>
              <a:rPr lang="en-US" sz="2400" cap="all" spc="-100" dirty="0" err="1">
                <a:solidFill>
                  <a:schemeClr val="bg1"/>
                </a:solidFill>
                <a:highlight>
                  <a:srgbClr val="C0C0C0"/>
                </a:highlight>
                <a:latin typeface="Times New Roman"/>
                <a:cs typeface="Times New Roman"/>
              </a:rPr>
              <a:t>σι</a:t>
            </a:r>
            <a:r>
              <a:rPr lang="en-US" sz="2400" cap="all" spc="-100" dirty="0">
                <a:solidFill>
                  <a:schemeClr val="bg1"/>
                </a:solidFill>
                <a:highlight>
                  <a:srgbClr val="C0C0C0"/>
                </a:highlight>
                <a:latin typeface="Times New Roman"/>
                <a:cs typeface="Times New Roman"/>
              </a:rPr>
              <a:t>α </a:t>
            </a:r>
            <a:r>
              <a:rPr lang="en-US" sz="2400" cap="all" spc="-100" dirty="0" err="1">
                <a:solidFill>
                  <a:schemeClr val="bg1"/>
                </a:solidFill>
                <a:highlight>
                  <a:srgbClr val="C0C0C0"/>
                </a:highlight>
                <a:latin typeface="Times New Roman"/>
                <a:cs typeface="Times New Roman"/>
              </a:rPr>
              <a:t>με</a:t>
            </a:r>
            <a:r>
              <a:rPr lang="en-US" sz="2400" cap="all" spc="-100" dirty="0">
                <a:solidFill>
                  <a:schemeClr val="bg1"/>
                </a:solidFill>
                <a:highlight>
                  <a:srgbClr val="C0C0C0"/>
                </a:highlight>
                <a:latin typeface="Times New Roman"/>
                <a:cs typeface="Times New Roman"/>
              </a:rPr>
              <a:t> </a:t>
            </a:r>
            <a:r>
              <a:rPr lang="en-US" sz="2400" cap="all" spc="-100" dirty="0" err="1">
                <a:solidFill>
                  <a:schemeClr val="bg1"/>
                </a:solidFill>
                <a:highlight>
                  <a:srgbClr val="C0C0C0"/>
                </a:highlight>
                <a:latin typeface="Times New Roman"/>
                <a:cs typeface="Times New Roman"/>
              </a:rPr>
              <a:t>τις</a:t>
            </a:r>
            <a:r>
              <a:rPr lang="en-US" sz="2400" cap="all" spc="-100" dirty="0">
                <a:solidFill>
                  <a:schemeClr val="bg1"/>
                </a:solidFill>
                <a:highlight>
                  <a:srgbClr val="C0C0C0"/>
                </a:highlight>
                <a:latin typeface="Times New Roman"/>
                <a:cs typeface="Times New Roman"/>
              </a:rPr>
              <a:t> </a:t>
            </a:r>
            <a:r>
              <a:rPr lang="en-US" sz="2400" cap="all" spc="-100" dirty="0" err="1">
                <a:solidFill>
                  <a:schemeClr val="bg1"/>
                </a:solidFill>
                <a:highlight>
                  <a:srgbClr val="C0C0C0"/>
                </a:highlight>
                <a:latin typeface="Times New Roman"/>
                <a:cs typeface="Times New Roman"/>
              </a:rPr>
              <a:t>εκ</a:t>
            </a:r>
            <a:r>
              <a:rPr lang="en-US" sz="2400" cap="all" spc="-100" dirty="0">
                <a:solidFill>
                  <a:schemeClr val="bg1"/>
                </a:solidFill>
                <a:highlight>
                  <a:srgbClr val="C0C0C0"/>
                </a:highlight>
                <a:latin typeface="Times New Roman"/>
                <a:cs typeface="Times New Roman"/>
              </a:rPr>
              <a:t>πα</a:t>
            </a:r>
            <a:r>
              <a:rPr lang="en-US" sz="2400" cap="all" spc="-100" dirty="0" err="1">
                <a:solidFill>
                  <a:schemeClr val="bg1"/>
                </a:solidFill>
                <a:highlight>
                  <a:srgbClr val="C0C0C0"/>
                </a:highlight>
                <a:latin typeface="Times New Roman"/>
                <a:cs typeface="Times New Roman"/>
              </a:rPr>
              <a:t>ιδευτικουσ</a:t>
            </a:r>
            <a:r>
              <a:rPr lang="en-US" sz="2400" cap="all" spc="-100" dirty="0">
                <a:solidFill>
                  <a:schemeClr val="bg1"/>
                </a:solidFill>
                <a:highlight>
                  <a:srgbClr val="C0C0C0"/>
                </a:highlight>
                <a:latin typeface="Times New Roman"/>
                <a:cs typeface="Times New Roman"/>
              </a:rPr>
              <a:t> </a:t>
            </a:r>
            <a:r>
              <a:rPr lang="en-US" sz="2400" cap="all" spc="-100" dirty="0" err="1">
                <a:solidFill>
                  <a:schemeClr val="bg1"/>
                </a:solidFill>
                <a:highlight>
                  <a:srgbClr val="C0C0C0"/>
                </a:highlight>
                <a:latin typeface="Times New Roman"/>
                <a:cs typeface="Times New Roman"/>
              </a:rPr>
              <a:t>των</a:t>
            </a:r>
            <a:r>
              <a:rPr lang="en-US" sz="2400" cap="all" spc="-100" dirty="0">
                <a:solidFill>
                  <a:schemeClr val="bg1"/>
                </a:solidFill>
                <a:highlight>
                  <a:srgbClr val="C0C0C0"/>
                </a:highlight>
                <a:latin typeface="Times New Roman"/>
                <a:cs typeface="Times New Roman"/>
              </a:rPr>
              <a:t> τα</a:t>
            </a:r>
            <a:r>
              <a:rPr lang="en-US" sz="2400" cap="all" spc="-100" dirty="0" err="1">
                <a:solidFill>
                  <a:schemeClr val="bg1"/>
                </a:solidFill>
                <a:highlight>
                  <a:srgbClr val="C0C0C0"/>
                </a:highlight>
                <a:latin typeface="Times New Roman"/>
                <a:cs typeface="Times New Roman"/>
              </a:rPr>
              <a:t>ξεων</a:t>
            </a:r>
            <a:r>
              <a:rPr lang="en-US" sz="2400" cap="all" spc="-100" dirty="0">
                <a:solidFill>
                  <a:schemeClr val="bg1"/>
                </a:solidFill>
                <a:highlight>
                  <a:srgbClr val="C0C0C0"/>
                </a:highlight>
                <a:latin typeface="Times New Roman"/>
                <a:cs typeface="Times New Roman"/>
              </a:rPr>
              <a:t> α' και β', </a:t>
            </a:r>
            <a:r>
              <a:rPr lang="en-US" sz="2400" cap="all" spc="-100" dirty="0" err="1">
                <a:solidFill>
                  <a:schemeClr val="bg1"/>
                </a:solidFill>
                <a:highlight>
                  <a:srgbClr val="C0C0C0"/>
                </a:highlight>
                <a:latin typeface="Times New Roman"/>
                <a:cs typeface="Times New Roman"/>
              </a:rPr>
              <a:t>την</a:t>
            </a:r>
            <a:r>
              <a:rPr lang="en-US" sz="2400" cap="all" spc="-100" dirty="0">
                <a:solidFill>
                  <a:schemeClr val="bg1"/>
                </a:solidFill>
                <a:highlight>
                  <a:srgbClr val="C0C0C0"/>
                </a:highlight>
                <a:latin typeface="Times New Roman"/>
                <a:cs typeface="Times New Roman"/>
              </a:rPr>
              <a:t> κα καπρα</a:t>
            </a:r>
            <a:r>
              <a:rPr lang="en-US" sz="2400" cap="all" spc="-100" dirty="0" err="1">
                <a:solidFill>
                  <a:schemeClr val="bg1"/>
                </a:solidFill>
                <a:highlight>
                  <a:srgbClr val="C0C0C0"/>
                </a:highlight>
                <a:latin typeface="Times New Roman"/>
                <a:cs typeface="Times New Roman"/>
              </a:rPr>
              <a:t>λου</a:t>
            </a:r>
            <a:r>
              <a:rPr lang="en-US" sz="2400" cap="all" spc="-100" dirty="0">
                <a:solidFill>
                  <a:schemeClr val="bg1"/>
                </a:solidFill>
                <a:highlight>
                  <a:srgbClr val="C0C0C0"/>
                </a:highlight>
                <a:latin typeface="Times New Roman"/>
                <a:cs typeface="Times New Roman"/>
              </a:rPr>
              <a:t> </a:t>
            </a:r>
            <a:r>
              <a:rPr lang="en-US" sz="2400" cap="all" spc="-100" dirty="0" err="1">
                <a:solidFill>
                  <a:schemeClr val="bg1"/>
                </a:solidFill>
                <a:highlight>
                  <a:srgbClr val="C0C0C0"/>
                </a:highlight>
                <a:latin typeface="Times New Roman"/>
                <a:cs typeface="Times New Roman"/>
              </a:rPr>
              <a:t>θεοδωρ</a:t>
            </a:r>
            <a:r>
              <a:rPr lang="en-US" sz="2400" cap="all" spc="-100" dirty="0">
                <a:solidFill>
                  <a:schemeClr val="bg1"/>
                </a:solidFill>
                <a:highlight>
                  <a:srgbClr val="C0C0C0"/>
                </a:highlight>
                <a:latin typeface="Times New Roman"/>
                <a:cs typeface="Times New Roman"/>
              </a:rPr>
              <a:t>α και κα σαμαρα </a:t>
            </a:r>
            <a:r>
              <a:rPr lang="en-US" sz="2400" cap="all" spc="-100" dirty="0" err="1">
                <a:solidFill>
                  <a:schemeClr val="bg1"/>
                </a:solidFill>
                <a:highlight>
                  <a:srgbClr val="C0C0C0"/>
                </a:highlight>
                <a:latin typeface="Times New Roman"/>
                <a:cs typeface="Times New Roman"/>
              </a:rPr>
              <a:t>σοφι</a:t>
            </a:r>
            <a:r>
              <a:rPr lang="en-US" sz="2400" cap="all" spc="-100" dirty="0">
                <a:solidFill>
                  <a:schemeClr val="bg1"/>
                </a:solidFill>
                <a:highlight>
                  <a:srgbClr val="C0C0C0"/>
                </a:highlight>
                <a:latin typeface="Times New Roman"/>
                <a:cs typeface="Times New Roman"/>
              </a:rPr>
              <a:t>α, ''</a:t>
            </a:r>
            <a:r>
              <a:rPr lang="en-US" sz="2400" cap="all" spc="-100" dirty="0" err="1">
                <a:solidFill>
                  <a:schemeClr val="bg1"/>
                </a:solidFill>
                <a:highlight>
                  <a:srgbClr val="C0C0C0"/>
                </a:highlight>
                <a:latin typeface="Times New Roman"/>
                <a:cs typeface="Times New Roman"/>
              </a:rPr>
              <a:t>την</a:t>
            </a:r>
            <a:r>
              <a:rPr lang="en-US" sz="2400" cap="all" spc="-100" dirty="0">
                <a:solidFill>
                  <a:schemeClr val="bg1"/>
                </a:solidFill>
                <a:highlight>
                  <a:srgbClr val="C0C0C0"/>
                </a:highlight>
                <a:latin typeface="Times New Roman"/>
                <a:cs typeface="Times New Roman"/>
              </a:rPr>
              <a:t> </a:t>
            </a:r>
            <a:r>
              <a:rPr lang="en-US" sz="2400" cap="all" spc="-100" dirty="0" err="1">
                <a:solidFill>
                  <a:schemeClr val="bg1"/>
                </a:solidFill>
                <a:highlight>
                  <a:srgbClr val="C0C0C0"/>
                </a:highlight>
                <a:latin typeface="Times New Roman"/>
                <a:cs typeface="Times New Roman"/>
              </a:rPr>
              <a:t>υγιεινη</a:t>
            </a:r>
            <a:r>
              <a:rPr lang="en-US" sz="2400" cap="all" spc="-100" dirty="0">
                <a:solidFill>
                  <a:schemeClr val="bg1"/>
                </a:solidFill>
                <a:highlight>
                  <a:srgbClr val="C0C0C0"/>
                </a:highlight>
                <a:latin typeface="Times New Roman"/>
                <a:cs typeface="Times New Roman"/>
              </a:rPr>
              <a:t> </a:t>
            </a:r>
            <a:r>
              <a:rPr lang="en-US" sz="2400" cap="all" spc="-100" dirty="0" err="1">
                <a:solidFill>
                  <a:schemeClr val="bg1"/>
                </a:solidFill>
                <a:highlight>
                  <a:srgbClr val="C0C0C0"/>
                </a:highlight>
                <a:latin typeface="Times New Roman"/>
                <a:cs typeface="Times New Roman"/>
              </a:rPr>
              <a:t>δι</a:t>
            </a:r>
            <a:r>
              <a:rPr lang="en-US" sz="2400" cap="all" spc="-100" dirty="0">
                <a:solidFill>
                  <a:schemeClr val="bg1"/>
                </a:solidFill>
                <a:highlight>
                  <a:srgbClr val="C0C0C0"/>
                </a:highlight>
                <a:latin typeface="Times New Roman"/>
                <a:cs typeface="Times New Roman"/>
              </a:rPr>
              <a:t>α</a:t>
            </a:r>
            <a:r>
              <a:rPr lang="en-US" sz="2400" cap="all" spc="-100" dirty="0" err="1">
                <a:solidFill>
                  <a:schemeClr val="bg1"/>
                </a:solidFill>
                <a:highlight>
                  <a:srgbClr val="C0C0C0"/>
                </a:highlight>
                <a:latin typeface="Times New Roman"/>
                <a:cs typeface="Times New Roman"/>
              </a:rPr>
              <a:t>τροφη</a:t>
            </a:r>
            <a:r>
              <a:rPr lang="en-US" sz="2400" cap="all" spc="-100" dirty="0">
                <a:solidFill>
                  <a:schemeClr val="bg1"/>
                </a:solidFill>
                <a:highlight>
                  <a:srgbClr val="C0C0C0"/>
                </a:highlight>
                <a:latin typeface="Times New Roman"/>
                <a:cs typeface="Times New Roman"/>
              </a:rPr>
              <a:t>''. </a:t>
            </a:r>
            <a:r>
              <a:rPr lang="en-US" sz="2400" cap="all" spc="-100" dirty="0" err="1">
                <a:solidFill>
                  <a:schemeClr val="bg1"/>
                </a:solidFill>
                <a:highlight>
                  <a:srgbClr val="C0C0C0"/>
                </a:highlight>
                <a:latin typeface="Times New Roman"/>
                <a:cs typeface="Times New Roman"/>
              </a:rPr>
              <a:t>Αν</a:t>
            </a:r>
            <a:r>
              <a:rPr lang="en-US" sz="2400" cap="all" spc="-100" dirty="0">
                <a:solidFill>
                  <a:schemeClr val="bg1"/>
                </a:solidFill>
                <a:highlight>
                  <a:srgbClr val="C0C0C0"/>
                </a:highlight>
                <a:latin typeface="Times New Roman"/>
                <a:cs typeface="Times New Roman"/>
              </a:rPr>
              <a:t>α</a:t>
            </a:r>
            <a:r>
              <a:rPr lang="en-US" sz="2400" cap="all" spc="-100" dirty="0" err="1">
                <a:solidFill>
                  <a:schemeClr val="bg1"/>
                </a:solidFill>
                <a:highlight>
                  <a:srgbClr val="C0C0C0"/>
                </a:highlight>
                <a:latin typeface="Times New Roman"/>
                <a:cs typeface="Times New Roman"/>
              </a:rPr>
              <a:t>φερθηκε</a:t>
            </a:r>
            <a:r>
              <a:rPr lang="en-US" sz="2400" cap="all" spc="-100" dirty="0">
                <a:solidFill>
                  <a:schemeClr val="bg1"/>
                </a:solidFill>
                <a:highlight>
                  <a:srgbClr val="C0C0C0"/>
                </a:highlight>
                <a:latin typeface="Times New Roman"/>
                <a:cs typeface="Times New Roman"/>
              </a:rPr>
              <a:t> </a:t>
            </a:r>
            <a:r>
              <a:rPr lang="en-US" sz="2400" cap="all" spc="-100" dirty="0" err="1">
                <a:solidFill>
                  <a:schemeClr val="bg1"/>
                </a:solidFill>
                <a:highlight>
                  <a:srgbClr val="C0C0C0"/>
                </a:highlight>
                <a:latin typeface="Times New Roman"/>
                <a:cs typeface="Times New Roman"/>
              </a:rPr>
              <a:t>στις</a:t>
            </a:r>
            <a:r>
              <a:rPr lang="en-US" sz="2400" cap="all" spc="-100" dirty="0">
                <a:solidFill>
                  <a:schemeClr val="bg1"/>
                </a:solidFill>
                <a:highlight>
                  <a:srgbClr val="C0C0C0"/>
                </a:highlight>
                <a:latin typeface="Times New Roman"/>
                <a:cs typeface="Times New Roman"/>
              </a:rPr>
              <a:t> </a:t>
            </a:r>
            <a:r>
              <a:rPr lang="en-US" sz="2400" cap="all" spc="-100" dirty="0" err="1">
                <a:solidFill>
                  <a:schemeClr val="bg1"/>
                </a:solidFill>
                <a:highlight>
                  <a:srgbClr val="C0C0C0"/>
                </a:highlight>
                <a:latin typeface="Times New Roman"/>
                <a:cs typeface="Times New Roman"/>
              </a:rPr>
              <a:t>ομάδες</a:t>
            </a:r>
            <a:r>
              <a:rPr lang="en-US" sz="2400" cap="all" spc="-100" dirty="0">
                <a:solidFill>
                  <a:schemeClr val="bg1"/>
                </a:solidFill>
                <a:highlight>
                  <a:srgbClr val="C0C0C0"/>
                </a:highlight>
                <a:latin typeface="Times New Roman"/>
                <a:cs typeface="Times New Roman"/>
              </a:rPr>
              <a:t> </a:t>
            </a:r>
            <a:r>
              <a:rPr lang="en-US" sz="2400" cap="all" spc="-100" dirty="0" err="1">
                <a:solidFill>
                  <a:schemeClr val="bg1"/>
                </a:solidFill>
                <a:highlight>
                  <a:srgbClr val="C0C0C0"/>
                </a:highlight>
                <a:latin typeface="Times New Roman"/>
                <a:cs typeface="Times New Roman"/>
              </a:rPr>
              <a:t>τροφιμων</a:t>
            </a:r>
            <a:r>
              <a:rPr lang="en-US" sz="2400" cap="all" spc="-100" dirty="0">
                <a:solidFill>
                  <a:schemeClr val="bg1"/>
                </a:solidFill>
                <a:highlight>
                  <a:srgbClr val="C0C0C0"/>
                </a:highlight>
                <a:latin typeface="Times New Roman"/>
                <a:cs typeface="Times New Roman"/>
              </a:rPr>
              <a:t> </a:t>
            </a:r>
            <a:r>
              <a:rPr lang="en-US" sz="2400" cap="all" spc="-100" dirty="0" err="1">
                <a:solidFill>
                  <a:schemeClr val="bg1"/>
                </a:solidFill>
                <a:highlight>
                  <a:srgbClr val="C0C0C0"/>
                </a:highlight>
                <a:latin typeface="Times New Roman"/>
                <a:cs typeface="Times New Roman"/>
              </a:rPr>
              <a:t>τησ</a:t>
            </a:r>
            <a:r>
              <a:rPr lang="en-US" sz="2400" cap="all" spc="-100" dirty="0">
                <a:solidFill>
                  <a:schemeClr val="bg1"/>
                </a:solidFill>
                <a:highlight>
                  <a:srgbClr val="C0C0C0"/>
                </a:highlight>
                <a:latin typeface="Times New Roman"/>
                <a:cs typeface="Times New Roman"/>
              </a:rPr>
              <a:t> </a:t>
            </a:r>
            <a:r>
              <a:rPr lang="en-US" sz="2400" cap="all" spc="-100" dirty="0" err="1">
                <a:solidFill>
                  <a:schemeClr val="bg1"/>
                </a:solidFill>
                <a:highlight>
                  <a:srgbClr val="C0C0C0"/>
                </a:highlight>
                <a:latin typeface="Times New Roman"/>
                <a:cs typeface="Times New Roman"/>
              </a:rPr>
              <a:t>τροφικησ</a:t>
            </a:r>
            <a:r>
              <a:rPr lang="en-US" sz="2400" cap="all" spc="-100" dirty="0">
                <a:solidFill>
                  <a:schemeClr val="bg1"/>
                </a:solidFill>
                <a:highlight>
                  <a:srgbClr val="C0C0C0"/>
                </a:highlight>
                <a:latin typeface="Times New Roman"/>
                <a:cs typeface="Times New Roman"/>
              </a:rPr>
              <a:t> π</a:t>
            </a:r>
            <a:r>
              <a:rPr lang="en-US" sz="2400" cap="all" spc="-100" dirty="0" err="1">
                <a:solidFill>
                  <a:schemeClr val="bg1"/>
                </a:solidFill>
                <a:highlight>
                  <a:srgbClr val="C0C0C0"/>
                </a:highlight>
                <a:latin typeface="Times New Roman"/>
                <a:cs typeface="Times New Roman"/>
              </a:rPr>
              <a:t>υρ</a:t>
            </a:r>
            <a:r>
              <a:rPr lang="en-US" sz="2400" cap="all" spc="-100" dirty="0">
                <a:solidFill>
                  <a:schemeClr val="bg1"/>
                </a:solidFill>
                <a:highlight>
                  <a:srgbClr val="C0C0C0"/>
                </a:highlight>
                <a:latin typeface="Times New Roman"/>
                <a:cs typeface="Times New Roman"/>
              </a:rPr>
              <a:t>α</a:t>
            </a:r>
            <a:r>
              <a:rPr lang="en-US" sz="2400" cap="all" spc="-100" dirty="0" err="1">
                <a:solidFill>
                  <a:schemeClr val="bg1"/>
                </a:solidFill>
                <a:highlight>
                  <a:srgbClr val="C0C0C0"/>
                </a:highlight>
                <a:latin typeface="Times New Roman"/>
                <a:cs typeface="Times New Roman"/>
              </a:rPr>
              <a:t>μιδ</a:t>
            </a:r>
            <a:r>
              <a:rPr lang="en-US" sz="2400" cap="all" spc="-100" dirty="0">
                <a:solidFill>
                  <a:schemeClr val="bg1"/>
                </a:solidFill>
                <a:highlight>
                  <a:srgbClr val="C0C0C0"/>
                </a:highlight>
                <a:latin typeface="Times New Roman"/>
                <a:cs typeface="Times New Roman"/>
              </a:rPr>
              <a:t>ασ και </a:t>
            </a:r>
            <a:r>
              <a:rPr lang="en-US" sz="2400" cap="all" spc="-100" dirty="0" err="1">
                <a:solidFill>
                  <a:schemeClr val="bg1"/>
                </a:solidFill>
                <a:highlight>
                  <a:srgbClr val="C0C0C0"/>
                </a:highlight>
                <a:latin typeface="Times New Roman"/>
                <a:cs typeface="Times New Roman"/>
              </a:rPr>
              <a:t>στ</a:t>
            </a:r>
            <a:r>
              <a:rPr lang="en-US" sz="2400" cap="all" spc="-100" dirty="0">
                <a:solidFill>
                  <a:schemeClr val="bg1"/>
                </a:solidFill>
                <a:highlight>
                  <a:srgbClr val="C0C0C0"/>
                </a:highlight>
                <a:latin typeface="Times New Roman"/>
                <a:cs typeface="Times New Roman"/>
              </a:rPr>
              <a:t>α </a:t>
            </a:r>
            <a:r>
              <a:rPr lang="en-US" sz="2400" cap="all" spc="-100" dirty="0" err="1">
                <a:solidFill>
                  <a:schemeClr val="bg1"/>
                </a:solidFill>
                <a:highlight>
                  <a:srgbClr val="C0C0C0"/>
                </a:highlight>
                <a:latin typeface="Times New Roman"/>
                <a:cs typeface="Times New Roman"/>
              </a:rPr>
              <a:t>οφελη</a:t>
            </a:r>
            <a:r>
              <a:rPr lang="en-US" sz="2400" cap="all" spc="-100" dirty="0">
                <a:solidFill>
                  <a:schemeClr val="bg1"/>
                </a:solidFill>
                <a:highlight>
                  <a:srgbClr val="C0C0C0"/>
                </a:highlight>
                <a:latin typeface="Times New Roman"/>
                <a:cs typeface="Times New Roman"/>
              </a:rPr>
              <a:t> π</a:t>
            </a:r>
            <a:r>
              <a:rPr lang="en-US" sz="2400" cap="all" spc="-100" dirty="0" err="1">
                <a:solidFill>
                  <a:schemeClr val="bg1"/>
                </a:solidFill>
                <a:highlight>
                  <a:srgbClr val="C0C0C0"/>
                </a:highlight>
                <a:latin typeface="Times New Roman"/>
                <a:cs typeface="Times New Roman"/>
              </a:rPr>
              <a:t>ου</a:t>
            </a:r>
            <a:r>
              <a:rPr lang="en-US" sz="2400" cap="all" spc="-100" dirty="0">
                <a:solidFill>
                  <a:schemeClr val="bg1"/>
                </a:solidFill>
                <a:highlight>
                  <a:srgbClr val="C0C0C0"/>
                </a:highlight>
                <a:latin typeface="Times New Roman"/>
                <a:cs typeface="Times New Roman"/>
              </a:rPr>
              <a:t> </a:t>
            </a:r>
            <a:r>
              <a:rPr lang="en-US" sz="2400" cap="all" spc="-100" dirty="0" err="1">
                <a:solidFill>
                  <a:schemeClr val="bg1"/>
                </a:solidFill>
                <a:highlight>
                  <a:srgbClr val="C0C0C0"/>
                </a:highlight>
                <a:latin typeface="Times New Roman"/>
                <a:cs typeface="Times New Roman"/>
              </a:rPr>
              <a:t>εχουν</a:t>
            </a:r>
            <a:r>
              <a:rPr lang="en-US" sz="2400" cap="all" spc="-100" dirty="0">
                <a:solidFill>
                  <a:schemeClr val="bg1"/>
                </a:solidFill>
                <a:highlight>
                  <a:srgbClr val="C0C0C0"/>
                </a:highlight>
                <a:latin typeface="Times New Roman"/>
                <a:cs typeface="Times New Roman"/>
              </a:rPr>
              <a:t> </a:t>
            </a:r>
            <a:r>
              <a:rPr lang="en-US" sz="2400" cap="all" spc="-100" dirty="0" err="1">
                <a:solidFill>
                  <a:schemeClr val="bg1"/>
                </a:solidFill>
                <a:highlight>
                  <a:srgbClr val="C0C0C0"/>
                </a:highlight>
                <a:latin typeface="Times New Roman"/>
                <a:cs typeface="Times New Roman"/>
              </a:rPr>
              <a:t>στο</a:t>
            </a:r>
            <a:r>
              <a:rPr lang="en-US" sz="2400" cap="all" spc="-100" dirty="0">
                <a:solidFill>
                  <a:schemeClr val="bg1"/>
                </a:solidFill>
                <a:highlight>
                  <a:srgbClr val="C0C0C0"/>
                </a:highlight>
                <a:latin typeface="Times New Roman"/>
                <a:cs typeface="Times New Roman"/>
              </a:rPr>
              <a:t> </a:t>
            </a:r>
            <a:r>
              <a:rPr lang="en-US" sz="2400" cap="all" spc="-100" dirty="0" err="1">
                <a:solidFill>
                  <a:schemeClr val="bg1"/>
                </a:solidFill>
                <a:highlight>
                  <a:srgbClr val="C0C0C0"/>
                </a:highlight>
                <a:latin typeface="Times New Roman"/>
                <a:cs typeface="Times New Roman"/>
              </a:rPr>
              <a:t>σωμ</a:t>
            </a:r>
            <a:r>
              <a:rPr lang="en-US" sz="2400" cap="all" spc="-100" dirty="0">
                <a:solidFill>
                  <a:schemeClr val="bg1"/>
                </a:solidFill>
                <a:highlight>
                  <a:srgbClr val="C0C0C0"/>
                </a:highlight>
                <a:latin typeface="Times New Roman"/>
                <a:cs typeface="Times New Roman"/>
              </a:rPr>
              <a:t>α και </a:t>
            </a:r>
            <a:r>
              <a:rPr lang="en-US" sz="2400" cap="all" spc="-100" dirty="0" err="1">
                <a:solidFill>
                  <a:schemeClr val="bg1"/>
                </a:solidFill>
                <a:highlight>
                  <a:srgbClr val="C0C0C0"/>
                </a:highlight>
                <a:latin typeface="Times New Roman"/>
                <a:cs typeface="Times New Roman"/>
              </a:rPr>
              <a:t>στον</a:t>
            </a:r>
            <a:r>
              <a:rPr lang="en-US" sz="2400" cap="all" spc="-100" dirty="0">
                <a:solidFill>
                  <a:schemeClr val="bg1"/>
                </a:solidFill>
                <a:highlight>
                  <a:srgbClr val="C0C0C0"/>
                </a:highlight>
                <a:latin typeface="Times New Roman"/>
                <a:cs typeface="Times New Roman"/>
              </a:rPr>
              <a:t> </a:t>
            </a:r>
            <a:r>
              <a:rPr lang="en-US" sz="2400" cap="all" spc="-100" dirty="0" err="1">
                <a:solidFill>
                  <a:schemeClr val="bg1"/>
                </a:solidFill>
                <a:highlight>
                  <a:srgbClr val="C0C0C0"/>
                </a:highlight>
                <a:latin typeface="Times New Roman"/>
                <a:cs typeface="Times New Roman"/>
              </a:rPr>
              <a:t>οργ</a:t>
            </a:r>
            <a:r>
              <a:rPr lang="en-US" sz="2400" cap="all" spc="-100" dirty="0">
                <a:solidFill>
                  <a:schemeClr val="bg1"/>
                </a:solidFill>
                <a:highlight>
                  <a:srgbClr val="C0C0C0"/>
                </a:highlight>
                <a:latin typeface="Times New Roman"/>
                <a:cs typeface="Times New Roman"/>
              </a:rPr>
              <a:t>α</a:t>
            </a:r>
            <a:r>
              <a:rPr lang="en-US" sz="2400" cap="all" spc="-100" dirty="0" err="1">
                <a:solidFill>
                  <a:schemeClr val="bg1"/>
                </a:solidFill>
                <a:highlight>
                  <a:srgbClr val="C0C0C0"/>
                </a:highlight>
                <a:latin typeface="Times New Roman"/>
                <a:cs typeface="Times New Roman"/>
              </a:rPr>
              <a:t>νισμο</a:t>
            </a:r>
            <a:r>
              <a:rPr lang="en-US" sz="2400" cap="all" spc="-100" dirty="0">
                <a:solidFill>
                  <a:schemeClr val="bg1"/>
                </a:solidFill>
                <a:highlight>
                  <a:srgbClr val="C0C0C0"/>
                </a:highlight>
                <a:latin typeface="Times New Roman"/>
                <a:cs typeface="Times New Roman"/>
              </a:rPr>
              <a:t>. Επ</a:t>
            </a:r>
            <a:r>
              <a:rPr lang="en-US" sz="2400" cap="all" spc="-100" dirty="0" err="1">
                <a:solidFill>
                  <a:schemeClr val="bg1"/>
                </a:solidFill>
                <a:highlight>
                  <a:srgbClr val="C0C0C0"/>
                </a:highlight>
                <a:latin typeface="Times New Roman"/>
                <a:cs typeface="Times New Roman"/>
              </a:rPr>
              <a:t>ειτ</a:t>
            </a:r>
            <a:r>
              <a:rPr lang="en-US" sz="2400" cap="all" spc="-100" dirty="0">
                <a:solidFill>
                  <a:schemeClr val="bg1"/>
                </a:solidFill>
                <a:highlight>
                  <a:srgbClr val="C0C0C0"/>
                </a:highlight>
                <a:latin typeface="Times New Roman"/>
                <a:cs typeface="Times New Roman"/>
              </a:rPr>
              <a:t>α </a:t>
            </a:r>
            <a:r>
              <a:rPr lang="en-US" sz="2400" cap="all" spc="-100" dirty="0" err="1">
                <a:solidFill>
                  <a:schemeClr val="bg1"/>
                </a:solidFill>
                <a:highlight>
                  <a:srgbClr val="C0C0C0"/>
                </a:highlight>
                <a:latin typeface="Times New Roman"/>
                <a:cs typeface="Times New Roman"/>
              </a:rPr>
              <a:t>τονισε</a:t>
            </a:r>
            <a:r>
              <a:rPr lang="en-US" sz="2400" cap="all" spc="-100" dirty="0">
                <a:solidFill>
                  <a:schemeClr val="bg1"/>
                </a:solidFill>
                <a:highlight>
                  <a:srgbClr val="C0C0C0"/>
                </a:highlight>
                <a:latin typeface="Times New Roman"/>
                <a:cs typeface="Times New Roman"/>
              </a:rPr>
              <a:t> π</a:t>
            </a:r>
            <a:r>
              <a:rPr lang="en-US" sz="2400" cap="all" spc="-100" dirty="0" err="1">
                <a:solidFill>
                  <a:schemeClr val="bg1"/>
                </a:solidFill>
                <a:highlight>
                  <a:srgbClr val="C0C0C0"/>
                </a:highlight>
                <a:latin typeface="Times New Roman"/>
                <a:cs typeface="Times New Roman"/>
              </a:rPr>
              <a:t>ως</a:t>
            </a:r>
            <a:r>
              <a:rPr lang="en-US" sz="2400" cap="all" spc="-100" dirty="0">
                <a:solidFill>
                  <a:schemeClr val="bg1"/>
                </a:solidFill>
                <a:highlight>
                  <a:srgbClr val="C0C0C0"/>
                </a:highlight>
                <a:latin typeface="Times New Roman"/>
                <a:cs typeface="Times New Roman"/>
              </a:rPr>
              <a:t> </a:t>
            </a:r>
            <a:r>
              <a:rPr lang="en-US" sz="2400" cap="all" spc="-100" dirty="0" err="1">
                <a:solidFill>
                  <a:schemeClr val="bg1"/>
                </a:solidFill>
                <a:highlight>
                  <a:srgbClr val="C0C0C0"/>
                </a:highlight>
                <a:latin typeface="Times New Roman"/>
                <a:cs typeface="Times New Roman"/>
              </a:rPr>
              <a:t>οι</a:t>
            </a:r>
            <a:r>
              <a:rPr lang="en-US" sz="2400" cap="all" spc="-100" dirty="0">
                <a:solidFill>
                  <a:schemeClr val="bg1"/>
                </a:solidFill>
                <a:highlight>
                  <a:srgbClr val="C0C0C0"/>
                </a:highlight>
                <a:latin typeface="Times New Roman"/>
                <a:cs typeface="Times New Roman"/>
              </a:rPr>
              <a:t> β</a:t>
            </a:r>
            <a:r>
              <a:rPr lang="en-US" sz="2400" cap="all" spc="-100" dirty="0" err="1">
                <a:solidFill>
                  <a:schemeClr val="bg1"/>
                </a:solidFill>
                <a:highlight>
                  <a:srgbClr val="C0C0C0"/>
                </a:highlight>
                <a:latin typeface="Times New Roman"/>
                <a:cs typeface="Times New Roman"/>
              </a:rPr>
              <a:t>ιτ</a:t>
            </a:r>
            <a:r>
              <a:rPr lang="en-US" sz="2400" cap="all" spc="-100" dirty="0">
                <a:solidFill>
                  <a:schemeClr val="bg1"/>
                </a:solidFill>
                <a:highlight>
                  <a:srgbClr val="C0C0C0"/>
                </a:highlight>
                <a:latin typeface="Times New Roman"/>
                <a:cs typeface="Times New Roman"/>
              </a:rPr>
              <a:t>α</a:t>
            </a:r>
            <a:r>
              <a:rPr lang="en-US" sz="2400" cap="all" spc="-100" dirty="0" err="1">
                <a:solidFill>
                  <a:schemeClr val="bg1"/>
                </a:solidFill>
                <a:highlight>
                  <a:srgbClr val="C0C0C0"/>
                </a:highlight>
                <a:latin typeface="Times New Roman"/>
                <a:cs typeface="Times New Roman"/>
              </a:rPr>
              <a:t>μινεσ</a:t>
            </a:r>
            <a:r>
              <a:rPr lang="en-US" sz="2400" cap="all" spc="-100" dirty="0">
                <a:solidFill>
                  <a:schemeClr val="bg1"/>
                </a:solidFill>
                <a:highlight>
                  <a:srgbClr val="C0C0C0"/>
                </a:highlight>
                <a:latin typeface="Times New Roman"/>
                <a:cs typeface="Times New Roman"/>
              </a:rPr>
              <a:t> </a:t>
            </a:r>
            <a:r>
              <a:rPr lang="en-US" sz="2400" cap="all" spc="-100" dirty="0" err="1">
                <a:solidFill>
                  <a:schemeClr val="bg1"/>
                </a:solidFill>
                <a:highlight>
                  <a:srgbClr val="C0C0C0"/>
                </a:highlight>
                <a:latin typeface="Times New Roman"/>
                <a:cs typeface="Times New Roman"/>
              </a:rPr>
              <a:t>ειν</a:t>
            </a:r>
            <a:r>
              <a:rPr lang="en-US" sz="2400" cap="all" spc="-100" dirty="0">
                <a:solidFill>
                  <a:schemeClr val="bg1"/>
                </a:solidFill>
                <a:highlight>
                  <a:srgbClr val="C0C0C0"/>
                </a:highlight>
                <a:latin typeface="Times New Roman"/>
                <a:cs typeface="Times New Roman"/>
              </a:rPr>
              <a:t>αι απαρα</a:t>
            </a:r>
            <a:r>
              <a:rPr lang="en-US" sz="2400" cap="all" spc="-100" dirty="0" err="1">
                <a:solidFill>
                  <a:schemeClr val="bg1"/>
                </a:solidFill>
                <a:highlight>
                  <a:srgbClr val="C0C0C0"/>
                </a:highlight>
                <a:latin typeface="Times New Roman"/>
                <a:cs typeface="Times New Roman"/>
              </a:rPr>
              <a:t>ιτητεσ</a:t>
            </a:r>
            <a:r>
              <a:rPr lang="en-US" sz="2400" cap="all" spc="-100" dirty="0">
                <a:solidFill>
                  <a:schemeClr val="bg1"/>
                </a:solidFill>
                <a:highlight>
                  <a:srgbClr val="C0C0C0"/>
                </a:highlight>
                <a:latin typeface="Times New Roman"/>
                <a:cs typeface="Times New Roman"/>
              </a:rPr>
              <a:t> </a:t>
            </a:r>
            <a:r>
              <a:rPr lang="en-US" sz="2400" cap="all" spc="-100" dirty="0" err="1">
                <a:solidFill>
                  <a:schemeClr val="bg1"/>
                </a:solidFill>
                <a:highlight>
                  <a:srgbClr val="C0C0C0"/>
                </a:highlight>
                <a:latin typeface="Times New Roman"/>
                <a:cs typeface="Times New Roman"/>
              </a:rPr>
              <a:t>γι</a:t>
            </a:r>
            <a:r>
              <a:rPr lang="en-US" sz="2400" cap="all" spc="-100" dirty="0">
                <a:solidFill>
                  <a:schemeClr val="bg1"/>
                </a:solidFill>
                <a:highlight>
                  <a:srgbClr val="C0C0C0"/>
                </a:highlight>
                <a:latin typeface="Times New Roman"/>
                <a:cs typeface="Times New Roman"/>
              </a:rPr>
              <a:t>α </a:t>
            </a:r>
            <a:r>
              <a:rPr lang="en-US" sz="2400" cap="all" spc="-100" dirty="0" err="1">
                <a:solidFill>
                  <a:schemeClr val="bg1"/>
                </a:solidFill>
                <a:highlight>
                  <a:srgbClr val="C0C0C0"/>
                </a:highlight>
                <a:latin typeface="Times New Roman"/>
                <a:cs typeface="Times New Roman"/>
              </a:rPr>
              <a:t>τον</a:t>
            </a:r>
            <a:r>
              <a:rPr lang="en-US" sz="2400" cap="all" spc="-100" dirty="0">
                <a:solidFill>
                  <a:schemeClr val="bg1"/>
                </a:solidFill>
                <a:highlight>
                  <a:srgbClr val="C0C0C0"/>
                </a:highlight>
                <a:latin typeface="Times New Roman"/>
                <a:cs typeface="Times New Roman"/>
              </a:rPr>
              <a:t> </a:t>
            </a:r>
            <a:r>
              <a:rPr lang="en-US" sz="2400" cap="all" spc="-100" dirty="0" err="1">
                <a:solidFill>
                  <a:schemeClr val="bg1"/>
                </a:solidFill>
                <a:highlight>
                  <a:srgbClr val="C0C0C0"/>
                </a:highlight>
                <a:latin typeface="Times New Roman"/>
                <a:cs typeface="Times New Roman"/>
              </a:rPr>
              <a:t>οργ</a:t>
            </a:r>
            <a:r>
              <a:rPr lang="en-US" sz="2400" cap="all" spc="-100" dirty="0">
                <a:solidFill>
                  <a:schemeClr val="bg1"/>
                </a:solidFill>
                <a:highlight>
                  <a:srgbClr val="C0C0C0"/>
                </a:highlight>
                <a:latin typeface="Times New Roman"/>
                <a:cs typeface="Times New Roman"/>
              </a:rPr>
              <a:t>α</a:t>
            </a:r>
            <a:r>
              <a:rPr lang="en-US" sz="2400" cap="all" spc="-100" dirty="0" err="1">
                <a:solidFill>
                  <a:schemeClr val="bg1"/>
                </a:solidFill>
                <a:highlight>
                  <a:srgbClr val="C0C0C0"/>
                </a:highlight>
                <a:latin typeface="Times New Roman"/>
                <a:cs typeface="Times New Roman"/>
              </a:rPr>
              <a:t>νισμο</a:t>
            </a:r>
            <a:r>
              <a:rPr lang="en-US" sz="2400" cap="all" spc="-100" dirty="0">
                <a:solidFill>
                  <a:schemeClr val="bg1"/>
                </a:solidFill>
                <a:highlight>
                  <a:srgbClr val="C0C0C0"/>
                </a:highlight>
                <a:latin typeface="Times New Roman"/>
                <a:cs typeface="Times New Roman"/>
              </a:rPr>
              <a:t> και </a:t>
            </a:r>
            <a:r>
              <a:rPr lang="en-US" sz="2400" cap="all" spc="-100" dirty="0" err="1">
                <a:solidFill>
                  <a:schemeClr val="bg1"/>
                </a:solidFill>
                <a:highlight>
                  <a:srgbClr val="C0C0C0"/>
                </a:highlight>
                <a:latin typeface="Times New Roman"/>
                <a:cs typeface="Times New Roman"/>
              </a:rPr>
              <a:t>σε</a:t>
            </a:r>
            <a:r>
              <a:rPr lang="en-US" sz="2400" cap="all" spc="-100" dirty="0">
                <a:solidFill>
                  <a:schemeClr val="bg1"/>
                </a:solidFill>
                <a:highlight>
                  <a:srgbClr val="C0C0C0"/>
                </a:highlight>
                <a:latin typeface="Times New Roman"/>
                <a:cs typeface="Times New Roman"/>
              </a:rPr>
              <a:t> π</a:t>
            </a:r>
            <a:r>
              <a:rPr lang="en-US" sz="2400" cap="all" spc="-100" dirty="0" err="1">
                <a:solidFill>
                  <a:schemeClr val="bg1"/>
                </a:solidFill>
                <a:highlight>
                  <a:srgbClr val="C0C0C0"/>
                </a:highlight>
                <a:latin typeface="Times New Roman"/>
                <a:cs typeface="Times New Roman"/>
              </a:rPr>
              <a:t>οιες</a:t>
            </a:r>
            <a:r>
              <a:rPr lang="en-US" sz="2400" cap="all" spc="-100" dirty="0">
                <a:solidFill>
                  <a:schemeClr val="bg1"/>
                </a:solidFill>
                <a:highlight>
                  <a:srgbClr val="C0C0C0"/>
                </a:highlight>
                <a:latin typeface="Times New Roman"/>
                <a:cs typeface="Times New Roman"/>
              </a:rPr>
              <a:t> </a:t>
            </a:r>
            <a:r>
              <a:rPr lang="en-US" sz="2400" cap="all" spc="-100" dirty="0" err="1">
                <a:solidFill>
                  <a:schemeClr val="bg1"/>
                </a:solidFill>
                <a:highlight>
                  <a:srgbClr val="C0C0C0"/>
                </a:highlight>
                <a:latin typeface="Times New Roman"/>
                <a:cs typeface="Times New Roman"/>
              </a:rPr>
              <a:t>τροφεσ</a:t>
            </a:r>
            <a:r>
              <a:rPr lang="en-US" sz="2400" cap="all" spc="-100" dirty="0">
                <a:solidFill>
                  <a:schemeClr val="bg1"/>
                </a:solidFill>
                <a:highlight>
                  <a:srgbClr val="C0C0C0"/>
                </a:highlight>
                <a:latin typeface="Times New Roman"/>
                <a:cs typeface="Times New Roman"/>
              </a:rPr>
              <a:t> μπ</a:t>
            </a:r>
            <a:r>
              <a:rPr lang="en-US" sz="2400" cap="all" spc="-100" dirty="0" err="1">
                <a:solidFill>
                  <a:schemeClr val="bg1"/>
                </a:solidFill>
                <a:highlight>
                  <a:srgbClr val="C0C0C0"/>
                </a:highlight>
                <a:latin typeface="Times New Roman"/>
                <a:cs typeface="Times New Roman"/>
              </a:rPr>
              <a:t>ορουν</a:t>
            </a:r>
            <a:r>
              <a:rPr lang="en-US" sz="2400" cap="all" spc="-100" dirty="0">
                <a:solidFill>
                  <a:schemeClr val="bg1"/>
                </a:solidFill>
                <a:highlight>
                  <a:srgbClr val="C0C0C0"/>
                </a:highlight>
                <a:latin typeface="Times New Roman"/>
                <a:cs typeface="Times New Roman"/>
              </a:rPr>
              <a:t> τα πα</a:t>
            </a:r>
            <a:r>
              <a:rPr lang="en-US" sz="2400" cap="all" spc="-100" dirty="0" err="1">
                <a:solidFill>
                  <a:schemeClr val="bg1"/>
                </a:solidFill>
                <a:highlight>
                  <a:srgbClr val="C0C0C0"/>
                </a:highlight>
                <a:latin typeface="Times New Roman"/>
                <a:cs typeface="Times New Roman"/>
              </a:rPr>
              <a:t>ιδι</a:t>
            </a:r>
            <a:r>
              <a:rPr lang="en-US" sz="2400" cap="all" spc="-100" dirty="0">
                <a:solidFill>
                  <a:schemeClr val="bg1"/>
                </a:solidFill>
                <a:highlight>
                  <a:srgbClr val="C0C0C0"/>
                </a:highlight>
                <a:latin typeface="Times New Roman"/>
                <a:cs typeface="Times New Roman"/>
              </a:rPr>
              <a:t>α να </a:t>
            </a:r>
            <a:r>
              <a:rPr lang="en-US" sz="2400" cap="all" spc="-100" dirty="0" err="1">
                <a:solidFill>
                  <a:schemeClr val="bg1"/>
                </a:solidFill>
                <a:highlight>
                  <a:srgbClr val="C0C0C0"/>
                </a:highlight>
                <a:latin typeface="Times New Roman"/>
                <a:cs typeface="Times New Roman"/>
              </a:rPr>
              <a:t>τισ</a:t>
            </a:r>
            <a:r>
              <a:rPr lang="en-US" sz="2400" cap="all" spc="-100" dirty="0">
                <a:solidFill>
                  <a:schemeClr val="bg1"/>
                </a:solidFill>
                <a:highlight>
                  <a:srgbClr val="C0C0C0"/>
                </a:highlight>
                <a:latin typeface="Times New Roman"/>
                <a:cs typeface="Times New Roman"/>
              </a:rPr>
              <a:t> </a:t>
            </a:r>
            <a:r>
              <a:rPr lang="en-US" sz="2400" cap="all" spc="-100" dirty="0" err="1">
                <a:solidFill>
                  <a:schemeClr val="bg1"/>
                </a:solidFill>
                <a:highlight>
                  <a:srgbClr val="C0C0C0"/>
                </a:highlight>
                <a:latin typeface="Times New Roman"/>
                <a:cs typeface="Times New Roman"/>
              </a:rPr>
              <a:t>εντο</a:t>
            </a:r>
            <a:r>
              <a:rPr lang="en-US" sz="2400" cap="all" spc="-100" dirty="0">
                <a:solidFill>
                  <a:schemeClr val="bg1"/>
                </a:solidFill>
                <a:highlight>
                  <a:srgbClr val="C0C0C0"/>
                </a:highlight>
                <a:latin typeface="Times New Roman"/>
                <a:cs typeface="Times New Roman"/>
              </a:rPr>
              <a:t>π</a:t>
            </a:r>
            <a:r>
              <a:rPr lang="en-US" sz="2400" cap="all" spc="-100" dirty="0" err="1">
                <a:solidFill>
                  <a:schemeClr val="bg1"/>
                </a:solidFill>
                <a:highlight>
                  <a:srgbClr val="C0C0C0"/>
                </a:highlight>
                <a:latin typeface="Times New Roman"/>
                <a:cs typeface="Times New Roman"/>
              </a:rPr>
              <a:t>ισουν</a:t>
            </a:r>
            <a:r>
              <a:rPr lang="en-US" sz="2400" cap="all" spc="-100" dirty="0">
                <a:solidFill>
                  <a:schemeClr val="bg1"/>
                </a:solidFill>
                <a:highlight>
                  <a:srgbClr val="C0C0C0"/>
                </a:highlight>
                <a:latin typeface="Times New Roman"/>
                <a:cs typeface="Times New Roman"/>
              </a:rPr>
              <a:t>.</a:t>
            </a:r>
          </a:p>
        </p:txBody>
      </p:sp>
      <p:sp>
        <p:nvSpPr>
          <p:cNvPr id="82" name="Isosceles Triangle 81">
            <a:extLst>
              <a:ext uri="{FF2B5EF4-FFF2-40B4-BE49-F238E27FC236}">
                <a16:creationId xmlns:a16="http://schemas.microsoft.com/office/drawing/2014/main" xmlns="" id="{9D2E8756-2465-473A-BA2A-2DB1D62247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92610151"/>
      </p:ext>
    </p:extLst>
  </p:cSld>
  <p:clrMapOvr>
    <a:overrideClrMapping bg1="dk1" tx1="lt1" bg2="dk2" tx2="lt2" accent1="accent1" accent2="accent2" accent3="accent3" accent4="accent4" accent5="accent5" accent6="accent6" hlink="hlink" folHlink="folHlink"/>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6C16C40-7C29-4ACC-B851-7E08E459B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648049AD-9827-49E8-8BF5-32E175C8EA8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xmlns="" id="{3AA99CFD-13BA-4D43-8274-E720ACDBED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946D58D6-64B0-4752-8159-24114F47A5F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xmlns="" id="{C16801F7-F15E-4355-8767-26487BA8B6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xmlns="" id="{14FF0578-E224-4225-8396-B99D4881FF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xmlns="" id="{4642C0E0-9644-41F1-8CF3-33779AA8A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xmlns="" id="{5F77D9D3-628A-4607-B307-91AAA56034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xmlns="" id="{0600759E-C22E-4F3D-8569-0DE8F1D493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xmlns="" id="{9A4E951D-EAB0-4F6B-84AE-B5B25684FD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xmlns="" id="{B953BEA8-1B45-419E-BACD-49DB8888B1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xmlns="" id="{72B7FA08-1FF3-4AED-B4E9-587D81D6B1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 name="Φυσαλίδα ομιλίας: Έλλειψη 6">
            <a:extLst>
              <a:ext uri="{FF2B5EF4-FFF2-40B4-BE49-F238E27FC236}">
                <a16:creationId xmlns:a16="http://schemas.microsoft.com/office/drawing/2014/main" xmlns="" id="{22115438-0F0E-FA2E-EE18-DD6CAB06BA16}"/>
              </a:ext>
            </a:extLst>
          </p:cNvPr>
          <p:cNvSpPr/>
          <p:nvPr/>
        </p:nvSpPr>
        <p:spPr>
          <a:xfrm>
            <a:off x="3694981" y="244766"/>
            <a:ext cx="4802036" cy="399690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l-GR" sz="2400" b="1" dirty="0">
                <a:solidFill>
                  <a:schemeClr val="bg1"/>
                </a:solidFill>
                <a:latin typeface="Times New Roman"/>
                <a:cs typeface="Times New Roman"/>
              </a:rPr>
              <a:t>Βιταμίνη Ε</a:t>
            </a:r>
            <a:r>
              <a:rPr lang="el-GR" sz="2400" dirty="0">
                <a:solidFill>
                  <a:schemeClr val="bg1"/>
                </a:solidFill>
                <a:latin typeface="Times New Roman"/>
                <a:cs typeface="Times New Roman"/>
              </a:rPr>
              <a:t>. Μας προστατεύει τα κύτταρα από βλάβες. Στις τροφές που μπορούμε να την βρούμε είναι τα πράσινα φύλλα λαχανικών, τα καρύδια, οι σπόροι δημητριακών, το κρέας. </a:t>
            </a:r>
          </a:p>
        </p:txBody>
      </p:sp>
      <p:sp>
        <p:nvSpPr>
          <p:cNvPr id="9" name="Φυσαλίδα ομιλίας: Έλλειψη 8">
            <a:extLst>
              <a:ext uri="{FF2B5EF4-FFF2-40B4-BE49-F238E27FC236}">
                <a16:creationId xmlns:a16="http://schemas.microsoft.com/office/drawing/2014/main" xmlns="" id="{057B16FE-2C5E-B470-3DE6-3E73FC829FF3}"/>
              </a:ext>
            </a:extLst>
          </p:cNvPr>
          <p:cNvSpPr/>
          <p:nvPr/>
        </p:nvSpPr>
        <p:spPr>
          <a:xfrm>
            <a:off x="187608" y="433074"/>
            <a:ext cx="4270073" cy="3623092"/>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l-GR" sz="2400" b="1" dirty="0">
                <a:solidFill>
                  <a:srgbClr val="000000"/>
                </a:solidFill>
                <a:latin typeface="Times New Roman"/>
                <a:cs typeface="Times New Roman"/>
              </a:rPr>
              <a:t>Βιταμίνη D</a:t>
            </a:r>
            <a:r>
              <a:rPr lang="el-GR" sz="2400" dirty="0">
                <a:solidFill>
                  <a:srgbClr val="000000"/>
                </a:solidFill>
                <a:latin typeface="Times New Roman"/>
                <a:cs typeface="Times New Roman"/>
              </a:rPr>
              <a:t>. Μας βοηθά να έχουμε γερά κόκκαλα. Στις τροφές που μπορούμε να την βρούμε είναι ο κρόκος αυγού, τα ψάρια, τα γαλακτοκομικά </a:t>
            </a:r>
            <a:r>
              <a:rPr lang="el-GR" sz="2400" dirty="0" err="1">
                <a:solidFill>
                  <a:srgbClr val="000000"/>
                </a:solidFill>
                <a:latin typeface="Times New Roman"/>
                <a:cs typeface="Times New Roman"/>
              </a:rPr>
              <a:t>προιόντα</a:t>
            </a:r>
            <a:r>
              <a:rPr lang="el-GR" sz="2400" dirty="0">
                <a:solidFill>
                  <a:srgbClr val="000000"/>
                </a:solidFill>
                <a:latin typeface="Times New Roman"/>
                <a:cs typeface="Times New Roman"/>
              </a:rPr>
              <a:t>. </a:t>
            </a:r>
          </a:p>
        </p:txBody>
      </p:sp>
      <p:sp>
        <p:nvSpPr>
          <p:cNvPr id="21" name="Φυσαλίδα ομιλίας: Έλλειψη 20">
            <a:extLst>
              <a:ext uri="{FF2B5EF4-FFF2-40B4-BE49-F238E27FC236}">
                <a16:creationId xmlns:a16="http://schemas.microsoft.com/office/drawing/2014/main" xmlns="" id="{C7979540-88DE-34CF-CD87-9128BEED341A}"/>
              </a:ext>
            </a:extLst>
          </p:cNvPr>
          <p:cNvSpPr/>
          <p:nvPr/>
        </p:nvSpPr>
        <p:spPr>
          <a:xfrm>
            <a:off x="7748344" y="417995"/>
            <a:ext cx="4356338" cy="3637472"/>
          </a:xfrm>
          <a:prstGeom prst="wedgeEllipseCallout">
            <a:avLst/>
          </a:prstGeom>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gn="ctr"/>
            <a:r>
              <a:rPr lang="el-GR" sz="2400" b="1" dirty="0">
                <a:solidFill>
                  <a:schemeClr val="bg1"/>
                </a:solidFill>
                <a:latin typeface="Times New Roman"/>
                <a:cs typeface="Times New Roman"/>
              </a:rPr>
              <a:t>Βιταμίνη Κ</a:t>
            </a:r>
            <a:r>
              <a:rPr lang="el-GR" sz="2400" dirty="0">
                <a:solidFill>
                  <a:schemeClr val="bg1"/>
                </a:solidFill>
                <a:latin typeface="Times New Roman"/>
                <a:cs typeface="Times New Roman"/>
              </a:rPr>
              <a:t>. Μας βοηθά να σταματάνε οι αιμορραγίες όταν κοβόμαστε. Στις τροφές που μπορούμε να την εντοπίσουμε είναι το συκώτι, το κουνουπίδι και τις ντομάτες.</a:t>
            </a:r>
          </a:p>
        </p:txBody>
      </p:sp>
      <p:pic>
        <p:nvPicPr>
          <p:cNvPr id="2" name="Εικόνα 2" descr="Εικόνα που περιέχει κείμενο&#10;&#10;Περιγραφή που δημιουργήθηκε αυτόματα">
            <a:extLst>
              <a:ext uri="{FF2B5EF4-FFF2-40B4-BE49-F238E27FC236}">
                <a16:creationId xmlns:a16="http://schemas.microsoft.com/office/drawing/2014/main" xmlns="" id="{D6A9E7B9-0F74-4039-A31A-1B6F55315E1A}"/>
              </a:ext>
            </a:extLst>
          </p:cNvPr>
          <p:cNvPicPr>
            <a:picLocks noChangeAspect="1"/>
          </p:cNvPicPr>
          <p:nvPr/>
        </p:nvPicPr>
        <p:blipFill>
          <a:blip r:embed="rId2" cstate="print"/>
          <a:stretch>
            <a:fillRect/>
          </a:stretch>
        </p:blipFill>
        <p:spPr>
          <a:xfrm>
            <a:off x="2323381" y="4893731"/>
            <a:ext cx="7444595" cy="1843823"/>
          </a:xfrm>
          <a:prstGeom prst="rect">
            <a:avLst/>
          </a:prstGeom>
        </p:spPr>
      </p:pic>
    </p:spTree>
    <p:extLst>
      <p:ext uri="{BB962C8B-B14F-4D97-AF65-F5344CB8AC3E}">
        <p14:creationId xmlns:p14="http://schemas.microsoft.com/office/powerpoint/2010/main" xmlns="" val="1048339628"/>
      </p:ext>
    </p:extLst>
  </p:cSld>
  <p:clrMapOvr>
    <a:overrideClrMapping bg1="dk1" tx1="lt1" bg2="dk2" tx2="lt2" accent1="accent1" accent2="accent2" accent3="accent3" accent4="accent4" accent5="accent5" accent6="accent6" hlink="hlink" folHlink="folHlink"/>
  </p:clrMapOvr>
  <p:transition spd="slow">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A5AFB369-4673-4727-A7CD-D86AFE0AE06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sp>
          <p:nvSpPr>
            <p:cNvPr id="9" name="Freeform 14">
              <a:extLst>
                <a:ext uri="{FF2B5EF4-FFF2-40B4-BE49-F238E27FC236}">
                  <a16:creationId xmlns:a16="http://schemas.microsoft.com/office/drawing/2014/main" xmlns="" id="{50709826-4D6B-4A97-8DB3-5DA1666262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xmlns="" id="{47263F58-6EE6-45B3-9BF2-C0BD5D30A55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5197CE03-EB81-4718-BEA1-C2D488961E5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xmlns="" id="{A3451629-72D6-4E33-A99A-40FAF7445D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xmlns="" id="{E04F0FD4-BCD5-4435-A6B5-A2E69303B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xmlns="" id="{DE110F09-1C81-4E73-B5E9-D857CD879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xmlns="" id="{273A9C01-06BD-4E8E-8BBF-2E2A9ECF49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xmlns="" id="{B206C9B2-27BE-4B6F-A4D0-485FBBEB58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xmlns="" id="{2E7D673E-0C5C-4F2B-B46E-3E9286B9E8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xmlns="" id="{F0F78B34-9B26-4CA9-B8F0-B9638730F9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a:extLst>
              <a:ext uri="{FF2B5EF4-FFF2-40B4-BE49-F238E27FC236}">
                <a16:creationId xmlns:a16="http://schemas.microsoft.com/office/drawing/2014/main" xmlns="" id="{4F94D1D8-FFAC-CFF8-EA1C-3CCAA12AA8B5}"/>
              </a:ext>
            </a:extLst>
          </p:cNvPr>
          <p:cNvPicPr>
            <a:picLocks noChangeAspect="1"/>
          </p:cNvPicPr>
          <p:nvPr/>
        </p:nvPicPr>
        <p:blipFill rotWithShape="1">
          <a:blip r:embed="rId2" cstate="print"/>
          <a:srcRect l="29292" t="9092" r="-9" b="-9"/>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cxnSp>
        <p:nvCxnSpPr>
          <p:cNvPr id="20" name="Straight Connector 19">
            <a:extLst>
              <a:ext uri="{FF2B5EF4-FFF2-40B4-BE49-F238E27FC236}">
                <a16:creationId xmlns:a16="http://schemas.microsoft.com/office/drawing/2014/main" xmlns="" id="{A57C1A16-B8AB-4D99-A195-A38F556A648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xmlns="" id="{F8A9B20B-D1DD-4573-B5EC-55802951923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xmlns="" id="{66D61E08-70C3-48D8-BEA0-787111DC30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xmlns="" id="{FC55298F-0AE5-478E-AD2B-03C2614C58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4">
            <a:extLst>
              <a:ext uri="{FF2B5EF4-FFF2-40B4-BE49-F238E27FC236}">
                <a16:creationId xmlns:a16="http://schemas.microsoft.com/office/drawing/2014/main" xmlns="" id="{C180E4EA-0B63-4779-A895-7E90E71088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xmlns="" id="{CEE01D9D-3DE8-4EED-B0D3-8F3C79CC7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8">
            <a:extLst>
              <a:ext uri="{FF2B5EF4-FFF2-40B4-BE49-F238E27FC236}">
                <a16:creationId xmlns:a16="http://schemas.microsoft.com/office/drawing/2014/main" xmlns="" id="{89AF5CE9-607F-43F4-8983-DCD6DA4051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xmlns="" id="{6EEA2DBD-9E1E-4521-8C01-F32AD18A89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29">
            <a:extLst>
              <a:ext uri="{FF2B5EF4-FFF2-40B4-BE49-F238E27FC236}">
                <a16:creationId xmlns:a16="http://schemas.microsoft.com/office/drawing/2014/main" xmlns="" id="{15BBD2C1-BA9B-46A9-A27A-33498B1692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 name="Εικόνα 4">
            <a:extLst>
              <a:ext uri="{FF2B5EF4-FFF2-40B4-BE49-F238E27FC236}">
                <a16:creationId xmlns:a16="http://schemas.microsoft.com/office/drawing/2014/main" xmlns="" id="{4539DA5F-FDC4-1E0C-5050-73711C8C527C}"/>
              </a:ext>
            </a:extLst>
          </p:cNvPr>
          <p:cNvPicPr>
            <a:picLocks noChangeAspect="1"/>
          </p:cNvPicPr>
          <p:nvPr/>
        </p:nvPicPr>
        <p:blipFill>
          <a:blip r:embed="rId3" cstate="print"/>
          <a:stretch>
            <a:fillRect/>
          </a:stretch>
        </p:blipFill>
        <p:spPr>
          <a:xfrm>
            <a:off x="865608" y="981075"/>
            <a:ext cx="3990974" cy="5039623"/>
          </a:xfrm>
          <a:prstGeom prst="rect">
            <a:avLst/>
          </a:prstGeom>
        </p:spPr>
      </p:pic>
    </p:spTree>
    <p:extLst>
      <p:ext uri="{BB962C8B-B14F-4D97-AF65-F5344CB8AC3E}">
        <p14:creationId xmlns:p14="http://schemas.microsoft.com/office/powerpoint/2010/main" xmlns="" val="2918881211"/>
      </p:ext>
    </p:extLst>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xmlns="" id="{4098A4C6-4FFB-4EF4-8317-8110224DBB6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45" name="Straight Connector 44">
              <a:extLst>
                <a:ext uri="{FF2B5EF4-FFF2-40B4-BE49-F238E27FC236}">
                  <a16:creationId xmlns:a16="http://schemas.microsoft.com/office/drawing/2014/main" xmlns="" id="{4A415072-93F3-4FDA-96B8-7DFD2874C5D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xmlns="" id="{D8C2D828-7FBF-4467-B527-793E0E978C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xmlns="" id="{B9D10F1D-AB99-42AD-8720-CDF3499591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5">
              <a:extLst>
                <a:ext uri="{FF2B5EF4-FFF2-40B4-BE49-F238E27FC236}">
                  <a16:creationId xmlns:a16="http://schemas.microsoft.com/office/drawing/2014/main" xmlns="" id="{5BF01F05-8464-452A-A278-4A40757B65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8">
              <a:extLst>
                <a:ext uri="{FF2B5EF4-FFF2-40B4-BE49-F238E27FC236}">
                  <a16:creationId xmlns:a16="http://schemas.microsoft.com/office/drawing/2014/main" xmlns="" id="{FBCC0363-6CA5-4B64-A66F-4787325575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7">
              <a:extLst>
                <a:ext uri="{FF2B5EF4-FFF2-40B4-BE49-F238E27FC236}">
                  <a16:creationId xmlns:a16="http://schemas.microsoft.com/office/drawing/2014/main" xmlns="" id="{CBACBAB2-7577-4339-B610-7245E449D3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8">
              <a:extLst>
                <a:ext uri="{FF2B5EF4-FFF2-40B4-BE49-F238E27FC236}">
                  <a16:creationId xmlns:a16="http://schemas.microsoft.com/office/drawing/2014/main" xmlns="" id="{DFCB19D4-D4D4-4AFD-9ECC-A6D0E4AE21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9">
              <a:extLst>
                <a:ext uri="{FF2B5EF4-FFF2-40B4-BE49-F238E27FC236}">
                  <a16:creationId xmlns:a16="http://schemas.microsoft.com/office/drawing/2014/main" xmlns="" id="{3B32E423-85B7-4B28-B5C3-AB63224A46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Isosceles Triangle 52">
              <a:extLst>
                <a:ext uri="{FF2B5EF4-FFF2-40B4-BE49-F238E27FC236}">
                  <a16:creationId xmlns:a16="http://schemas.microsoft.com/office/drawing/2014/main" xmlns="" id="{3DC38A14-94ED-496F-851A-CA6A988988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53">
              <a:extLst>
                <a:ext uri="{FF2B5EF4-FFF2-40B4-BE49-F238E27FC236}">
                  <a16:creationId xmlns:a16="http://schemas.microsoft.com/office/drawing/2014/main" xmlns="" id="{14E862E4-F307-4A50-A3A9-0A79FD36D0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7" name="Εικόνα 28" descr="Εικόνα που περιέχει κείμενο&#10;&#10;Περιγραφή που δημιουργήθηκε αυτόματα">
            <a:extLst>
              <a:ext uri="{FF2B5EF4-FFF2-40B4-BE49-F238E27FC236}">
                <a16:creationId xmlns:a16="http://schemas.microsoft.com/office/drawing/2014/main" xmlns="" id="{DE8D8C50-D562-38BA-7E4D-BED0AA019294}"/>
              </a:ext>
            </a:extLst>
          </p:cNvPr>
          <p:cNvPicPr>
            <a:picLocks noChangeAspect="1"/>
          </p:cNvPicPr>
          <p:nvPr/>
        </p:nvPicPr>
        <p:blipFill rotWithShape="1">
          <a:blip r:embed="rId2" cstate="print"/>
          <a:srcRect t="13582" r="-3" b="-3"/>
          <a:stretch/>
        </p:blipFill>
        <p:spPr>
          <a:xfrm>
            <a:off x="3078396" y="10"/>
            <a:ext cx="3030396" cy="2618824"/>
          </a:xfrm>
          <a:custGeom>
            <a:avLst/>
            <a:gdLst/>
            <a:ahLst/>
            <a:cxnLst/>
            <a:rect l="l" t="t" r="r" b="b"/>
            <a:pathLst>
              <a:path w="3030396" h="2618834">
                <a:moveTo>
                  <a:pt x="398252" y="0"/>
                </a:moveTo>
                <a:lnTo>
                  <a:pt x="1887012" y="0"/>
                </a:lnTo>
                <a:lnTo>
                  <a:pt x="1887012" y="1"/>
                </a:lnTo>
                <a:lnTo>
                  <a:pt x="3030396" y="1"/>
                </a:lnTo>
                <a:lnTo>
                  <a:pt x="2639222" y="2618834"/>
                </a:lnTo>
                <a:lnTo>
                  <a:pt x="0" y="2618834"/>
                </a:lnTo>
                <a:close/>
              </a:path>
            </a:pathLst>
          </a:custGeom>
        </p:spPr>
      </p:pic>
      <p:sp>
        <p:nvSpPr>
          <p:cNvPr id="2" name="Τίτλος 1">
            <a:extLst>
              <a:ext uri="{FF2B5EF4-FFF2-40B4-BE49-F238E27FC236}">
                <a16:creationId xmlns:a16="http://schemas.microsoft.com/office/drawing/2014/main" xmlns="" id="{213B97BB-7A63-BC94-8F18-ACDCCEFA5CC8}"/>
              </a:ext>
            </a:extLst>
          </p:cNvPr>
          <p:cNvSpPr>
            <a:spLocks noGrp="1"/>
          </p:cNvSpPr>
          <p:nvPr>
            <p:ph type="title"/>
          </p:nvPr>
        </p:nvSpPr>
        <p:spPr>
          <a:xfrm>
            <a:off x="6108790" y="2232539"/>
            <a:ext cx="3165212" cy="2339460"/>
          </a:xfrm>
        </p:spPr>
        <p:txBody>
          <a:bodyPr vert="horz" lIns="91440" tIns="45720" rIns="91440" bIns="45720" rtlCol="0" anchor="b">
            <a:normAutofit/>
          </a:bodyPr>
          <a:lstStyle/>
          <a:p>
            <a:pPr algn="r">
              <a:lnSpc>
                <a:spcPct val="90000"/>
              </a:lnSpc>
            </a:pPr>
            <a:r>
              <a:rPr lang="en-US" sz="3100" cap="all" spc="-100">
                <a:solidFill>
                  <a:schemeClr val="accent1"/>
                </a:solidFill>
              </a:rPr>
              <a:t>   </a:t>
            </a:r>
            <a:br>
              <a:rPr lang="en-US" sz="3100" cap="all" spc="-100">
                <a:solidFill>
                  <a:schemeClr val="accent1"/>
                </a:solidFill>
              </a:rPr>
            </a:br>
            <a:r>
              <a:rPr lang="en-US" sz="3100" cap="all" spc="-100">
                <a:solidFill>
                  <a:schemeClr val="accent1"/>
                </a:solidFill>
              </a:rPr>
              <a:t> ''ΝΟΥΣ ΥΓΙΗΣ, ΕΝ ΣΩΜΑΤΙ ΥΓΙΕΙ''.</a:t>
            </a:r>
            <a:br>
              <a:rPr lang="en-US" sz="3100" cap="all" spc="-100">
                <a:solidFill>
                  <a:schemeClr val="accent1"/>
                </a:solidFill>
              </a:rPr>
            </a:br>
            <a:endParaRPr lang="en-US" sz="3100" cap="all" spc="-100">
              <a:solidFill>
                <a:schemeClr val="accent1"/>
              </a:solidFill>
            </a:endParaRPr>
          </a:p>
        </p:txBody>
      </p:sp>
      <p:pic>
        <p:nvPicPr>
          <p:cNvPr id="39" name="Εικόνα 40" descr="Εικόνα που περιέχει clipart&#10;&#10;Περιγραφή που δημιουργήθηκε αυτόματα">
            <a:extLst>
              <a:ext uri="{FF2B5EF4-FFF2-40B4-BE49-F238E27FC236}">
                <a16:creationId xmlns:a16="http://schemas.microsoft.com/office/drawing/2014/main" xmlns="" id="{35C84859-2338-8F40-98D3-B626321196EB}"/>
              </a:ext>
            </a:extLst>
          </p:cNvPr>
          <p:cNvPicPr>
            <a:picLocks noChangeAspect="1"/>
          </p:cNvPicPr>
          <p:nvPr/>
        </p:nvPicPr>
        <p:blipFill rotWithShape="1">
          <a:blip r:embed="rId3" cstate="print"/>
          <a:srcRect l="13243" r="11498" b="2"/>
          <a:stretch/>
        </p:blipFill>
        <p:spPr>
          <a:xfrm>
            <a:off x="440943" y="10"/>
            <a:ext cx="3038117" cy="2618824"/>
          </a:xfrm>
          <a:custGeom>
            <a:avLst/>
            <a:gdLst/>
            <a:ahLst/>
            <a:cxnLst/>
            <a:rect l="l" t="t" r="r" b="b"/>
            <a:pathLst>
              <a:path w="3038117" h="2618834">
                <a:moveTo>
                  <a:pt x="389438" y="0"/>
                </a:moveTo>
                <a:lnTo>
                  <a:pt x="3038117" y="0"/>
                </a:lnTo>
                <a:lnTo>
                  <a:pt x="2639865" y="2618834"/>
                </a:lnTo>
                <a:lnTo>
                  <a:pt x="0" y="2618834"/>
                </a:lnTo>
                <a:close/>
              </a:path>
            </a:pathLst>
          </a:custGeom>
        </p:spPr>
      </p:pic>
      <p:pic>
        <p:nvPicPr>
          <p:cNvPr id="29" name="Εικόνα 38">
            <a:extLst>
              <a:ext uri="{FF2B5EF4-FFF2-40B4-BE49-F238E27FC236}">
                <a16:creationId xmlns:a16="http://schemas.microsoft.com/office/drawing/2014/main" xmlns="" id="{28CA2657-B6B3-8B89-3E03-B71D35CCC8F7}"/>
              </a:ext>
            </a:extLst>
          </p:cNvPr>
          <p:cNvPicPr>
            <a:picLocks noChangeAspect="1"/>
          </p:cNvPicPr>
          <p:nvPr/>
        </p:nvPicPr>
        <p:blipFill rotWithShape="1">
          <a:blip r:embed="rId4" cstate="print"/>
          <a:srcRect l="5961" r="18256" b="-1"/>
          <a:stretch/>
        </p:blipFill>
        <p:spPr>
          <a:xfrm>
            <a:off x="1" y="2618834"/>
            <a:ext cx="5717617" cy="4239166"/>
          </a:xfrm>
          <a:custGeom>
            <a:avLst/>
            <a:gdLst/>
            <a:ahLst/>
            <a:cxnLst/>
            <a:rect l="l" t="t" r="r" b="b"/>
            <a:pathLst>
              <a:path w="5717617" h="4239166">
                <a:moveTo>
                  <a:pt x="440944" y="0"/>
                </a:moveTo>
                <a:lnTo>
                  <a:pt x="5717617" y="0"/>
                </a:lnTo>
                <a:lnTo>
                  <a:pt x="5084413" y="4239166"/>
                </a:lnTo>
                <a:lnTo>
                  <a:pt x="0" y="4239166"/>
                </a:lnTo>
                <a:lnTo>
                  <a:pt x="0" y="2965186"/>
                </a:lnTo>
                <a:close/>
              </a:path>
            </a:pathLst>
          </a:custGeom>
        </p:spPr>
      </p:pic>
      <p:cxnSp>
        <p:nvCxnSpPr>
          <p:cNvPr id="56" name="Straight Connector 55">
            <a:extLst>
              <a:ext uri="{FF2B5EF4-FFF2-40B4-BE49-F238E27FC236}">
                <a16:creationId xmlns:a16="http://schemas.microsoft.com/office/drawing/2014/main" xmlns="" id="{076A370E-C7CA-4ED6-BBEE-CE73A7944BB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40943" y="2618834"/>
            <a:ext cx="52838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09C45DED-5AFE-434B-A28C-F5DF05539BB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3078396" y="0"/>
            <a:ext cx="400664" cy="261883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99643919"/>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xmlns=""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 name="Rectangle 9">
            <a:extLst>
              <a:ext uri="{FF2B5EF4-FFF2-40B4-BE49-F238E27FC236}">
                <a16:creationId xmlns:a16="http://schemas.microsoft.com/office/drawing/2014/main" xmlns=""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11">
            <a:extLst>
              <a:ext uri="{FF2B5EF4-FFF2-40B4-BE49-F238E27FC236}">
                <a16:creationId xmlns:a16="http://schemas.microsoft.com/office/drawing/2014/main" xmlns=""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13">
            <a:extLst>
              <a:ext uri="{FF2B5EF4-FFF2-40B4-BE49-F238E27FC236}">
                <a16:creationId xmlns:a16="http://schemas.microsoft.com/office/drawing/2014/main" xmlns=""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xmlns=""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xmlns=""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xmlns=""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xmlns=""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xmlns=""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xmlns="" id="{142BFA2A-77A0-4F60-A32A-685681C848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xmlns="" id="{2412F67F-E3C0-3294-73E2-687C2CD3BDA9}"/>
              </a:ext>
            </a:extLst>
          </p:cNvPr>
          <p:cNvSpPr>
            <a:spLocks noGrp="1"/>
          </p:cNvSpPr>
          <p:nvPr>
            <p:ph type="title"/>
          </p:nvPr>
        </p:nvSpPr>
        <p:spPr>
          <a:xfrm>
            <a:off x="677334" y="609599"/>
            <a:ext cx="3843375" cy="5545667"/>
          </a:xfrm>
        </p:spPr>
        <p:txBody>
          <a:bodyPr anchor="ctr">
            <a:normAutofit/>
          </a:bodyPr>
          <a:lstStyle/>
          <a:p>
            <a:r>
              <a:rPr lang="el-GR">
                <a:solidFill>
                  <a:schemeClr val="tx1">
                    <a:lumMod val="85000"/>
                    <a:lumOff val="15000"/>
                  </a:schemeClr>
                </a:solidFill>
                <a:latin typeface="Times New Roman"/>
                <a:cs typeface="Times New Roman"/>
              </a:rPr>
              <a:t>''ΝΟΥΣ ΥΓΙΗΣ, ΕΝ ΣΩΜΑΤΙ  ΥΓΙΕΙ''</a:t>
            </a:r>
            <a:endParaRPr lang="el-GR">
              <a:solidFill>
                <a:schemeClr val="tx1">
                  <a:lumMod val="85000"/>
                  <a:lumOff val="15000"/>
                </a:schemeClr>
              </a:solidFill>
            </a:endParaRPr>
          </a:p>
        </p:txBody>
      </p:sp>
      <p:sp>
        <p:nvSpPr>
          <p:cNvPr id="3" name="Θέση περιεχομένου 2">
            <a:extLst>
              <a:ext uri="{FF2B5EF4-FFF2-40B4-BE49-F238E27FC236}">
                <a16:creationId xmlns:a16="http://schemas.microsoft.com/office/drawing/2014/main" xmlns="" id="{CC00C6C6-B10D-E6EC-386C-7AA28F5B4253}"/>
              </a:ext>
            </a:extLst>
          </p:cNvPr>
          <p:cNvSpPr>
            <a:spLocks noGrp="1"/>
          </p:cNvSpPr>
          <p:nvPr>
            <p:ph idx="1"/>
          </p:nvPr>
        </p:nvSpPr>
        <p:spPr>
          <a:xfrm>
            <a:off x="6116084" y="609600"/>
            <a:ext cx="5511296" cy="5545667"/>
          </a:xfrm>
        </p:spPr>
        <p:txBody>
          <a:bodyPr vert="horz" lIns="91440" tIns="45720" rIns="91440" bIns="45720" rtlCol="0" anchor="ctr">
            <a:normAutofit/>
          </a:bodyPr>
          <a:lstStyle/>
          <a:p>
            <a:pPr marL="0" indent="0">
              <a:buNone/>
            </a:pPr>
            <a:r>
              <a:rPr lang="el-GR" sz="2000" dirty="0">
                <a:solidFill>
                  <a:srgbClr val="FFFFFF"/>
                </a:solidFill>
                <a:latin typeface="Times New Roman"/>
                <a:cs typeface="Times New Roman"/>
              </a:rPr>
              <a:t>Έλεγε ένα αρχαίο γνωμικό, δηλαδή ''να έχεις ένα υγιές πνεύμα μέσα σε ένα υγιές πνεύμα''. Το σώμα επηρεάζει το πνεύμα και το αντίστροφο. Πρέπει να φροντίζουμε το σώμα με καθημερινή άσκηση και να ακονίζουμε το πνεύμα μας.</a:t>
            </a:r>
          </a:p>
        </p:txBody>
      </p:sp>
    </p:spTree>
    <p:extLst>
      <p:ext uri="{BB962C8B-B14F-4D97-AF65-F5344CB8AC3E}">
        <p14:creationId xmlns:p14="http://schemas.microsoft.com/office/powerpoint/2010/main" xmlns="" val="3023498593"/>
      </p:ext>
    </p:extLst>
  </p:cSld>
  <p:clrMapOvr>
    <a:overrideClrMapping bg1="dk1" tx1="lt1" bg2="dk2" tx2="lt2" accent1="accent1" accent2="accent2" accent3="accent3" accent4="accent4" accent5="accent5" accent6="accent6" hlink="hlink" folHlink="folHlink"/>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67B0D22-E21E-5259-27AA-0CE6E1E7DEC4}"/>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cap="all" spc="-100">
                <a:latin typeface="Times New Roman"/>
                <a:cs typeface="Times New Roman"/>
              </a:rPr>
              <a:t>     ΣΤΟΧΟΙ ΤΗΣ ΔΡΑΣΗΣ</a:t>
            </a:r>
          </a:p>
        </p:txBody>
      </p:sp>
      <p:sp>
        <p:nvSpPr>
          <p:cNvPr id="3" name="Θέση περιεχομένου 2">
            <a:extLst>
              <a:ext uri="{FF2B5EF4-FFF2-40B4-BE49-F238E27FC236}">
                <a16:creationId xmlns:a16="http://schemas.microsoft.com/office/drawing/2014/main" xmlns="" id="{4E0F15A6-F26F-F12C-EC54-2651CCBFF2CC}"/>
              </a:ext>
            </a:extLst>
          </p:cNvPr>
          <p:cNvSpPr>
            <a:spLocks noGrp="1"/>
          </p:cNvSpPr>
          <p:nvPr>
            <p:ph idx="1"/>
          </p:nvPr>
        </p:nvSpPr>
        <p:spPr>
          <a:xfrm>
            <a:off x="677334" y="2160589"/>
            <a:ext cx="3957349" cy="3880773"/>
          </a:xfrm>
        </p:spPr>
        <p:txBody>
          <a:bodyPr vert="horz" lIns="91440" tIns="45720" rIns="91440" bIns="45720" rtlCol="0">
            <a:normAutofit/>
          </a:bodyPr>
          <a:lstStyle/>
          <a:p>
            <a:pPr>
              <a:buFont typeface="Wingdings" pitchFamily="18" charset="0"/>
              <a:buChar char="ü"/>
            </a:pPr>
            <a:r>
              <a:rPr lang="el-GR">
                <a:latin typeface="Times New Roman"/>
                <a:cs typeface="Times New Roman"/>
              </a:rPr>
              <a:t>Να διακρίνουν τις υγιεινές και βλαβερές τροφές.</a:t>
            </a:r>
          </a:p>
          <a:p>
            <a:pPr>
              <a:buClr>
                <a:srgbClr val="262626"/>
              </a:buClr>
              <a:buFont typeface="Wingdings" pitchFamily="18" charset="0"/>
              <a:buChar char="ü"/>
            </a:pPr>
            <a:r>
              <a:rPr lang="el-GR">
                <a:latin typeface="Times New Roman"/>
                <a:cs typeface="Times New Roman"/>
              </a:rPr>
              <a:t>Να περιορίσουν την κατανάλωση των γλυκών.</a:t>
            </a:r>
          </a:p>
          <a:p>
            <a:pPr>
              <a:buClr>
                <a:srgbClr val="262626"/>
              </a:buClr>
              <a:buFont typeface="Wingdings" pitchFamily="18" charset="0"/>
              <a:buChar char="ü"/>
            </a:pPr>
            <a:r>
              <a:rPr lang="el-GR">
                <a:latin typeface="Times New Roman"/>
                <a:cs typeface="Times New Roman"/>
              </a:rPr>
              <a:t>Να αυξήσουν την κατανάλωση των φρούτων και λαχανικών.</a:t>
            </a:r>
          </a:p>
          <a:p>
            <a:pPr>
              <a:buClr>
                <a:srgbClr val="262626"/>
              </a:buClr>
              <a:buFont typeface="Wingdings" pitchFamily="18" charset="0"/>
              <a:buChar char="ü"/>
            </a:pPr>
            <a:r>
              <a:rPr lang="el-GR">
                <a:latin typeface="Times New Roman"/>
                <a:cs typeface="Times New Roman"/>
              </a:rPr>
              <a:t>Να ξεχωρίζουν τα είδη των τροφών.</a:t>
            </a:r>
          </a:p>
          <a:p>
            <a:pPr>
              <a:buClr>
                <a:srgbClr val="262626"/>
              </a:buClr>
              <a:buFont typeface="Wingdings" pitchFamily="18" charset="0"/>
              <a:buChar char="ü"/>
            </a:pPr>
            <a:r>
              <a:rPr lang="el-GR">
                <a:latin typeface="Times New Roman"/>
                <a:cs typeface="Times New Roman"/>
              </a:rPr>
              <a:t>Να παρουσιάζουν εναλλακτικές προτάσεις για υγιεινό πρωινό.</a:t>
            </a:r>
          </a:p>
        </p:txBody>
      </p:sp>
      <p:pic>
        <p:nvPicPr>
          <p:cNvPr id="4" name="Εικόνα 4" descr="Εικόνα που περιέχει κείμενο, clipart&#10;&#10;Περιγραφή που δημιουργήθηκε αυτόματα">
            <a:extLst>
              <a:ext uri="{FF2B5EF4-FFF2-40B4-BE49-F238E27FC236}">
                <a16:creationId xmlns:a16="http://schemas.microsoft.com/office/drawing/2014/main" xmlns="" id="{41EED735-E1EA-A1C6-D1F3-7FBB0F9EB77B}"/>
              </a:ext>
            </a:extLst>
          </p:cNvPr>
          <p:cNvPicPr>
            <a:picLocks noChangeAspect="1"/>
          </p:cNvPicPr>
          <p:nvPr/>
        </p:nvPicPr>
        <p:blipFill rotWithShape="1">
          <a:blip r:embed="rId2" cstate="print"/>
          <a:srcRect t="9955" b="27799"/>
          <a:stretch/>
        </p:blipFill>
        <p:spPr>
          <a:xfrm rot="21600000">
            <a:off x="4857451" y="2159331"/>
            <a:ext cx="4415050" cy="3882362"/>
          </a:xfrm>
          <a:prstGeom prst="rect">
            <a:avLst/>
          </a:prstGeom>
        </p:spPr>
      </p:pic>
    </p:spTree>
    <p:extLst>
      <p:ext uri="{BB962C8B-B14F-4D97-AF65-F5344CB8AC3E}">
        <p14:creationId xmlns:p14="http://schemas.microsoft.com/office/powerpoint/2010/main" xmlns="" val="941644229"/>
      </p:ext>
    </p:extLst>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xmlns="" id="{B4DE830A-B531-4A3B-96F6-0ECE88B0855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21" name="Straight Connector 10">
              <a:extLst>
                <a:ext uri="{FF2B5EF4-FFF2-40B4-BE49-F238E27FC236}">
                  <a16:creationId xmlns:a16="http://schemas.microsoft.com/office/drawing/2014/main" xmlns="" id="{2813DF2C-461A-4A8F-9679-A172790D1F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11">
              <a:extLst>
                <a:ext uri="{FF2B5EF4-FFF2-40B4-BE49-F238E27FC236}">
                  <a16:creationId xmlns:a16="http://schemas.microsoft.com/office/drawing/2014/main" xmlns="" id="{54CD3A85-C039-4249-86E4-1EB9318B54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xmlns="" id="{887EA6D2-2883-42C2-993D-094CA6D65D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xmlns="" id="{3B895046-636F-4D1B-ACA4-29AA0CB332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14">
              <a:extLst>
                <a:ext uri="{FF2B5EF4-FFF2-40B4-BE49-F238E27FC236}">
                  <a16:creationId xmlns:a16="http://schemas.microsoft.com/office/drawing/2014/main" xmlns="" id="{C6B0CDE3-E054-4EDD-A43B-F96843D8BF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xmlns="" id="{3B66B1A2-F145-4C9B-85CC-4BF30D58CB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8">
              <a:extLst>
                <a:ext uri="{FF2B5EF4-FFF2-40B4-BE49-F238E27FC236}">
                  <a16:creationId xmlns:a16="http://schemas.microsoft.com/office/drawing/2014/main" xmlns="" id="{5D4FC972-94B3-4035-8D31-E668C132B4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xmlns="" id="{374B9941-AFBE-4A77-A50E-B6EA04A746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xmlns="" id="{27A982C5-2C38-4CE9-BC18-94697AD657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xmlns="" id="{0060D8D1-7BB1-498F-AFBB-ADAC130A9E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Isosceles Triangle 21">
            <a:extLst>
              <a:ext uri="{FF2B5EF4-FFF2-40B4-BE49-F238E27FC236}">
                <a16:creationId xmlns:a16="http://schemas.microsoft.com/office/drawing/2014/main" xmlns="" id="{5A7802B6-FF37-40CF-A7E2-6F2A0D9A91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Εικόνα 5" descr="Εικόνα που περιέχει παιχνίδι, κούκλα, clipart&#10;&#10;Περιγραφή που δημιουργήθηκε αυτόματα">
            <a:extLst>
              <a:ext uri="{FF2B5EF4-FFF2-40B4-BE49-F238E27FC236}">
                <a16:creationId xmlns:a16="http://schemas.microsoft.com/office/drawing/2014/main" xmlns="" id="{DDDE70C8-463E-6ABB-8C0D-BC4770F8E0D5}"/>
              </a:ext>
            </a:extLst>
          </p:cNvPr>
          <p:cNvPicPr>
            <a:picLocks noChangeAspect="1"/>
          </p:cNvPicPr>
          <p:nvPr/>
        </p:nvPicPr>
        <p:blipFill>
          <a:blip r:embed="rId2" cstate="print"/>
          <a:stretch>
            <a:fillRect/>
          </a:stretch>
        </p:blipFill>
        <p:spPr>
          <a:xfrm>
            <a:off x="577365" y="3911265"/>
            <a:ext cx="2520735" cy="2499270"/>
          </a:xfrm>
          <a:prstGeom prst="rect">
            <a:avLst/>
          </a:prstGeom>
        </p:spPr>
      </p:pic>
      <p:sp>
        <p:nvSpPr>
          <p:cNvPr id="4" name="Θέση κειμένου 3">
            <a:extLst>
              <a:ext uri="{FF2B5EF4-FFF2-40B4-BE49-F238E27FC236}">
                <a16:creationId xmlns:a16="http://schemas.microsoft.com/office/drawing/2014/main" xmlns="" id="{F35B9164-EA3B-DEDB-218A-92114F5FBE8B}"/>
              </a:ext>
            </a:extLst>
          </p:cNvPr>
          <p:cNvSpPr>
            <a:spLocks noGrp="1"/>
          </p:cNvSpPr>
          <p:nvPr>
            <p:ph type="body" sz="half" idx="2"/>
          </p:nvPr>
        </p:nvSpPr>
        <p:spPr>
          <a:xfrm>
            <a:off x="4692475" y="791602"/>
            <a:ext cx="4747758" cy="5761212"/>
          </a:xfrm>
        </p:spPr>
        <p:txBody>
          <a:bodyPr vert="horz" lIns="91440" tIns="45720" rIns="91440" bIns="45720" rtlCol="0" anchor="t">
            <a:normAutofit/>
          </a:bodyPr>
          <a:lstStyle/>
          <a:p>
            <a:pPr marL="102870" indent="-285750">
              <a:buClr>
                <a:srgbClr val="F496CB">
                  <a:lumMod val="75000"/>
                </a:srgbClr>
              </a:buClr>
              <a:buFont typeface="Wingdings" pitchFamily="18" charset="0"/>
              <a:buChar char="ü"/>
            </a:pPr>
            <a:r>
              <a:rPr lang="en-US" sz="2400" dirty="0">
                <a:latin typeface="Times New Roman"/>
                <a:cs typeface="Times New Roman"/>
              </a:rPr>
              <a:t>Ο ύπ</a:t>
            </a:r>
            <a:r>
              <a:rPr lang="en-US" sz="2400" dirty="0" err="1">
                <a:latin typeface="Times New Roman"/>
                <a:cs typeface="Times New Roman"/>
              </a:rPr>
              <a:t>νος</a:t>
            </a:r>
            <a:r>
              <a:rPr lang="en-US" sz="2400" dirty="0">
                <a:latin typeface="Times New Roman"/>
                <a:cs typeface="Times New Roman"/>
              </a:rPr>
              <a:t> </a:t>
            </a:r>
            <a:r>
              <a:rPr lang="en-US" sz="2400" dirty="0" err="1">
                <a:latin typeface="Times New Roman"/>
                <a:cs typeface="Times New Roman"/>
              </a:rPr>
              <a:t>είν</a:t>
            </a:r>
            <a:r>
              <a:rPr lang="en-US" sz="2400" dirty="0">
                <a:latin typeface="Times New Roman"/>
                <a:cs typeface="Times New Roman"/>
              </a:rPr>
              <a:t>αι απαρα</a:t>
            </a:r>
            <a:r>
              <a:rPr lang="en-US" sz="2400" dirty="0" err="1">
                <a:latin typeface="Times New Roman"/>
                <a:cs typeface="Times New Roman"/>
              </a:rPr>
              <a:t>ίτητος</a:t>
            </a:r>
            <a:r>
              <a:rPr lang="en-US" sz="2400" dirty="0">
                <a:latin typeface="Times New Roman"/>
                <a:cs typeface="Times New Roman"/>
              </a:rPr>
              <a:t> </a:t>
            </a:r>
            <a:r>
              <a:rPr lang="en-US" sz="2400" dirty="0" err="1">
                <a:latin typeface="Times New Roman"/>
                <a:cs typeface="Times New Roman"/>
              </a:rPr>
              <a:t>γι</a:t>
            </a:r>
            <a:r>
              <a:rPr lang="en-US" sz="2400" dirty="0">
                <a:latin typeface="Times New Roman"/>
                <a:cs typeface="Times New Roman"/>
              </a:rPr>
              <a:t>α </a:t>
            </a:r>
            <a:r>
              <a:rPr lang="en-US" sz="2400" dirty="0" err="1">
                <a:latin typeface="Times New Roman"/>
                <a:cs typeface="Times New Roman"/>
              </a:rPr>
              <a:t>την</a:t>
            </a:r>
            <a:r>
              <a:rPr lang="en-US" sz="2400" dirty="0">
                <a:latin typeface="Times New Roman"/>
                <a:cs typeface="Times New Roman"/>
              </a:rPr>
              <a:t> </a:t>
            </a:r>
            <a:r>
              <a:rPr lang="en-US" sz="2400" dirty="0" err="1">
                <a:latin typeface="Times New Roman"/>
                <a:cs typeface="Times New Roman"/>
              </a:rPr>
              <a:t>λειτουργί</a:t>
            </a:r>
            <a:r>
              <a:rPr lang="en-US" sz="2400" dirty="0">
                <a:latin typeface="Times New Roman"/>
                <a:cs typeface="Times New Roman"/>
              </a:rPr>
              <a:t>α </a:t>
            </a:r>
            <a:r>
              <a:rPr lang="en-US" sz="2400" dirty="0" err="1">
                <a:latin typeface="Times New Roman"/>
                <a:cs typeface="Times New Roman"/>
              </a:rPr>
              <a:t>της</a:t>
            </a:r>
            <a:r>
              <a:rPr lang="en-US" sz="2400" dirty="0">
                <a:latin typeface="Times New Roman"/>
                <a:cs typeface="Times New Roman"/>
              </a:rPr>
              <a:t> </a:t>
            </a:r>
            <a:r>
              <a:rPr lang="en-US" sz="2400" dirty="0" err="1">
                <a:latin typeface="Times New Roman"/>
                <a:cs typeface="Times New Roman"/>
              </a:rPr>
              <a:t>μνήμης</a:t>
            </a:r>
            <a:r>
              <a:rPr lang="en-US" sz="2400" dirty="0">
                <a:latin typeface="Times New Roman"/>
                <a:cs typeface="Times New Roman"/>
              </a:rPr>
              <a:t>, </a:t>
            </a:r>
            <a:r>
              <a:rPr lang="en-US" sz="2400" dirty="0" err="1">
                <a:latin typeface="Times New Roman"/>
                <a:cs typeface="Times New Roman"/>
              </a:rPr>
              <a:t>του</a:t>
            </a:r>
            <a:r>
              <a:rPr lang="en-US" sz="2400" dirty="0">
                <a:latin typeface="Times New Roman"/>
                <a:cs typeface="Times New Roman"/>
              </a:rPr>
              <a:t> α</a:t>
            </a:r>
            <a:r>
              <a:rPr lang="en-US" sz="2400" dirty="0" err="1">
                <a:latin typeface="Times New Roman"/>
                <a:cs typeface="Times New Roman"/>
              </a:rPr>
              <a:t>νοσο</a:t>
            </a:r>
            <a:r>
              <a:rPr lang="en-US" sz="2400" dirty="0">
                <a:latin typeface="Times New Roman"/>
                <a:cs typeface="Times New Roman"/>
              </a:rPr>
              <a:t>π</a:t>
            </a:r>
            <a:r>
              <a:rPr lang="en-US" sz="2400" dirty="0" err="1">
                <a:latin typeface="Times New Roman"/>
                <a:cs typeface="Times New Roman"/>
              </a:rPr>
              <a:t>οιητικού</a:t>
            </a:r>
            <a:r>
              <a:rPr lang="en-US" sz="2400" dirty="0">
                <a:latin typeface="Times New Roman"/>
                <a:cs typeface="Times New Roman"/>
              </a:rPr>
              <a:t> μας </a:t>
            </a:r>
            <a:r>
              <a:rPr lang="en-US" sz="2400" dirty="0" err="1">
                <a:latin typeface="Times New Roman"/>
                <a:cs typeface="Times New Roman"/>
              </a:rPr>
              <a:t>συστήμ</a:t>
            </a:r>
            <a:r>
              <a:rPr lang="en-US" sz="2400" dirty="0">
                <a:latin typeface="Times New Roman"/>
                <a:cs typeface="Times New Roman"/>
              </a:rPr>
              <a:t>α</a:t>
            </a:r>
            <a:r>
              <a:rPr lang="en-US" sz="2400" dirty="0" err="1">
                <a:latin typeface="Times New Roman"/>
                <a:cs typeface="Times New Roman"/>
              </a:rPr>
              <a:t>τος</a:t>
            </a:r>
            <a:r>
              <a:rPr lang="en-US" sz="2400" dirty="0">
                <a:latin typeface="Times New Roman"/>
                <a:cs typeface="Times New Roman"/>
              </a:rPr>
              <a:t> και </a:t>
            </a:r>
            <a:r>
              <a:rPr lang="en-US" sz="2400" dirty="0" err="1">
                <a:latin typeface="Times New Roman"/>
                <a:cs typeface="Times New Roman"/>
              </a:rPr>
              <a:t>της</a:t>
            </a:r>
            <a:r>
              <a:rPr lang="en-US" sz="2400" dirty="0">
                <a:latin typeface="Times New Roman"/>
                <a:cs typeface="Times New Roman"/>
              </a:rPr>
              <a:t> </a:t>
            </a:r>
            <a:r>
              <a:rPr lang="en-US" sz="2400" dirty="0" err="1">
                <a:latin typeface="Times New Roman"/>
                <a:cs typeface="Times New Roman"/>
              </a:rPr>
              <a:t>σωστής</a:t>
            </a:r>
            <a:r>
              <a:rPr lang="en-US" sz="2400" dirty="0">
                <a:latin typeface="Times New Roman"/>
                <a:cs typeface="Times New Roman"/>
              </a:rPr>
              <a:t> μας α</a:t>
            </a:r>
            <a:r>
              <a:rPr lang="en-US" sz="2400" dirty="0" err="1">
                <a:latin typeface="Times New Roman"/>
                <a:cs typeface="Times New Roman"/>
              </a:rPr>
              <a:t>νά</a:t>
            </a:r>
            <a:r>
              <a:rPr lang="en-US" sz="2400" dirty="0">
                <a:latin typeface="Times New Roman"/>
                <a:cs typeface="Times New Roman"/>
              </a:rPr>
              <a:t>π</a:t>
            </a:r>
            <a:r>
              <a:rPr lang="en-US" sz="2400" dirty="0" err="1">
                <a:latin typeface="Times New Roman"/>
                <a:cs typeface="Times New Roman"/>
              </a:rPr>
              <a:t>τυξης</a:t>
            </a:r>
            <a:r>
              <a:rPr lang="en-US" sz="2400" dirty="0">
                <a:latin typeface="Times New Roman"/>
                <a:cs typeface="Times New Roman"/>
              </a:rPr>
              <a:t>.</a:t>
            </a:r>
            <a:endParaRPr lang="en-US"/>
          </a:p>
          <a:p>
            <a:pPr marL="102870" indent="-285750">
              <a:buClr>
                <a:srgbClr val="EB3D9F"/>
              </a:buClr>
              <a:buFont typeface="Wingdings" pitchFamily="18" charset="0"/>
              <a:buChar char="ü"/>
            </a:pPr>
            <a:endParaRPr lang="en-US" sz="2400" dirty="0">
              <a:latin typeface="Times New Roman"/>
              <a:cs typeface="Times New Roman"/>
            </a:endParaRPr>
          </a:p>
          <a:p>
            <a:pPr marL="102870" indent="-285750">
              <a:buClr>
                <a:srgbClr val="EB3D9F"/>
              </a:buClr>
              <a:buFont typeface="Wingdings" pitchFamily="18" charset="0"/>
              <a:buChar char="ü"/>
            </a:pPr>
            <a:endParaRPr lang="en-US" sz="2400" dirty="0">
              <a:latin typeface="Times New Roman"/>
              <a:cs typeface="Times New Roman"/>
            </a:endParaRPr>
          </a:p>
          <a:p>
            <a:pPr marL="102870" indent="-285750">
              <a:buClr>
                <a:srgbClr val="EB3D9F"/>
              </a:buClr>
              <a:buFont typeface="Wingdings" pitchFamily="18" charset="0"/>
              <a:buChar char="ü"/>
            </a:pPr>
            <a:endParaRPr lang="en-US" sz="2400" dirty="0">
              <a:latin typeface="Times New Roman"/>
              <a:ea typeface="+mn-lt"/>
              <a:cs typeface="Times New Roman"/>
            </a:endParaRPr>
          </a:p>
          <a:p>
            <a:pPr marL="102870" indent="-285750">
              <a:buClr>
                <a:srgbClr val="EB3D9F"/>
              </a:buClr>
              <a:buFont typeface="Wingdings" pitchFamily="18" charset="0"/>
              <a:buChar char="ü"/>
            </a:pPr>
            <a:endParaRPr lang="en-US" sz="2400" dirty="0">
              <a:latin typeface="Times New Roman"/>
              <a:ea typeface="+mn-lt"/>
              <a:cs typeface="+mn-lt"/>
            </a:endParaRPr>
          </a:p>
        </p:txBody>
      </p:sp>
      <p:sp>
        <p:nvSpPr>
          <p:cNvPr id="6" name="Φυσαλίδα ομιλίας: Έλλειψη 5">
            <a:extLst>
              <a:ext uri="{FF2B5EF4-FFF2-40B4-BE49-F238E27FC236}">
                <a16:creationId xmlns:a16="http://schemas.microsoft.com/office/drawing/2014/main" xmlns="" id="{3B9967D4-5EAB-C96A-18E6-B6E83F1E4622}"/>
              </a:ext>
            </a:extLst>
          </p:cNvPr>
          <p:cNvSpPr/>
          <p:nvPr/>
        </p:nvSpPr>
        <p:spPr>
          <a:xfrm>
            <a:off x="851071" y="633212"/>
            <a:ext cx="3423103" cy="267236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l-GR" sz="2000" dirty="0">
                <a:solidFill>
                  <a:schemeClr val="tx1"/>
                </a:solidFill>
                <a:latin typeface="Times New Roman"/>
                <a:cs typeface="Times New Roman"/>
              </a:rPr>
              <a:t>Πώς μπορούμε να φροντίσουμε τον εαυτό μας και το σώμα μας;</a:t>
            </a:r>
          </a:p>
        </p:txBody>
      </p:sp>
      <p:pic>
        <p:nvPicPr>
          <p:cNvPr id="28" name="Εικόνα 28">
            <a:extLst>
              <a:ext uri="{FF2B5EF4-FFF2-40B4-BE49-F238E27FC236}">
                <a16:creationId xmlns:a16="http://schemas.microsoft.com/office/drawing/2014/main" xmlns="" id="{96BEEDE4-D5CF-12DB-3A39-CCBEC717339A}"/>
              </a:ext>
            </a:extLst>
          </p:cNvPr>
          <p:cNvPicPr>
            <a:picLocks noChangeAspect="1"/>
          </p:cNvPicPr>
          <p:nvPr/>
        </p:nvPicPr>
        <p:blipFill>
          <a:blip r:embed="rId3" cstate="print"/>
          <a:stretch>
            <a:fillRect/>
          </a:stretch>
        </p:blipFill>
        <p:spPr>
          <a:xfrm>
            <a:off x="4061835" y="2941651"/>
            <a:ext cx="5380159" cy="3461971"/>
          </a:xfrm>
          <a:prstGeom prst="rect">
            <a:avLst/>
          </a:prstGeom>
        </p:spPr>
      </p:pic>
    </p:spTree>
    <p:extLst>
      <p:ext uri="{BB962C8B-B14F-4D97-AF65-F5344CB8AC3E}">
        <p14:creationId xmlns:p14="http://schemas.microsoft.com/office/powerpoint/2010/main" xmlns="" val="2013127436"/>
      </p:ext>
    </p:extLst>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76BBD209-90C0-1F21-364B-0C9179221BA2}"/>
              </a:ext>
            </a:extLst>
          </p:cNvPr>
          <p:cNvSpPr>
            <a:spLocks noGrp="1"/>
          </p:cNvSpPr>
          <p:nvPr>
            <p:ph idx="1"/>
          </p:nvPr>
        </p:nvSpPr>
        <p:spPr>
          <a:xfrm>
            <a:off x="5209563" y="1119547"/>
            <a:ext cx="6107060" cy="4921815"/>
          </a:xfrm>
        </p:spPr>
        <p:txBody>
          <a:bodyPr vert="horz" lIns="91440" tIns="45720" rIns="91440" bIns="45720" rtlCol="0" anchor="t">
            <a:normAutofit/>
          </a:bodyPr>
          <a:lstStyle/>
          <a:p>
            <a:pPr indent="-285750">
              <a:buFont typeface="Wingdings,Sans-Serif" charset="2"/>
              <a:buChar char="ü"/>
            </a:pPr>
            <a:r>
              <a:rPr lang="en-US" sz="2400" dirty="0" err="1">
                <a:solidFill>
                  <a:schemeClr val="tx1"/>
                </a:solidFill>
                <a:latin typeface="Times New Roman"/>
                <a:ea typeface="+mn-lt"/>
                <a:cs typeface="+mn-lt"/>
              </a:rPr>
              <a:t>Το</a:t>
            </a:r>
            <a:r>
              <a:rPr lang="en-US" sz="2400" dirty="0">
                <a:solidFill>
                  <a:schemeClr val="tx1"/>
                </a:solidFill>
                <a:latin typeface="Times New Roman"/>
                <a:ea typeface="+mn-lt"/>
                <a:cs typeface="+mn-lt"/>
              </a:rPr>
              <a:t> </a:t>
            </a:r>
            <a:r>
              <a:rPr lang="en-US" sz="2400" dirty="0" err="1">
                <a:solidFill>
                  <a:schemeClr val="tx1"/>
                </a:solidFill>
                <a:latin typeface="Times New Roman"/>
                <a:ea typeface="+mn-lt"/>
                <a:cs typeface="+mn-lt"/>
              </a:rPr>
              <a:t>νερό</a:t>
            </a:r>
            <a:r>
              <a:rPr lang="en-US" sz="2400" dirty="0">
                <a:solidFill>
                  <a:schemeClr val="tx1"/>
                </a:solidFill>
                <a:latin typeface="Times New Roman"/>
                <a:ea typeface="+mn-lt"/>
                <a:cs typeface="+mn-lt"/>
              </a:rPr>
              <a:t> </a:t>
            </a:r>
            <a:r>
              <a:rPr lang="en-US" sz="2400" dirty="0" err="1">
                <a:solidFill>
                  <a:schemeClr val="tx1"/>
                </a:solidFill>
                <a:latin typeface="Times New Roman"/>
                <a:ea typeface="+mn-lt"/>
                <a:cs typeface="+mn-lt"/>
              </a:rPr>
              <a:t>το</a:t>
            </a:r>
            <a:r>
              <a:rPr lang="en-US" sz="2400" dirty="0">
                <a:solidFill>
                  <a:schemeClr val="tx1"/>
                </a:solidFill>
                <a:latin typeface="Times New Roman"/>
                <a:ea typeface="+mn-lt"/>
                <a:cs typeface="+mn-lt"/>
              </a:rPr>
              <a:t> </a:t>
            </a:r>
            <a:r>
              <a:rPr lang="en-US" sz="2400" dirty="0" err="1">
                <a:solidFill>
                  <a:schemeClr val="tx1"/>
                </a:solidFill>
                <a:latin typeface="Times New Roman"/>
                <a:ea typeface="+mn-lt"/>
                <a:cs typeface="+mn-lt"/>
              </a:rPr>
              <a:t>χρει</a:t>
            </a:r>
            <a:r>
              <a:rPr lang="en-US" sz="2400" dirty="0">
                <a:solidFill>
                  <a:schemeClr val="tx1"/>
                </a:solidFill>
                <a:latin typeface="Times New Roman"/>
                <a:ea typeface="+mn-lt"/>
                <a:cs typeface="+mn-lt"/>
              </a:rPr>
              <a:t>α</a:t>
            </a:r>
            <a:r>
              <a:rPr lang="en-US" sz="2400" dirty="0" err="1">
                <a:solidFill>
                  <a:schemeClr val="tx1"/>
                </a:solidFill>
                <a:latin typeface="Times New Roman"/>
                <a:ea typeface="+mn-lt"/>
                <a:cs typeface="+mn-lt"/>
              </a:rPr>
              <a:t>ζόμ</a:t>
            </a:r>
            <a:r>
              <a:rPr lang="en-US" sz="2400" dirty="0">
                <a:solidFill>
                  <a:schemeClr val="tx1"/>
                </a:solidFill>
                <a:latin typeface="Times New Roman"/>
                <a:ea typeface="+mn-lt"/>
                <a:cs typeface="+mn-lt"/>
              </a:rPr>
              <a:t>α</a:t>
            </a:r>
            <a:r>
              <a:rPr lang="en-US" sz="2400" dirty="0" err="1">
                <a:solidFill>
                  <a:schemeClr val="tx1"/>
                </a:solidFill>
                <a:latin typeface="Times New Roman"/>
                <a:ea typeface="+mn-lt"/>
                <a:cs typeface="+mn-lt"/>
              </a:rPr>
              <a:t>στε</a:t>
            </a:r>
            <a:r>
              <a:rPr lang="en-US" sz="2400" dirty="0">
                <a:solidFill>
                  <a:schemeClr val="tx1"/>
                </a:solidFill>
                <a:latin typeface="Times New Roman"/>
                <a:ea typeface="+mn-lt"/>
                <a:cs typeface="+mn-lt"/>
              </a:rPr>
              <a:t> </a:t>
            </a:r>
            <a:r>
              <a:rPr lang="en-US" sz="2400" dirty="0" err="1">
                <a:solidFill>
                  <a:schemeClr val="tx1"/>
                </a:solidFill>
                <a:latin typeface="Times New Roman"/>
                <a:ea typeface="+mn-lt"/>
                <a:cs typeface="+mn-lt"/>
              </a:rPr>
              <a:t>γι</a:t>
            </a:r>
            <a:r>
              <a:rPr lang="en-US" sz="2400" dirty="0">
                <a:solidFill>
                  <a:schemeClr val="tx1"/>
                </a:solidFill>
                <a:latin typeface="Times New Roman"/>
                <a:ea typeface="+mn-lt"/>
                <a:cs typeface="+mn-lt"/>
              </a:rPr>
              <a:t>α να αναπ</a:t>
            </a:r>
            <a:r>
              <a:rPr lang="en-US" sz="2400" dirty="0" err="1">
                <a:solidFill>
                  <a:schemeClr val="tx1"/>
                </a:solidFill>
                <a:latin typeface="Times New Roman"/>
                <a:ea typeface="+mn-lt"/>
                <a:cs typeface="+mn-lt"/>
              </a:rPr>
              <a:t>ληρώσσουμε</a:t>
            </a:r>
            <a:r>
              <a:rPr lang="en-US" sz="2400" dirty="0">
                <a:solidFill>
                  <a:schemeClr val="tx1"/>
                </a:solidFill>
                <a:latin typeface="Times New Roman"/>
                <a:ea typeface="+mn-lt"/>
                <a:cs typeface="+mn-lt"/>
              </a:rPr>
              <a:t> τα </a:t>
            </a:r>
            <a:r>
              <a:rPr lang="en-US" sz="2400" dirty="0" err="1">
                <a:solidFill>
                  <a:schemeClr val="tx1"/>
                </a:solidFill>
                <a:latin typeface="Times New Roman"/>
                <a:ea typeface="+mn-lt"/>
                <a:cs typeface="+mn-lt"/>
              </a:rPr>
              <a:t>υγρά</a:t>
            </a:r>
            <a:r>
              <a:rPr lang="en-US" sz="2400" dirty="0">
                <a:solidFill>
                  <a:schemeClr val="tx1"/>
                </a:solidFill>
                <a:latin typeface="Times New Roman"/>
                <a:ea typeface="+mn-lt"/>
                <a:cs typeface="+mn-lt"/>
              </a:rPr>
              <a:t> π</a:t>
            </a:r>
            <a:r>
              <a:rPr lang="en-US" sz="2400" dirty="0" err="1">
                <a:solidFill>
                  <a:schemeClr val="tx1"/>
                </a:solidFill>
                <a:latin typeface="Times New Roman"/>
                <a:ea typeface="+mn-lt"/>
                <a:cs typeface="+mn-lt"/>
              </a:rPr>
              <a:t>ου</a:t>
            </a:r>
            <a:r>
              <a:rPr lang="en-US" sz="2400" dirty="0">
                <a:solidFill>
                  <a:schemeClr val="tx1"/>
                </a:solidFill>
                <a:latin typeface="Times New Roman"/>
                <a:ea typeface="+mn-lt"/>
                <a:cs typeface="+mn-lt"/>
              </a:rPr>
              <a:t> </a:t>
            </a:r>
            <a:r>
              <a:rPr lang="en-US" sz="2400" dirty="0" err="1">
                <a:solidFill>
                  <a:schemeClr val="tx1"/>
                </a:solidFill>
                <a:latin typeface="Times New Roman"/>
                <a:ea typeface="+mn-lt"/>
                <a:cs typeface="+mn-lt"/>
              </a:rPr>
              <a:t>χάνουμε</a:t>
            </a:r>
            <a:r>
              <a:rPr lang="en-US" sz="2400" dirty="0">
                <a:solidFill>
                  <a:schemeClr val="tx1"/>
                </a:solidFill>
                <a:latin typeface="Times New Roman"/>
                <a:ea typeface="+mn-lt"/>
                <a:cs typeface="+mn-lt"/>
              </a:rPr>
              <a:t> από </a:t>
            </a:r>
            <a:r>
              <a:rPr lang="en-US" sz="2400" dirty="0" err="1">
                <a:solidFill>
                  <a:schemeClr val="tx1"/>
                </a:solidFill>
                <a:latin typeface="Times New Roman"/>
                <a:ea typeface="+mn-lt"/>
                <a:cs typeface="+mn-lt"/>
              </a:rPr>
              <a:t>τον</a:t>
            </a:r>
            <a:r>
              <a:rPr lang="en-US" sz="2400" dirty="0">
                <a:solidFill>
                  <a:schemeClr val="tx1"/>
                </a:solidFill>
                <a:latin typeface="Times New Roman"/>
                <a:ea typeface="+mn-lt"/>
                <a:cs typeface="+mn-lt"/>
              </a:rPr>
              <a:t> </a:t>
            </a:r>
            <a:r>
              <a:rPr lang="en-US" sz="2400" dirty="0" err="1">
                <a:solidFill>
                  <a:schemeClr val="tx1"/>
                </a:solidFill>
                <a:latin typeface="Times New Roman"/>
                <a:ea typeface="+mn-lt"/>
                <a:cs typeface="+mn-lt"/>
              </a:rPr>
              <a:t>ιδρώτ</a:t>
            </a:r>
            <a:r>
              <a:rPr lang="en-US" sz="2400" dirty="0">
                <a:solidFill>
                  <a:schemeClr val="tx1"/>
                </a:solidFill>
                <a:latin typeface="Times New Roman"/>
                <a:ea typeface="+mn-lt"/>
                <a:cs typeface="+mn-lt"/>
              </a:rPr>
              <a:t>α μας, από τα </a:t>
            </a:r>
            <a:r>
              <a:rPr lang="en-US" sz="2400" dirty="0" err="1">
                <a:solidFill>
                  <a:schemeClr val="tx1"/>
                </a:solidFill>
                <a:latin typeface="Times New Roman"/>
                <a:ea typeface="+mn-lt"/>
                <a:cs typeface="+mn-lt"/>
              </a:rPr>
              <a:t>ούρ</a:t>
            </a:r>
            <a:r>
              <a:rPr lang="en-US" sz="2400" dirty="0">
                <a:solidFill>
                  <a:schemeClr val="tx1"/>
                </a:solidFill>
                <a:latin typeface="Times New Roman"/>
                <a:ea typeface="+mn-lt"/>
                <a:cs typeface="+mn-lt"/>
              </a:rPr>
              <a:t>α ή </a:t>
            </a:r>
            <a:r>
              <a:rPr lang="en-US" sz="2400" dirty="0" err="1">
                <a:solidFill>
                  <a:schemeClr val="tx1"/>
                </a:solidFill>
                <a:latin typeface="Times New Roman"/>
                <a:ea typeface="+mn-lt"/>
                <a:cs typeface="+mn-lt"/>
              </a:rPr>
              <a:t>την</a:t>
            </a:r>
            <a:r>
              <a:rPr lang="en-US" sz="2400" dirty="0">
                <a:solidFill>
                  <a:schemeClr val="tx1"/>
                </a:solidFill>
                <a:latin typeface="Times New Roman"/>
                <a:ea typeface="+mn-lt"/>
                <a:cs typeface="+mn-lt"/>
              </a:rPr>
              <a:t> αναπ</a:t>
            </a:r>
            <a:r>
              <a:rPr lang="en-US" sz="2400" dirty="0" err="1">
                <a:solidFill>
                  <a:schemeClr val="tx1"/>
                </a:solidFill>
                <a:latin typeface="Times New Roman"/>
                <a:ea typeface="+mn-lt"/>
                <a:cs typeface="+mn-lt"/>
              </a:rPr>
              <a:t>νοή</a:t>
            </a:r>
            <a:r>
              <a:rPr lang="en-US" sz="2400" dirty="0">
                <a:solidFill>
                  <a:schemeClr val="tx1"/>
                </a:solidFill>
                <a:latin typeface="Times New Roman"/>
                <a:ea typeface="+mn-lt"/>
                <a:cs typeface="+mn-lt"/>
              </a:rPr>
              <a:t> μας.</a:t>
            </a:r>
          </a:p>
          <a:p>
            <a:pPr indent="-285750">
              <a:buClr>
                <a:srgbClr val="EB3D9F"/>
              </a:buClr>
              <a:buFont typeface="Wingdings,Sans-Serif" charset="2"/>
              <a:buChar char="ü"/>
            </a:pPr>
            <a:r>
              <a:rPr lang="en-US" sz="2400" dirty="0" err="1">
                <a:solidFill>
                  <a:schemeClr val="tx1"/>
                </a:solidFill>
                <a:latin typeface="Times New Roman"/>
                <a:ea typeface="+mn-lt"/>
                <a:cs typeface="+mn-lt"/>
              </a:rPr>
              <a:t>Γι</a:t>
            </a:r>
            <a:r>
              <a:rPr lang="en-US" sz="2400" dirty="0">
                <a:solidFill>
                  <a:schemeClr val="tx1"/>
                </a:solidFill>
                <a:latin typeface="Times New Roman"/>
                <a:ea typeface="+mn-lt"/>
                <a:cs typeface="+mn-lt"/>
              </a:rPr>
              <a:t>α να </a:t>
            </a:r>
            <a:r>
              <a:rPr lang="en-US" sz="2400" dirty="0" err="1">
                <a:solidFill>
                  <a:schemeClr val="tx1"/>
                </a:solidFill>
                <a:latin typeface="Times New Roman"/>
                <a:ea typeface="+mn-lt"/>
                <a:cs typeface="+mn-lt"/>
              </a:rPr>
              <a:t>μεγ</a:t>
            </a:r>
            <a:r>
              <a:rPr lang="en-US" sz="2400" dirty="0">
                <a:solidFill>
                  <a:schemeClr val="tx1"/>
                </a:solidFill>
                <a:latin typeface="Times New Roman"/>
                <a:ea typeface="+mn-lt"/>
                <a:cs typeface="+mn-lt"/>
              </a:rPr>
              <a:t>α</a:t>
            </a:r>
            <a:r>
              <a:rPr lang="en-US" sz="2400" dirty="0" err="1">
                <a:solidFill>
                  <a:schemeClr val="tx1"/>
                </a:solidFill>
                <a:latin typeface="Times New Roman"/>
                <a:ea typeface="+mn-lt"/>
                <a:cs typeface="+mn-lt"/>
              </a:rPr>
              <a:t>λώσουμε</a:t>
            </a:r>
            <a:r>
              <a:rPr lang="en-US" sz="2400" dirty="0">
                <a:solidFill>
                  <a:schemeClr val="tx1"/>
                </a:solidFill>
                <a:latin typeface="Times New Roman"/>
                <a:ea typeface="+mn-lt"/>
                <a:cs typeface="+mn-lt"/>
              </a:rPr>
              <a:t> </a:t>
            </a:r>
            <a:r>
              <a:rPr lang="en-US" sz="2400" dirty="0" err="1">
                <a:solidFill>
                  <a:schemeClr val="tx1"/>
                </a:solidFill>
                <a:latin typeface="Times New Roman"/>
                <a:ea typeface="+mn-lt"/>
                <a:cs typeface="+mn-lt"/>
              </a:rPr>
              <a:t>σωστά</a:t>
            </a:r>
            <a:r>
              <a:rPr lang="en-US" sz="2400" dirty="0">
                <a:solidFill>
                  <a:schemeClr val="tx1"/>
                </a:solidFill>
                <a:latin typeface="Times New Roman"/>
                <a:ea typeface="+mn-lt"/>
                <a:cs typeface="+mn-lt"/>
              </a:rPr>
              <a:t> και να </a:t>
            </a:r>
            <a:r>
              <a:rPr lang="en-US" sz="2400" dirty="0" err="1">
                <a:solidFill>
                  <a:schemeClr val="tx1"/>
                </a:solidFill>
                <a:latin typeface="Times New Roman"/>
                <a:ea typeface="+mn-lt"/>
                <a:cs typeface="+mn-lt"/>
              </a:rPr>
              <a:t>έχουμε</a:t>
            </a:r>
            <a:r>
              <a:rPr lang="en-US" sz="2400" dirty="0">
                <a:solidFill>
                  <a:schemeClr val="tx1"/>
                </a:solidFill>
                <a:latin typeface="Times New Roman"/>
                <a:ea typeface="+mn-lt"/>
                <a:cs typeface="+mn-lt"/>
              </a:rPr>
              <a:t> </a:t>
            </a:r>
            <a:r>
              <a:rPr lang="en-US" sz="2400" dirty="0" err="1">
                <a:solidFill>
                  <a:schemeClr val="tx1"/>
                </a:solidFill>
                <a:latin typeface="Times New Roman"/>
                <a:ea typeface="+mn-lt"/>
                <a:cs typeface="+mn-lt"/>
              </a:rPr>
              <a:t>ενέργει</a:t>
            </a:r>
            <a:r>
              <a:rPr lang="en-US" sz="2400" dirty="0">
                <a:solidFill>
                  <a:schemeClr val="tx1"/>
                </a:solidFill>
                <a:latin typeface="Times New Roman"/>
                <a:ea typeface="+mn-lt"/>
                <a:cs typeface="+mn-lt"/>
              </a:rPr>
              <a:t>α.</a:t>
            </a:r>
          </a:p>
          <a:p>
            <a:pPr indent="-285750">
              <a:buClr>
                <a:srgbClr val="EB3D9F"/>
              </a:buClr>
              <a:buFont typeface="Wingdings,Sans-Serif" charset="2"/>
              <a:buChar char="ü"/>
            </a:pPr>
            <a:r>
              <a:rPr lang="en-US" sz="2400" dirty="0" err="1">
                <a:solidFill>
                  <a:schemeClr val="tx1"/>
                </a:solidFill>
                <a:latin typeface="Times New Roman"/>
              </a:rPr>
              <a:t>Γι</a:t>
            </a:r>
            <a:r>
              <a:rPr lang="en-US" sz="2400" dirty="0">
                <a:solidFill>
                  <a:schemeClr val="tx1"/>
                </a:solidFill>
                <a:latin typeface="Times New Roman"/>
              </a:rPr>
              <a:t>α να </a:t>
            </a:r>
            <a:r>
              <a:rPr lang="en-US" sz="2400" dirty="0" err="1">
                <a:solidFill>
                  <a:schemeClr val="tx1"/>
                </a:solidFill>
                <a:latin typeface="Times New Roman"/>
              </a:rPr>
              <a:t>είμ</a:t>
            </a:r>
            <a:r>
              <a:rPr lang="en-US" sz="2400" dirty="0">
                <a:solidFill>
                  <a:schemeClr val="tx1"/>
                </a:solidFill>
                <a:latin typeface="Times New Roman"/>
              </a:rPr>
              <a:t>α</a:t>
            </a:r>
            <a:r>
              <a:rPr lang="en-US" sz="2400" dirty="0" err="1">
                <a:solidFill>
                  <a:schemeClr val="tx1"/>
                </a:solidFill>
                <a:latin typeface="Times New Roman"/>
              </a:rPr>
              <a:t>στε</a:t>
            </a:r>
            <a:r>
              <a:rPr lang="en-US" sz="2400" dirty="0">
                <a:solidFill>
                  <a:schemeClr val="tx1"/>
                </a:solidFill>
                <a:latin typeface="Times New Roman"/>
              </a:rPr>
              <a:t> </a:t>
            </a:r>
            <a:r>
              <a:rPr lang="en-US" sz="2400" dirty="0" err="1">
                <a:solidFill>
                  <a:schemeClr val="tx1"/>
                </a:solidFill>
                <a:latin typeface="Times New Roman"/>
              </a:rPr>
              <a:t>υγιείς</a:t>
            </a:r>
            <a:r>
              <a:rPr lang="en-US" sz="2400" dirty="0">
                <a:solidFill>
                  <a:schemeClr val="tx1"/>
                </a:solidFill>
                <a:latin typeface="Times New Roman"/>
              </a:rPr>
              <a:t> και </a:t>
            </a:r>
            <a:r>
              <a:rPr lang="en-US" sz="2400" dirty="0" err="1">
                <a:solidFill>
                  <a:schemeClr val="tx1"/>
                </a:solidFill>
                <a:latin typeface="Times New Roman"/>
              </a:rPr>
              <a:t>δυν</a:t>
            </a:r>
            <a:r>
              <a:rPr lang="en-US" sz="2400" dirty="0">
                <a:solidFill>
                  <a:schemeClr val="tx1"/>
                </a:solidFill>
                <a:latin typeface="Times New Roman"/>
              </a:rPr>
              <a:t>α</a:t>
            </a:r>
            <a:r>
              <a:rPr lang="en-US" sz="2400" dirty="0" err="1">
                <a:solidFill>
                  <a:schemeClr val="tx1"/>
                </a:solidFill>
                <a:latin typeface="Times New Roman"/>
              </a:rPr>
              <a:t>τοί</a:t>
            </a:r>
            <a:r>
              <a:rPr lang="en-US" sz="2400" dirty="0">
                <a:solidFill>
                  <a:schemeClr val="tx1"/>
                </a:solidFill>
                <a:latin typeface="Times New Roman"/>
              </a:rPr>
              <a:t> </a:t>
            </a:r>
            <a:r>
              <a:rPr lang="en-US" sz="2400" dirty="0" err="1">
                <a:solidFill>
                  <a:schemeClr val="tx1"/>
                </a:solidFill>
                <a:latin typeface="Times New Roman"/>
              </a:rPr>
              <a:t>γι</a:t>
            </a:r>
            <a:r>
              <a:rPr lang="en-US" sz="2400" dirty="0">
                <a:solidFill>
                  <a:schemeClr val="tx1"/>
                </a:solidFill>
                <a:latin typeface="Times New Roman"/>
              </a:rPr>
              <a:t>α </a:t>
            </a:r>
            <a:r>
              <a:rPr lang="en-US" sz="2400" dirty="0" err="1">
                <a:solidFill>
                  <a:schemeClr val="tx1"/>
                </a:solidFill>
                <a:latin typeface="Times New Roman"/>
              </a:rPr>
              <a:t>το</a:t>
            </a:r>
            <a:r>
              <a:rPr lang="en-US" sz="2400" dirty="0">
                <a:solidFill>
                  <a:schemeClr val="tx1"/>
                </a:solidFill>
                <a:latin typeface="Times New Roman"/>
              </a:rPr>
              <a:t> πα</a:t>
            </a:r>
            <a:r>
              <a:rPr lang="en-US" sz="2400" dirty="0" err="1">
                <a:solidFill>
                  <a:schemeClr val="tx1"/>
                </a:solidFill>
                <a:latin typeface="Times New Roman"/>
              </a:rPr>
              <a:t>ιχνίδι</a:t>
            </a:r>
            <a:r>
              <a:rPr lang="en-US" sz="2400" dirty="0">
                <a:solidFill>
                  <a:schemeClr val="tx1"/>
                </a:solidFill>
                <a:latin typeface="Times New Roman"/>
              </a:rPr>
              <a:t>.</a:t>
            </a:r>
            <a:endParaRPr lang="en-US" sz="2400" dirty="0">
              <a:solidFill>
                <a:schemeClr val="tx1"/>
              </a:solidFill>
              <a:latin typeface="Times New Roman"/>
              <a:cs typeface="Times New Roman"/>
            </a:endParaRPr>
          </a:p>
          <a:p>
            <a:pPr indent="-285750">
              <a:buClr>
                <a:srgbClr val="EB3D9F"/>
              </a:buClr>
              <a:buFont typeface="Wingdings,Sans-Serif" charset="2"/>
              <a:buChar char="ü"/>
            </a:pPr>
            <a:r>
              <a:rPr lang="en-US" sz="2400" dirty="0" err="1">
                <a:solidFill>
                  <a:schemeClr val="tx1"/>
                </a:solidFill>
                <a:latin typeface="Times New Roman"/>
                <a:cs typeface="Times New Roman"/>
              </a:rPr>
              <a:t>Γι</a:t>
            </a:r>
            <a:r>
              <a:rPr lang="en-US" sz="2400" dirty="0">
                <a:solidFill>
                  <a:schemeClr val="tx1"/>
                </a:solidFill>
                <a:latin typeface="Times New Roman"/>
                <a:cs typeface="Times New Roman"/>
              </a:rPr>
              <a:t>α να </a:t>
            </a:r>
            <a:r>
              <a:rPr lang="en-US" sz="2400" dirty="0" err="1">
                <a:solidFill>
                  <a:schemeClr val="tx1"/>
                </a:solidFill>
                <a:latin typeface="Times New Roman"/>
                <a:cs typeface="Times New Roman"/>
              </a:rPr>
              <a:t>είμ</a:t>
            </a:r>
            <a:r>
              <a:rPr lang="en-US" sz="2400" dirty="0">
                <a:solidFill>
                  <a:schemeClr val="tx1"/>
                </a:solidFill>
                <a:latin typeface="Times New Roman"/>
                <a:cs typeface="Times New Roman"/>
              </a:rPr>
              <a:t>α</a:t>
            </a:r>
            <a:r>
              <a:rPr lang="en-US" sz="2400" dirty="0" err="1">
                <a:solidFill>
                  <a:schemeClr val="tx1"/>
                </a:solidFill>
                <a:latin typeface="Times New Roman"/>
                <a:cs typeface="Times New Roman"/>
              </a:rPr>
              <a:t>στε</a:t>
            </a:r>
            <a:r>
              <a:rPr lang="en-US" sz="2400" dirty="0">
                <a:solidFill>
                  <a:schemeClr val="tx1"/>
                </a:solidFill>
                <a:latin typeface="Times New Roman"/>
                <a:cs typeface="Times New Roman"/>
              </a:rPr>
              <a:t> </a:t>
            </a:r>
            <a:r>
              <a:rPr lang="en-US" sz="2400" dirty="0" err="1">
                <a:solidFill>
                  <a:schemeClr val="tx1"/>
                </a:solidFill>
                <a:latin typeface="Times New Roman"/>
                <a:cs typeface="Times New Roman"/>
              </a:rPr>
              <a:t>δρ</a:t>
            </a:r>
            <a:r>
              <a:rPr lang="en-US" sz="2400" dirty="0">
                <a:solidFill>
                  <a:schemeClr val="tx1"/>
                </a:solidFill>
                <a:latin typeface="Times New Roman"/>
                <a:cs typeface="Times New Roman"/>
              </a:rPr>
              <a:t>α</a:t>
            </a:r>
            <a:r>
              <a:rPr lang="en-US" sz="2400" dirty="0" err="1">
                <a:solidFill>
                  <a:schemeClr val="tx1"/>
                </a:solidFill>
                <a:latin typeface="Times New Roman"/>
                <a:cs typeface="Times New Roman"/>
              </a:rPr>
              <a:t>στήριοι</a:t>
            </a:r>
            <a:r>
              <a:rPr lang="en-US" sz="2400" dirty="0">
                <a:solidFill>
                  <a:schemeClr val="tx1"/>
                </a:solidFill>
                <a:latin typeface="Times New Roman"/>
                <a:cs typeface="Times New Roman"/>
              </a:rPr>
              <a:t> και κα</a:t>
            </a:r>
            <a:r>
              <a:rPr lang="en-US" sz="2400" dirty="0" err="1">
                <a:solidFill>
                  <a:schemeClr val="tx1"/>
                </a:solidFill>
                <a:latin typeface="Times New Roman"/>
                <a:cs typeface="Times New Roman"/>
              </a:rPr>
              <a:t>λύτεροι</a:t>
            </a:r>
            <a:r>
              <a:rPr lang="en-US" sz="2400" dirty="0">
                <a:solidFill>
                  <a:schemeClr val="tx1"/>
                </a:solidFill>
                <a:latin typeface="Times New Roman"/>
                <a:cs typeface="Times New Roman"/>
              </a:rPr>
              <a:t> </a:t>
            </a:r>
            <a:r>
              <a:rPr lang="en-US" sz="2400" dirty="0" err="1">
                <a:solidFill>
                  <a:schemeClr val="tx1"/>
                </a:solidFill>
                <a:latin typeface="Times New Roman"/>
                <a:cs typeface="Times New Roman"/>
              </a:rPr>
              <a:t>στ</a:t>
            </a:r>
            <a:r>
              <a:rPr lang="en-US" sz="2400" dirty="0">
                <a:solidFill>
                  <a:schemeClr val="tx1"/>
                </a:solidFill>
                <a:latin typeface="Times New Roman"/>
                <a:cs typeface="Times New Roman"/>
              </a:rPr>
              <a:t>α μα</a:t>
            </a:r>
            <a:r>
              <a:rPr lang="en-US" sz="2400" dirty="0" err="1">
                <a:solidFill>
                  <a:schemeClr val="tx1"/>
                </a:solidFill>
                <a:latin typeface="Times New Roman"/>
                <a:cs typeface="Times New Roman"/>
              </a:rPr>
              <a:t>θήμ</a:t>
            </a:r>
            <a:r>
              <a:rPr lang="en-US" sz="2400" dirty="0">
                <a:solidFill>
                  <a:schemeClr val="tx1"/>
                </a:solidFill>
                <a:latin typeface="Times New Roman"/>
                <a:cs typeface="Times New Roman"/>
              </a:rPr>
              <a:t>ατα.</a:t>
            </a:r>
          </a:p>
          <a:p>
            <a:pPr indent="-285750">
              <a:buClr>
                <a:srgbClr val="EB3D9F"/>
              </a:buClr>
              <a:buFont typeface="Wingdings,Sans-Serif" charset="2"/>
              <a:buChar char="ü"/>
            </a:pPr>
            <a:endParaRPr lang="en-US" sz="2400" dirty="0">
              <a:solidFill>
                <a:schemeClr val="tx1"/>
              </a:solidFill>
              <a:latin typeface="Times New Roman"/>
              <a:cs typeface="Times New Roman"/>
            </a:endParaRPr>
          </a:p>
          <a:p>
            <a:pPr marL="0" indent="0">
              <a:buClr>
                <a:srgbClr val="EB3D9F"/>
              </a:buClr>
              <a:buNone/>
            </a:pPr>
            <a:endParaRPr lang="el-GR" dirty="0"/>
          </a:p>
        </p:txBody>
      </p:sp>
      <p:pic>
        <p:nvPicPr>
          <p:cNvPr id="5" name="Εικόνα 5" descr="Εικόνα που περιέχει ανυσματικά γραφικά&#10;&#10;Περιγραφή που δημιουργήθηκε αυτόματα">
            <a:extLst>
              <a:ext uri="{FF2B5EF4-FFF2-40B4-BE49-F238E27FC236}">
                <a16:creationId xmlns:a16="http://schemas.microsoft.com/office/drawing/2014/main" xmlns="" id="{DD52FBB1-CB27-E151-0E23-5B14A203BEE3}"/>
              </a:ext>
            </a:extLst>
          </p:cNvPr>
          <p:cNvPicPr>
            <a:picLocks noChangeAspect="1"/>
          </p:cNvPicPr>
          <p:nvPr/>
        </p:nvPicPr>
        <p:blipFill rotWithShape="1">
          <a:blip r:embed="rId2" cstate="print"/>
          <a:srcRect l="9677" r="11656"/>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9" name="Isosceles Triangle 18">
            <a:extLst>
              <a:ext uri="{FF2B5EF4-FFF2-40B4-BE49-F238E27FC236}">
                <a16:creationId xmlns:a16="http://schemas.microsoft.com/office/drawing/2014/main" xmlns=""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1162328870"/>
      </p:ext>
    </p:extLst>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Εικόνα 4">
            <a:extLst>
              <a:ext uri="{FF2B5EF4-FFF2-40B4-BE49-F238E27FC236}">
                <a16:creationId xmlns:a16="http://schemas.microsoft.com/office/drawing/2014/main" xmlns="" id="{100DFED8-575F-704B-EBE0-1EFC1D519079}"/>
              </a:ext>
            </a:extLst>
          </p:cNvPr>
          <p:cNvPicPr>
            <a:picLocks noChangeAspect="1"/>
          </p:cNvPicPr>
          <p:nvPr/>
        </p:nvPicPr>
        <p:blipFill rotWithShape="1">
          <a:blip r:embed="rId2" cstate="print"/>
          <a:srcRect l="5795" r="12476" b="-1"/>
          <a:stretch/>
        </p:blipFill>
        <p:spPr>
          <a:xfrm>
            <a:off x="4463037" y="-10733"/>
            <a:ext cx="7728963" cy="6868733"/>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Θέση περιεχομένου 2">
            <a:extLst>
              <a:ext uri="{FF2B5EF4-FFF2-40B4-BE49-F238E27FC236}">
                <a16:creationId xmlns:a16="http://schemas.microsoft.com/office/drawing/2014/main" xmlns="" id="{386FD2D1-E8DD-45CE-92B7-77D2E01D43DE}"/>
              </a:ext>
            </a:extLst>
          </p:cNvPr>
          <p:cNvSpPr>
            <a:spLocks noGrp="1"/>
          </p:cNvSpPr>
          <p:nvPr>
            <p:ph idx="1"/>
          </p:nvPr>
        </p:nvSpPr>
        <p:spPr>
          <a:xfrm>
            <a:off x="226574" y="1205406"/>
            <a:ext cx="4301882" cy="4835956"/>
          </a:xfrm>
        </p:spPr>
        <p:txBody>
          <a:bodyPr vert="horz" lIns="91440" tIns="45720" rIns="91440" bIns="45720" rtlCol="0" anchor="t">
            <a:noAutofit/>
          </a:bodyPr>
          <a:lstStyle/>
          <a:p>
            <a:pPr indent="-285750">
              <a:lnSpc>
                <a:spcPct val="90000"/>
              </a:lnSpc>
              <a:buFont typeface="Wingdings,Sans-Serif" charset="2"/>
              <a:buChar char="ü"/>
            </a:pPr>
            <a:r>
              <a:rPr lang="en-US" sz="2400" dirty="0">
                <a:solidFill>
                  <a:schemeClr val="tx1"/>
                </a:solidFill>
                <a:highlight>
                  <a:srgbClr val="FFFF00"/>
                </a:highlight>
                <a:latin typeface="Times New Roman"/>
                <a:ea typeface="+mn-lt"/>
                <a:cs typeface="+mn-lt"/>
              </a:rPr>
              <a:t>Η </a:t>
            </a:r>
            <a:r>
              <a:rPr lang="en-US" sz="2400" dirty="0" err="1">
                <a:solidFill>
                  <a:schemeClr val="tx1"/>
                </a:solidFill>
                <a:highlight>
                  <a:srgbClr val="FFFF00"/>
                </a:highlight>
                <a:latin typeface="Times New Roman"/>
                <a:ea typeface="+mn-lt"/>
                <a:cs typeface="+mn-lt"/>
              </a:rPr>
              <a:t>δι</a:t>
            </a:r>
            <a:r>
              <a:rPr lang="en-US" sz="2400" dirty="0">
                <a:solidFill>
                  <a:schemeClr val="tx1"/>
                </a:solidFill>
                <a:highlight>
                  <a:srgbClr val="FFFF00"/>
                </a:highlight>
                <a:latin typeface="Times New Roman"/>
                <a:ea typeface="+mn-lt"/>
                <a:cs typeface="+mn-lt"/>
              </a:rPr>
              <a:t>α</a:t>
            </a:r>
            <a:r>
              <a:rPr lang="en-US" sz="2400" dirty="0" err="1">
                <a:solidFill>
                  <a:schemeClr val="tx1"/>
                </a:solidFill>
                <a:highlight>
                  <a:srgbClr val="FFFF00"/>
                </a:highlight>
                <a:latin typeface="Times New Roman"/>
                <a:ea typeface="+mn-lt"/>
                <a:cs typeface="+mn-lt"/>
              </a:rPr>
              <a:t>τροφή</a:t>
            </a:r>
            <a:r>
              <a:rPr lang="en-US" sz="2400" dirty="0">
                <a:solidFill>
                  <a:schemeClr val="tx1"/>
                </a:solidFill>
                <a:highlight>
                  <a:srgbClr val="FFFF00"/>
                </a:highlight>
                <a:latin typeface="Times New Roman"/>
                <a:ea typeface="+mn-lt"/>
                <a:cs typeface="+mn-lt"/>
              </a:rPr>
              <a:t> </a:t>
            </a:r>
            <a:r>
              <a:rPr lang="en-US" sz="2400" dirty="0" err="1">
                <a:solidFill>
                  <a:schemeClr val="tx1"/>
                </a:solidFill>
                <a:highlight>
                  <a:srgbClr val="FFFF00"/>
                </a:highlight>
                <a:latin typeface="Times New Roman"/>
                <a:ea typeface="+mn-lt"/>
                <a:cs typeface="+mn-lt"/>
              </a:rPr>
              <a:t>είν</a:t>
            </a:r>
            <a:r>
              <a:rPr lang="en-US" sz="2400" dirty="0">
                <a:solidFill>
                  <a:schemeClr val="tx1"/>
                </a:solidFill>
                <a:highlight>
                  <a:srgbClr val="FFFF00"/>
                </a:highlight>
                <a:latin typeface="Times New Roman"/>
                <a:ea typeface="+mn-lt"/>
                <a:cs typeface="+mn-lt"/>
              </a:rPr>
              <a:t>αι </a:t>
            </a:r>
            <a:r>
              <a:rPr lang="en-US" sz="2400" dirty="0" err="1">
                <a:solidFill>
                  <a:schemeClr val="tx1"/>
                </a:solidFill>
                <a:highlight>
                  <a:srgbClr val="FFFF00"/>
                </a:highlight>
                <a:latin typeface="Times New Roman"/>
                <a:ea typeface="+mn-lt"/>
                <a:cs typeface="+mn-lt"/>
              </a:rPr>
              <a:t>το</a:t>
            </a:r>
            <a:r>
              <a:rPr lang="en-US" sz="2400" dirty="0">
                <a:solidFill>
                  <a:schemeClr val="tx1"/>
                </a:solidFill>
                <a:highlight>
                  <a:srgbClr val="FFFF00"/>
                </a:highlight>
                <a:latin typeface="Times New Roman"/>
                <a:ea typeface="+mn-lt"/>
                <a:cs typeface="+mn-lt"/>
              </a:rPr>
              <a:t> </a:t>
            </a:r>
            <a:r>
              <a:rPr lang="en-US" sz="2400" dirty="0" err="1">
                <a:solidFill>
                  <a:schemeClr val="tx1"/>
                </a:solidFill>
                <a:highlight>
                  <a:srgbClr val="FFFF00"/>
                </a:highlight>
                <a:latin typeface="Times New Roman"/>
                <a:ea typeface="+mn-lt"/>
                <a:cs typeface="+mn-lt"/>
              </a:rPr>
              <a:t>νούμερο</a:t>
            </a:r>
            <a:r>
              <a:rPr lang="en-US" sz="2400" dirty="0">
                <a:solidFill>
                  <a:schemeClr val="tx1"/>
                </a:solidFill>
                <a:highlight>
                  <a:srgbClr val="FFFF00"/>
                </a:highlight>
                <a:latin typeface="Times New Roman"/>
                <a:ea typeface="+mn-lt"/>
                <a:cs typeface="+mn-lt"/>
              </a:rPr>
              <a:t> </a:t>
            </a:r>
            <a:r>
              <a:rPr lang="en-US" sz="2400" dirty="0" err="1">
                <a:solidFill>
                  <a:schemeClr val="tx1"/>
                </a:solidFill>
                <a:highlight>
                  <a:srgbClr val="FFFF00"/>
                </a:highlight>
                <a:latin typeface="Times New Roman"/>
                <a:ea typeface="+mn-lt"/>
                <a:cs typeface="+mn-lt"/>
              </a:rPr>
              <a:t>έν</a:t>
            </a:r>
            <a:r>
              <a:rPr lang="en-US" sz="2400" dirty="0">
                <a:solidFill>
                  <a:schemeClr val="tx1"/>
                </a:solidFill>
                <a:highlight>
                  <a:srgbClr val="FFFF00"/>
                </a:highlight>
                <a:latin typeface="Times New Roman"/>
                <a:ea typeface="+mn-lt"/>
                <a:cs typeface="+mn-lt"/>
              </a:rPr>
              <a:t>α </a:t>
            </a:r>
            <a:r>
              <a:rPr lang="en-US" sz="2400" dirty="0" err="1">
                <a:solidFill>
                  <a:schemeClr val="tx1"/>
                </a:solidFill>
                <a:highlight>
                  <a:srgbClr val="FFFF00"/>
                </a:highlight>
                <a:latin typeface="Times New Roman"/>
                <a:ea typeface="+mn-lt"/>
                <a:cs typeface="+mn-lt"/>
              </a:rPr>
              <a:t>γι</a:t>
            </a:r>
            <a:r>
              <a:rPr lang="en-US" sz="2400" dirty="0">
                <a:solidFill>
                  <a:schemeClr val="tx1"/>
                </a:solidFill>
                <a:highlight>
                  <a:srgbClr val="FFFF00"/>
                </a:highlight>
                <a:latin typeface="Times New Roman"/>
                <a:ea typeface="+mn-lt"/>
                <a:cs typeface="+mn-lt"/>
              </a:rPr>
              <a:t>α </a:t>
            </a:r>
            <a:r>
              <a:rPr lang="en-US" sz="2400" dirty="0" err="1">
                <a:solidFill>
                  <a:schemeClr val="tx1"/>
                </a:solidFill>
                <a:highlight>
                  <a:srgbClr val="FFFF00"/>
                </a:highlight>
                <a:latin typeface="Times New Roman"/>
                <a:ea typeface="+mn-lt"/>
                <a:cs typeface="+mn-lt"/>
              </a:rPr>
              <a:t>τη</a:t>
            </a:r>
            <a:r>
              <a:rPr lang="en-US" sz="2400" dirty="0">
                <a:solidFill>
                  <a:schemeClr val="tx1"/>
                </a:solidFill>
                <a:highlight>
                  <a:srgbClr val="FFFF00"/>
                </a:highlight>
                <a:latin typeface="Times New Roman"/>
                <a:ea typeface="+mn-lt"/>
                <a:cs typeface="+mn-lt"/>
              </a:rPr>
              <a:t> </a:t>
            </a:r>
            <a:r>
              <a:rPr lang="en-US" sz="2400" dirty="0" err="1">
                <a:solidFill>
                  <a:schemeClr val="tx1"/>
                </a:solidFill>
                <a:highlight>
                  <a:srgbClr val="FFFF00"/>
                </a:highlight>
                <a:latin typeface="Times New Roman"/>
                <a:ea typeface="+mn-lt"/>
                <a:cs typeface="+mn-lt"/>
              </a:rPr>
              <a:t>σωμ</a:t>
            </a:r>
            <a:r>
              <a:rPr lang="en-US" sz="2400" dirty="0">
                <a:solidFill>
                  <a:schemeClr val="tx1"/>
                </a:solidFill>
                <a:highlight>
                  <a:srgbClr val="FFFF00"/>
                </a:highlight>
                <a:latin typeface="Times New Roman"/>
                <a:ea typeface="+mn-lt"/>
                <a:cs typeface="+mn-lt"/>
              </a:rPr>
              <a:t>α</a:t>
            </a:r>
            <a:r>
              <a:rPr lang="en-US" sz="2400" dirty="0" err="1">
                <a:solidFill>
                  <a:schemeClr val="tx1"/>
                </a:solidFill>
                <a:highlight>
                  <a:srgbClr val="FFFF00"/>
                </a:highlight>
                <a:latin typeface="Times New Roman"/>
                <a:ea typeface="+mn-lt"/>
                <a:cs typeface="+mn-lt"/>
              </a:rPr>
              <a:t>τική</a:t>
            </a:r>
            <a:r>
              <a:rPr lang="en-US" sz="2400" dirty="0">
                <a:solidFill>
                  <a:schemeClr val="tx1"/>
                </a:solidFill>
                <a:highlight>
                  <a:srgbClr val="FFFF00"/>
                </a:highlight>
                <a:latin typeface="Times New Roman"/>
                <a:ea typeface="+mn-lt"/>
                <a:cs typeface="+mn-lt"/>
              </a:rPr>
              <a:t> μας </a:t>
            </a:r>
            <a:r>
              <a:rPr lang="en-US" sz="2400" dirty="0" err="1">
                <a:solidFill>
                  <a:schemeClr val="tx1"/>
                </a:solidFill>
                <a:highlight>
                  <a:srgbClr val="FFFF00"/>
                </a:highlight>
                <a:latin typeface="Times New Roman"/>
                <a:ea typeface="+mn-lt"/>
                <a:cs typeface="+mn-lt"/>
              </a:rPr>
              <a:t>υγεί</a:t>
            </a:r>
            <a:r>
              <a:rPr lang="en-US" sz="2400" dirty="0">
                <a:solidFill>
                  <a:schemeClr val="tx1"/>
                </a:solidFill>
                <a:highlight>
                  <a:srgbClr val="FFFF00"/>
                </a:highlight>
                <a:latin typeface="Times New Roman"/>
                <a:ea typeface="+mn-lt"/>
                <a:cs typeface="+mn-lt"/>
              </a:rPr>
              <a:t>α. </a:t>
            </a:r>
            <a:r>
              <a:rPr lang="en-US" sz="2400" dirty="0" err="1">
                <a:solidFill>
                  <a:schemeClr val="tx1"/>
                </a:solidFill>
                <a:highlight>
                  <a:srgbClr val="FFFF00"/>
                </a:highlight>
                <a:latin typeface="Times New Roman"/>
                <a:ea typeface="+mn-lt"/>
                <a:cs typeface="+mn-lt"/>
              </a:rPr>
              <a:t>Πρέ</a:t>
            </a:r>
            <a:r>
              <a:rPr lang="en-US" sz="2400" dirty="0">
                <a:solidFill>
                  <a:schemeClr val="tx1"/>
                </a:solidFill>
                <a:highlight>
                  <a:srgbClr val="FFFF00"/>
                </a:highlight>
                <a:latin typeface="Times New Roman"/>
                <a:ea typeface="+mn-lt"/>
                <a:cs typeface="+mn-lt"/>
              </a:rPr>
              <a:t>π</a:t>
            </a:r>
            <a:r>
              <a:rPr lang="en-US" sz="2400" dirty="0" err="1">
                <a:solidFill>
                  <a:schemeClr val="tx1"/>
                </a:solidFill>
                <a:highlight>
                  <a:srgbClr val="FFFF00"/>
                </a:highlight>
                <a:latin typeface="Times New Roman"/>
                <a:ea typeface="+mn-lt"/>
                <a:cs typeface="+mn-lt"/>
              </a:rPr>
              <a:t>ει</a:t>
            </a:r>
            <a:r>
              <a:rPr lang="en-US" sz="2400" dirty="0">
                <a:solidFill>
                  <a:schemeClr val="tx1"/>
                </a:solidFill>
                <a:highlight>
                  <a:srgbClr val="FFFF00"/>
                </a:highlight>
                <a:latin typeface="Times New Roman"/>
                <a:ea typeface="+mn-lt"/>
                <a:cs typeface="+mn-lt"/>
              </a:rPr>
              <a:t> να απ</a:t>
            </a:r>
            <a:r>
              <a:rPr lang="en-US" sz="2400" dirty="0" err="1">
                <a:solidFill>
                  <a:schemeClr val="tx1"/>
                </a:solidFill>
                <a:highlight>
                  <a:srgbClr val="FFFF00"/>
                </a:highlight>
                <a:latin typeface="Times New Roman"/>
                <a:ea typeface="+mn-lt"/>
                <a:cs typeface="+mn-lt"/>
              </a:rPr>
              <a:t>οφεύγουμε</a:t>
            </a:r>
            <a:r>
              <a:rPr lang="en-US" sz="2400" dirty="0">
                <a:solidFill>
                  <a:schemeClr val="tx1"/>
                </a:solidFill>
                <a:highlight>
                  <a:srgbClr val="FFFF00"/>
                </a:highlight>
                <a:latin typeface="Times New Roman"/>
                <a:ea typeface="+mn-lt"/>
                <a:cs typeface="+mn-lt"/>
              </a:rPr>
              <a:t> </a:t>
            </a:r>
            <a:r>
              <a:rPr lang="en-US" sz="2400" dirty="0" err="1">
                <a:solidFill>
                  <a:schemeClr val="tx1"/>
                </a:solidFill>
                <a:highlight>
                  <a:srgbClr val="FFFF00"/>
                </a:highlight>
                <a:latin typeface="Times New Roman"/>
                <a:ea typeface="+mn-lt"/>
                <a:cs typeface="+mn-lt"/>
              </a:rPr>
              <a:t>τις</a:t>
            </a:r>
            <a:r>
              <a:rPr lang="en-US" sz="2400" dirty="0">
                <a:solidFill>
                  <a:schemeClr val="tx1"/>
                </a:solidFill>
                <a:highlight>
                  <a:srgbClr val="FFFF00"/>
                </a:highlight>
                <a:latin typeface="Times New Roman"/>
                <a:ea typeface="+mn-lt"/>
                <a:cs typeface="+mn-lt"/>
              </a:rPr>
              <a:t> </a:t>
            </a:r>
            <a:r>
              <a:rPr lang="en-US" sz="2400" dirty="0" err="1">
                <a:solidFill>
                  <a:schemeClr val="tx1"/>
                </a:solidFill>
                <a:highlight>
                  <a:srgbClr val="FFFF00"/>
                </a:highlight>
                <a:latin typeface="Times New Roman"/>
                <a:ea typeface="+mn-lt"/>
                <a:cs typeface="+mn-lt"/>
              </a:rPr>
              <a:t>μεγάλες</a:t>
            </a:r>
            <a:r>
              <a:rPr lang="en-US" sz="2400" dirty="0">
                <a:solidFill>
                  <a:schemeClr val="tx1"/>
                </a:solidFill>
                <a:highlight>
                  <a:srgbClr val="FFFF00"/>
                </a:highlight>
                <a:latin typeface="Times New Roman"/>
                <a:ea typeface="+mn-lt"/>
                <a:cs typeface="+mn-lt"/>
              </a:rPr>
              <a:t> π</a:t>
            </a:r>
            <a:r>
              <a:rPr lang="en-US" sz="2400" dirty="0" err="1">
                <a:solidFill>
                  <a:schemeClr val="tx1"/>
                </a:solidFill>
                <a:highlight>
                  <a:srgbClr val="FFFF00"/>
                </a:highlight>
                <a:latin typeface="Times New Roman"/>
                <a:ea typeface="+mn-lt"/>
                <a:cs typeface="+mn-lt"/>
              </a:rPr>
              <a:t>οσότητες</a:t>
            </a:r>
            <a:r>
              <a:rPr lang="en-US" sz="2400" dirty="0">
                <a:solidFill>
                  <a:schemeClr val="tx1"/>
                </a:solidFill>
                <a:highlight>
                  <a:srgbClr val="FFFF00"/>
                </a:highlight>
                <a:latin typeface="Times New Roman"/>
                <a:ea typeface="+mn-lt"/>
                <a:cs typeface="+mn-lt"/>
              </a:rPr>
              <a:t> φα</a:t>
            </a:r>
            <a:r>
              <a:rPr lang="en-US" sz="2400" dirty="0" err="1">
                <a:solidFill>
                  <a:schemeClr val="tx1"/>
                </a:solidFill>
                <a:highlight>
                  <a:srgbClr val="FFFF00"/>
                </a:highlight>
                <a:latin typeface="Times New Roman"/>
                <a:ea typeface="+mn-lt"/>
                <a:cs typeface="+mn-lt"/>
              </a:rPr>
              <a:t>γητού</a:t>
            </a:r>
            <a:r>
              <a:rPr lang="en-US" sz="2400" dirty="0">
                <a:solidFill>
                  <a:schemeClr val="tx1"/>
                </a:solidFill>
                <a:highlight>
                  <a:srgbClr val="FFFF00"/>
                </a:highlight>
                <a:latin typeface="Times New Roman"/>
                <a:ea typeface="+mn-lt"/>
                <a:cs typeface="+mn-lt"/>
              </a:rPr>
              <a:t> α</a:t>
            </a:r>
            <a:r>
              <a:rPr lang="en-US" sz="2400" dirty="0" err="1">
                <a:solidFill>
                  <a:schemeClr val="tx1"/>
                </a:solidFill>
                <a:highlight>
                  <a:srgbClr val="FFFF00"/>
                </a:highlight>
                <a:latin typeface="Times New Roman"/>
                <a:ea typeface="+mn-lt"/>
                <a:cs typeface="+mn-lt"/>
              </a:rPr>
              <a:t>λλά</a:t>
            </a:r>
            <a:r>
              <a:rPr lang="en-US" sz="2400" dirty="0">
                <a:solidFill>
                  <a:schemeClr val="tx1"/>
                </a:solidFill>
                <a:highlight>
                  <a:srgbClr val="FFFF00"/>
                </a:highlight>
                <a:latin typeface="Times New Roman"/>
                <a:ea typeface="+mn-lt"/>
                <a:cs typeface="+mn-lt"/>
              </a:rPr>
              <a:t> να </a:t>
            </a:r>
            <a:r>
              <a:rPr lang="en-US" sz="2400" dirty="0" err="1">
                <a:solidFill>
                  <a:schemeClr val="tx1"/>
                </a:solidFill>
                <a:highlight>
                  <a:srgbClr val="FFFF00"/>
                </a:highlight>
                <a:latin typeface="Times New Roman"/>
                <a:ea typeface="+mn-lt"/>
                <a:cs typeface="+mn-lt"/>
              </a:rPr>
              <a:t>τρώμε</a:t>
            </a:r>
            <a:r>
              <a:rPr lang="en-US" sz="2400" dirty="0">
                <a:solidFill>
                  <a:schemeClr val="tx1"/>
                </a:solidFill>
                <a:highlight>
                  <a:srgbClr val="FFFF00"/>
                </a:highlight>
                <a:latin typeface="Times New Roman"/>
                <a:ea typeface="+mn-lt"/>
                <a:cs typeface="+mn-lt"/>
              </a:rPr>
              <a:t> </a:t>
            </a:r>
            <a:r>
              <a:rPr lang="en-US" sz="2400" dirty="0" err="1">
                <a:solidFill>
                  <a:schemeClr val="tx1"/>
                </a:solidFill>
                <a:highlight>
                  <a:srgbClr val="FFFF00"/>
                </a:highlight>
                <a:latin typeface="Times New Roman"/>
                <a:ea typeface="+mn-lt"/>
                <a:cs typeface="+mn-lt"/>
              </a:rPr>
              <a:t>μικρά</a:t>
            </a:r>
            <a:r>
              <a:rPr lang="en-US" sz="2400" dirty="0">
                <a:solidFill>
                  <a:schemeClr val="tx1"/>
                </a:solidFill>
                <a:highlight>
                  <a:srgbClr val="FFFF00"/>
                </a:highlight>
                <a:latin typeface="Times New Roman"/>
                <a:ea typeface="+mn-lt"/>
                <a:cs typeface="+mn-lt"/>
              </a:rPr>
              <a:t> και π</a:t>
            </a:r>
            <a:r>
              <a:rPr lang="en-US" sz="2400" dirty="0" err="1">
                <a:solidFill>
                  <a:schemeClr val="tx1"/>
                </a:solidFill>
                <a:highlight>
                  <a:srgbClr val="FFFF00"/>
                </a:highlight>
                <a:latin typeface="Times New Roman"/>
                <a:ea typeface="+mn-lt"/>
                <a:cs typeface="+mn-lt"/>
              </a:rPr>
              <a:t>ολλά</a:t>
            </a:r>
            <a:r>
              <a:rPr lang="en-US" sz="2400" dirty="0">
                <a:solidFill>
                  <a:schemeClr val="tx1"/>
                </a:solidFill>
                <a:highlight>
                  <a:srgbClr val="FFFF00"/>
                </a:highlight>
                <a:latin typeface="Times New Roman"/>
                <a:ea typeface="+mn-lt"/>
                <a:cs typeface="+mn-lt"/>
              </a:rPr>
              <a:t> </a:t>
            </a:r>
            <a:r>
              <a:rPr lang="en-US" sz="2400" dirty="0" err="1">
                <a:solidFill>
                  <a:schemeClr val="tx1"/>
                </a:solidFill>
                <a:highlight>
                  <a:srgbClr val="FFFF00"/>
                </a:highlight>
                <a:latin typeface="Times New Roman"/>
                <a:ea typeface="+mn-lt"/>
                <a:cs typeface="+mn-lt"/>
              </a:rPr>
              <a:t>γεύμ</a:t>
            </a:r>
            <a:r>
              <a:rPr lang="en-US" sz="2400" dirty="0">
                <a:solidFill>
                  <a:schemeClr val="tx1"/>
                </a:solidFill>
                <a:highlight>
                  <a:srgbClr val="FFFF00"/>
                </a:highlight>
                <a:latin typeface="Times New Roman"/>
                <a:ea typeface="+mn-lt"/>
                <a:cs typeface="+mn-lt"/>
              </a:rPr>
              <a:t>ατα (π</a:t>
            </a:r>
            <a:r>
              <a:rPr lang="en-US" sz="2400" dirty="0" err="1">
                <a:solidFill>
                  <a:schemeClr val="tx1"/>
                </a:solidFill>
                <a:highlight>
                  <a:srgbClr val="FFFF00"/>
                </a:highlight>
                <a:latin typeface="Times New Roman"/>
                <a:ea typeface="+mn-lt"/>
                <a:cs typeface="+mn-lt"/>
              </a:rPr>
              <a:t>ερί</a:t>
            </a:r>
            <a:r>
              <a:rPr lang="en-US" sz="2400" dirty="0">
                <a:solidFill>
                  <a:schemeClr val="tx1"/>
                </a:solidFill>
                <a:highlight>
                  <a:srgbClr val="FFFF00"/>
                </a:highlight>
                <a:latin typeface="Times New Roman"/>
                <a:ea typeface="+mn-lt"/>
                <a:cs typeface="+mn-lt"/>
              </a:rPr>
              <a:t>π</a:t>
            </a:r>
            <a:r>
              <a:rPr lang="en-US" sz="2400" dirty="0" err="1">
                <a:solidFill>
                  <a:schemeClr val="tx1"/>
                </a:solidFill>
                <a:highlight>
                  <a:srgbClr val="FFFF00"/>
                </a:highlight>
                <a:latin typeface="Times New Roman"/>
                <a:ea typeface="+mn-lt"/>
                <a:cs typeface="+mn-lt"/>
              </a:rPr>
              <a:t>ου</a:t>
            </a:r>
            <a:r>
              <a:rPr lang="en-US" sz="2400" dirty="0">
                <a:solidFill>
                  <a:schemeClr val="tx1"/>
                </a:solidFill>
                <a:highlight>
                  <a:srgbClr val="FFFF00"/>
                </a:highlight>
                <a:latin typeface="Times New Roman"/>
                <a:ea typeface="+mn-lt"/>
                <a:cs typeface="+mn-lt"/>
              </a:rPr>
              <a:t> 5 </a:t>
            </a:r>
            <a:r>
              <a:rPr lang="en-US" sz="2400" dirty="0" err="1">
                <a:solidFill>
                  <a:schemeClr val="tx1"/>
                </a:solidFill>
                <a:highlight>
                  <a:srgbClr val="FFFF00"/>
                </a:highlight>
                <a:latin typeface="Times New Roman"/>
                <a:ea typeface="+mn-lt"/>
                <a:cs typeface="+mn-lt"/>
              </a:rPr>
              <a:t>γεύμ</a:t>
            </a:r>
            <a:r>
              <a:rPr lang="en-US" sz="2400" dirty="0">
                <a:solidFill>
                  <a:schemeClr val="tx1"/>
                </a:solidFill>
                <a:highlight>
                  <a:srgbClr val="FFFF00"/>
                </a:highlight>
                <a:latin typeface="Times New Roman"/>
                <a:ea typeface="+mn-lt"/>
                <a:cs typeface="+mn-lt"/>
              </a:rPr>
              <a:t>ατα </a:t>
            </a:r>
            <a:r>
              <a:rPr lang="en-US" sz="2400" dirty="0" err="1">
                <a:solidFill>
                  <a:schemeClr val="tx1"/>
                </a:solidFill>
                <a:highlight>
                  <a:srgbClr val="FFFF00"/>
                </a:highlight>
                <a:latin typeface="Times New Roman"/>
                <a:ea typeface="+mn-lt"/>
                <a:cs typeface="+mn-lt"/>
              </a:rPr>
              <a:t>την</a:t>
            </a:r>
            <a:r>
              <a:rPr lang="en-US" sz="2400" dirty="0">
                <a:solidFill>
                  <a:schemeClr val="tx1"/>
                </a:solidFill>
                <a:highlight>
                  <a:srgbClr val="FFFF00"/>
                </a:highlight>
                <a:latin typeface="Times New Roman"/>
                <a:ea typeface="+mn-lt"/>
                <a:cs typeface="+mn-lt"/>
              </a:rPr>
              <a:t> </a:t>
            </a:r>
            <a:r>
              <a:rPr lang="en-US" sz="2400" dirty="0" err="1">
                <a:solidFill>
                  <a:schemeClr val="tx1"/>
                </a:solidFill>
                <a:highlight>
                  <a:srgbClr val="FFFF00"/>
                </a:highlight>
                <a:latin typeface="Times New Roman"/>
                <a:ea typeface="+mn-lt"/>
                <a:cs typeface="+mn-lt"/>
              </a:rPr>
              <a:t>ημέρ</a:t>
            </a:r>
            <a:r>
              <a:rPr lang="en-US" sz="2400" dirty="0">
                <a:solidFill>
                  <a:schemeClr val="tx1"/>
                </a:solidFill>
                <a:highlight>
                  <a:srgbClr val="FFFF00"/>
                </a:highlight>
                <a:latin typeface="Times New Roman"/>
                <a:ea typeface="+mn-lt"/>
                <a:cs typeface="+mn-lt"/>
              </a:rPr>
              <a:t>α) κα</a:t>
            </a:r>
            <a:r>
              <a:rPr lang="en-US" sz="2400" dirty="0" err="1">
                <a:solidFill>
                  <a:schemeClr val="tx1"/>
                </a:solidFill>
                <a:highlight>
                  <a:srgbClr val="FFFF00"/>
                </a:highlight>
                <a:latin typeface="Times New Roman"/>
                <a:ea typeface="+mn-lt"/>
                <a:cs typeface="+mn-lt"/>
              </a:rPr>
              <a:t>θώς</a:t>
            </a:r>
            <a:r>
              <a:rPr lang="en-US" sz="2400" dirty="0">
                <a:solidFill>
                  <a:schemeClr val="tx1"/>
                </a:solidFill>
                <a:highlight>
                  <a:srgbClr val="FFFF00"/>
                </a:highlight>
                <a:latin typeface="Times New Roman"/>
                <a:ea typeface="+mn-lt"/>
                <a:cs typeface="+mn-lt"/>
              </a:rPr>
              <a:t> β</a:t>
            </a:r>
            <a:r>
              <a:rPr lang="en-US" sz="2400" dirty="0" err="1">
                <a:solidFill>
                  <a:schemeClr val="tx1"/>
                </a:solidFill>
                <a:highlight>
                  <a:srgbClr val="FFFF00"/>
                </a:highlight>
                <a:latin typeface="Times New Roman"/>
                <a:ea typeface="+mn-lt"/>
                <a:cs typeface="+mn-lt"/>
              </a:rPr>
              <a:t>οηθούμε</a:t>
            </a:r>
            <a:r>
              <a:rPr lang="en-US" sz="2400" dirty="0">
                <a:solidFill>
                  <a:schemeClr val="tx1"/>
                </a:solidFill>
                <a:highlight>
                  <a:srgbClr val="FFFF00"/>
                </a:highlight>
                <a:latin typeface="Times New Roman"/>
                <a:ea typeface="+mn-lt"/>
                <a:cs typeface="+mn-lt"/>
              </a:rPr>
              <a:t> μ’ α</a:t>
            </a:r>
            <a:r>
              <a:rPr lang="en-US" sz="2400" dirty="0" err="1">
                <a:solidFill>
                  <a:schemeClr val="tx1"/>
                </a:solidFill>
                <a:highlight>
                  <a:srgbClr val="FFFF00"/>
                </a:highlight>
                <a:latin typeface="Times New Roman"/>
                <a:ea typeface="+mn-lt"/>
                <a:cs typeface="+mn-lt"/>
              </a:rPr>
              <a:t>υτό</a:t>
            </a:r>
            <a:r>
              <a:rPr lang="en-US" sz="2400" dirty="0">
                <a:solidFill>
                  <a:schemeClr val="tx1"/>
                </a:solidFill>
                <a:highlight>
                  <a:srgbClr val="FFFF00"/>
                </a:highlight>
                <a:latin typeface="Times New Roman"/>
                <a:ea typeface="+mn-lt"/>
                <a:cs typeface="+mn-lt"/>
              </a:rPr>
              <a:t> </a:t>
            </a:r>
            <a:r>
              <a:rPr lang="en-US" sz="2400" dirty="0" err="1">
                <a:solidFill>
                  <a:schemeClr val="tx1"/>
                </a:solidFill>
                <a:highlight>
                  <a:srgbClr val="FFFF00"/>
                </a:highlight>
                <a:latin typeface="Times New Roman"/>
                <a:ea typeface="+mn-lt"/>
                <a:cs typeface="+mn-lt"/>
              </a:rPr>
              <a:t>τον</a:t>
            </a:r>
            <a:r>
              <a:rPr lang="en-US" sz="2400" dirty="0">
                <a:solidFill>
                  <a:schemeClr val="tx1"/>
                </a:solidFill>
                <a:highlight>
                  <a:srgbClr val="FFFF00"/>
                </a:highlight>
                <a:latin typeface="Times New Roman"/>
                <a:ea typeface="+mn-lt"/>
                <a:cs typeface="+mn-lt"/>
              </a:rPr>
              <a:t> </a:t>
            </a:r>
            <a:r>
              <a:rPr lang="en-US" sz="2400" dirty="0" err="1">
                <a:solidFill>
                  <a:schemeClr val="tx1"/>
                </a:solidFill>
                <a:highlight>
                  <a:srgbClr val="FFFF00"/>
                </a:highlight>
                <a:latin typeface="Times New Roman"/>
                <a:ea typeface="+mn-lt"/>
                <a:cs typeface="+mn-lt"/>
              </a:rPr>
              <a:t>τρό</a:t>
            </a:r>
            <a:r>
              <a:rPr lang="en-US" sz="2400" dirty="0">
                <a:solidFill>
                  <a:schemeClr val="tx1"/>
                </a:solidFill>
                <a:highlight>
                  <a:srgbClr val="FFFF00"/>
                </a:highlight>
                <a:latin typeface="Times New Roman"/>
                <a:ea typeface="+mn-lt"/>
                <a:cs typeface="+mn-lt"/>
              </a:rPr>
              <a:t>πο </a:t>
            </a:r>
            <a:r>
              <a:rPr lang="en-US" sz="2400" dirty="0" err="1">
                <a:solidFill>
                  <a:schemeClr val="tx1"/>
                </a:solidFill>
                <a:highlight>
                  <a:srgbClr val="FFFF00"/>
                </a:highlight>
                <a:latin typeface="Times New Roman"/>
                <a:ea typeface="+mn-lt"/>
                <a:cs typeface="+mn-lt"/>
              </a:rPr>
              <a:t>τη</a:t>
            </a:r>
            <a:r>
              <a:rPr lang="en-US" sz="2400" dirty="0">
                <a:solidFill>
                  <a:schemeClr val="tx1"/>
                </a:solidFill>
                <a:highlight>
                  <a:srgbClr val="FFFF00"/>
                </a:highlight>
                <a:latin typeface="Times New Roman"/>
                <a:ea typeface="+mn-lt"/>
                <a:cs typeface="+mn-lt"/>
              </a:rPr>
              <a:t> </a:t>
            </a:r>
            <a:r>
              <a:rPr lang="en-US" sz="2400" dirty="0" err="1">
                <a:solidFill>
                  <a:schemeClr val="tx1"/>
                </a:solidFill>
                <a:highlight>
                  <a:srgbClr val="FFFF00"/>
                </a:highlight>
                <a:latin typeface="Times New Roman"/>
                <a:ea typeface="+mn-lt"/>
                <a:cs typeface="+mn-lt"/>
              </a:rPr>
              <a:t>σωστή</a:t>
            </a:r>
            <a:r>
              <a:rPr lang="en-US" sz="2400" dirty="0">
                <a:solidFill>
                  <a:schemeClr val="tx1"/>
                </a:solidFill>
                <a:highlight>
                  <a:srgbClr val="FFFF00"/>
                </a:highlight>
                <a:latin typeface="Times New Roman"/>
                <a:ea typeface="+mn-lt"/>
                <a:cs typeface="+mn-lt"/>
              </a:rPr>
              <a:t> </a:t>
            </a:r>
            <a:r>
              <a:rPr lang="en-US" sz="2400" dirty="0" err="1">
                <a:solidFill>
                  <a:schemeClr val="tx1"/>
                </a:solidFill>
                <a:highlight>
                  <a:srgbClr val="FFFF00"/>
                </a:highlight>
                <a:latin typeface="Times New Roman"/>
                <a:ea typeface="+mn-lt"/>
                <a:cs typeface="+mn-lt"/>
              </a:rPr>
              <a:t>λειτουργί</a:t>
            </a:r>
            <a:r>
              <a:rPr lang="en-US" sz="2400" dirty="0">
                <a:solidFill>
                  <a:schemeClr val="tx1"/>
                </a:solidFill>
                <a:highlight>
                  <a:srgbClr val="FFFF00"/>
                </a:highlight>
                <a:latin typeface="Times New Roman"/>
                <a:ea typeface="+mn-lt"/>
                <a:cs typeface="+mn-lt"/>
              </a:rPr>
              <a:t>α </a:t>
            </a:r>
            <a:r>
              <a:rPr lang="en-US" sz="2400" dirty="0" err="1">
                <a:solidFill>
                  <a:schemeClr val="tx1"/>
                </a:solidFill>
                <a:highlight>
                  <a:srgbClr val="FFFF00"/>
                </a:highlight>
                <a:latin typeface="Times New Roman"/>
                <a:ea typeface="+mn-lt"/>
                <a:cs typeface="+mn-lt"/>
              </a:rPr>
              <a:t>του</a:t>
            </a:r>
            <a:r>
              <a:rPr lang="en-US" sz="2400" dirty="0">
                <a:solidFill>
                  <a:schemeClr val="tx1"/>
                </a:solidFill>
                <a:highlight>
                  <a:srgbClr val="FFFF00"/>
                </a:highlight>
                <a:latin typeface="Times New Roman"/>
                <a:ea typeface="+mn-lt"/>
                <a:cs typeface="+mn-lt"/>
              </a:rPr>
              <a:t> </a:t>
            </a:r>
            <a:r>
              <a:rPr lang="en-US" sz="2400" dirty="0" err="1">
                <a:solidFill>
                  <a:schemeClr val="tx1"/>
                </a:solidFill>
                <a:highlight>
                  <a:srgbClr val="FFFF00"/>
                </a:highlight>
                <a:latin typeface="Times New Roman"/>
                <a:ea typeface="+mn-lt"/>
                <a:cs typeface="+mn-lt"/>
              </a:rPr>
              <a:t>μετ</a:t>
            </a:r>
            <a:r>
              <a:rPr lang="en-US" sz="2400" dirty="0">
                <a:solidFill>
                  <a:schemeClr val="tx1"/>
                </a:solidFill>
                <a:highlight>
                  <a:srgbClr val="FFFF00"/>
                </a:highlight>
                <a:latin typeface="Times New Roman"/>
                <a:ea typeface="+mn-lt"/>
                <a:cs typeface="+mn-lt"/>
              </a:rPr>
              <a:t>αβ</a:t>
            </a:r>
            <a:r>
              <a:rPr lang="en-US" sz="2400" dirty="0" err="1">
                <a:solidFill>
                  <a:schemeClr val="tx1"/>
                </a:solidFill>
                <a:highlight>
                  <a:srgbClr val="FFFF00"/>
                </a:highlight>
                <a:latin typeface="Times New Roman"/>
                <a:ea typeface="+mn-lt"/>
                <a:cs typeface="+mn-lt"/>
              </a:rPr>
              <a:t>ολισμού</a:t>
            </a:r>
            <a:r>
              <a:rPr lang="en-US" sz="2400" dirty="0">
                <a:solidFill>
                  <a:schemeClr val="tx1"/>
                </a:solidFill>
                <a:highlight>
                  <a:srgbClr val="FFFF00"/>
                </a:highlight>
                <a:latin typeface="Times New Roman"/>
                <a:ea typeface="+mn-lt"/>
                <a:cs typeface="+mn-lt"/>
              </a:rPr>
              <a:t> μας.</a:t>
            </a:r>
            <a:endParaRPr lang="en-US" sz="2400">
              <a:solidFill>
                <a:schemeClr val="tx1"/>
              </a:solidFill>
              <a:highlight>
                <a:srgbClr val="FFFF00"/>
              </a:highlight>
            </a:endParaRPr>
          </a:p>
          <a:p>
            <a:pPr indent="-285750">
              <a:lnSpc>
                <a:spcPct val="90000"/>
              </a:lnSpc>
              <a:buClr>
                <a:srgbClr val="EB3D9F"/>
              </a:buClr>
              <a:buFont typeface="Wingdings,Sans-Serif" charset="2"/>
              <a:buChar char="ü"/>
            </a:pPr>
            <a:endParaRPr lang="en-US" sz="1700" dirty="0">
              <a:solidFill>
                <a:schemeClr val="tx1"/>
              </a:solidFill>
              <a:highlight>
                <a:srgbClr val="FF00FF"/>
              </a:highlight>
              <a:latin typeface="Times New Roman"/>
              <a:ea typeface="+mn-lt"/>
              <a:cs typeface="+mn-lt"/>
            </a:endParaRPr>
          </a:p>
          <a:p>
            <a:pPr>
              <a:lnSpc>
                <a:spcPct val="90000"/>
              </a:lnSpc>
              <a:buClr>
                <a:srgbClr val="EB3D9F"/>
              </a:buClr>
            </a:pPr>
            <a:endParaRPr lang="el-GR" sz="1700" dirty="0">
              <a:solidFill>
                <a:schemeClr val="tx1"/>
              </a:solidFill>
              <a:highlight>
                <a:srgbClr val="FF00FF"/>
              </a:highlight>
            </a:endParaRPr>
          </a:p>
        </p:txBody>
      </p:sp>
      <p:cxnSp>
        <p:nvCxnSpPr>
          <p:cNvPr id="40" name="Straight Connector 39">
            <a:extLst>
              <a:ext uri="{FF2B5EF4-FFF2-40B4-BE49-F238E27FC236}">
                <a16:creationId xmlns:a16="http://schemas.microsoft.com/office/drawing/2014/main" xmlns="" id="{64FA5DFF-7FE6-4855-84E6-DFA78EE978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xmlns="" id="{2AFD8CBA-54A3-4363-991B-B9C631BBFA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xmlns="" id="{3F088236-D655-4F88-B238-E167623580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5">
            <a:extLst>
              <a:ext uri="{FF2B5EF4-FFF2-40B4-BE49-F238E27FC236}">
                <a16:creationId xmlns:a16="http://schemas.microsoft.com/office/drawing/2014/main" xmlns="" id="{3DAC0C92-199E-475C-9390-119A9B027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24">
            <a:extLst>
              <a:ext uri="{FF2B5EF4-FFF2-40B4-BE49-F238E27FC236}">
                <a16:creationId xmlns:a16="http://schemas.microsoft.com/office/drawing/2014/main" xmlns="" id="{C4CFB339-0ED8-4FE2-9EF1-6D1375B849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7">
            <a:extLst>
              <a:ext uri="{FF2B5EF4-FFF2-40B4-BE49-F238E27FC236}">
                <a16:creationId xmlns:a16="http://schemas.microsoft.com/office/drawing/2014/main" xmlns="" id="{31896C80-2069-4431-9C19-83B9137344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8">
            <a:extLst>
              <a:ext uri="{FF2B5EF4-FFF2-40B4-BE49-F238E27FC236}">
                <a16:creationId xmlns:a16="http://schemas.microsoft.com/office/drawing/2014/main" xmlns="" id="{BF120A21-0841-4823-B0C4-28AEBCEF9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29">
            <a:extLst>
              <a:ext uri="{FF2B5EF4-FFF2-40B4-BE49-F238E27FC236}">
                <a16:creationId xmlns:a16="http://schemas.microsoft.com/office/drawing/2014/main" xmlns="" id="{DBB05BAE-BBD3-4289-899F-A6851503C6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Isosceles Triangle 29">
            <a:extLst>
              <a:ext uri="{FF2B5EF4-FFF2-40B4-BE49-F238E27FC236}">
                <a16:creationId xmlns:a16="http://schemas.microsoft.com/office/drawing/2014/main" xmlns="" id="{9874D11C-36F5-4BBE-A490-019A54E953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4163750156"/>
      </p:ext>
    </p:extLst>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Φυσαλίδα ομιλίας: Έλλειψη 4">
            <a:extLst>
              <a:ext uri="{FF2B5EF4-FFF2-40B4-BE49-F238E27FC236}">
                <a16:creationId xmlns:a16="http://schemas.microsoft.com/office/drawing/2014/main" xmlns="" id="{63150F56-78A1-BA8D-3BD6-78637A776CAA}"/>
              </a:ext>
            </a:extLst>
          </p:cNvPr>
          <p:cNvSpPr/>
          <p:nvPr/>
        </p:nvSpPr>
        <p:spPr>
          <a:xfrm>
            <a:off x="5022658" y="61496"/>
            <a:ext cx="5401530" cy="396703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457200">
              <a:spcBef>
                <a:spcPts val="1000"/>
              </a:spcBef>
              <a:buClr>
                <a:schemeClr val="accent1"/>
              </a:buClr>
              <a:buSzPct val="80000"/>
              <a:buFont typeface="Wingdings 3" charset="2"/>
              <a:buChar char=""/>
            </a:pPr>
            <a:r>
              <a:rPr lang="en-US" sz="2800" dirty="0" err="1">
                <a:solidFill>
                  <a:schemeClr val="bg1"/>
                </a:solidFill>
                <a:latin typeface="Times New Roman"/>
                <a:cs typeface="Times New Roman"/>
              </a:rPr>
              <a:t>Ήξερες</a:t>
            </a:r>
            <a:r>
              <a:rPr lang="en-US" sz="2800" dirty="0">
                <a:solidFill>
                  <a:schemeClr val="bg1"/>
                </a:solidFill>
                <a:latin typeface="Times New Roman"/>
                <a:cs typeface="Times New Roman"/>
              </a:rPr>
              <a:t> </a:t>
            </a:r>
            <a:r>
              <a:rPr lang="en-US" sz="2800" dirty="0" err="1">
                <a:solidFill>
                  <a:schemeClr val="bg1"/>
                </a:solidFill>
                <a:latin typeface="Times New Roman"/>
                <a:cs typeface="Times New Roman"/>
              </a:rPr>
              <a:t>όμως</a:t>
            </a:r>
            <a:r>
              <a:rPr lang="en-US" sz="2800" dirty="0">
                <a:solidFill>
                  <a:schemeClr val="bg1"/>
                </a:solidFill>
                <a:latin typeface="Times New Roman"/>
                <a:cs typeface="Times New Roman"/>
              </a:rPr>
              <a:t> </a:t>
            </a:r>
            <a:r>
              <a:rPr lang="en-US" sz="2800" dirty="0" err="1">
                <a:solidFill>
                  <a:schemeClr val="bg1"/>
                </a:solidFill>
                <a:latin typeface="Times New Roman"/>
                <a:cs typeface="Times New Roman"/>
              </a:rPr>
              <a:t>ότι</a:t>
            </a:r>
            <a:r>
              <a:rPr lang="en-US" sz="2800" dirty="0">
                <a:solidFill>
                  <a:schemeClr val="bg1"/>
                </a:solidFill>
                <a:latin typeface="Times New Roman"/>
                <a:cs typeface="Times New Roman"/>
              </a:rPr>
              <a:t> </a:t>
            </a:r>
            <a:r>
              <a:rPr lang="en-US" sz="2800" dirty="0" err="1">
                <a:solidFill>
                  <a:schemeClr val="bg1"/>
                </a:solidFill>
                <a:latin typeface="Times New Roman"/>
                <a:cs typeface="Times New Roman"/>
              </a:rPr>
              <a:t>το</a:t>
            </a:r>
            <a:r>
              <a:rPr lang="en-US" sz="2800" dirty="0">
                <a:solidFill>
                  <a:schemeClr val="bg1"/>
                </a:solidFill>
                <a:latin typeface="Times New Roman"/>
                <a:cs typeface="Times New Roman"/>
              </a:rPr>
              <a:t> π</a:t>
            </a:r>
            <a:r>
              <a:rPr lang="en-US" sz="2800" dirty="0" err="1">
                <a:solidFill>
                  <a:schemeClr val="bg1"/>
                </a:solidFill>
                <a:latin typeface="Times New Roman"/>
                <a:cs typeface="Times New Roman"/>
              </a:rPr>
              <a:t>ρωινό</a:t>
            </a:r>
            <a:r>
              <a:rPr lang="en-US" sz="2800" dirty="0">
                <a:solidFill>
                  <a:schemeClr val="bg1"/>
                </a:solidFill>
                <a:latin typeface="Times New Roman"/>
                <a:cs typeface="Times New Roman"/>
              </a:rPr>
              <a:t> </a:t>
            </a:r>
            <a:r>
              <a:rPr lang="en-US" sz="2800" dirty="0" err="1">
                <a:solidFill>
                  <a:schemeClr val="bg1"/>
                </a:solidFill>
                <a:latin typeface="Times New Roman"/>
                <a:cs typeface="Times New Roman"/>
              </a:rPr>
              <a:t>είν</a:t>
            </a:r>
            <a:r>
              <a:rPr lang="en-US" sz="2800" dirty="0">
                <a:solidFill>
                  <a:schemeClr val="bg1"/>
                </a:solidFill>
                <a:latin typeface="Times New Roman"/>
                <a:cs typeface="Times New Roman"/>
              </a:rPr>
              <a:t>αι </a:t>
            </a:r>
            <a:r>
              <a:rPr lang="en-US" sz="2800" dirty="0" err="1">
                <a:solidFill>
                  <a:schemeClr val="bg1"/>
                </a:solidFill>
                <a:latin typeface="Times New Roman"/>
                <a:cs typeface="Times New Roman"/>
              </a:rPr>
              <a:t>το</a:t>
            </a:r>
            <a:r>
              <a:rPr lang="en-US" sz="2800" dirty="0">
                <a:solidFill>
                  <a:schemeClr val="bg1"/>
                </a:solidFill>
                <a:latin typeface="Times New Roman"/>
                <a:cs typeface="Times New Roman"/>
              </a:rPr>
              <a:t> π</a:t>
            </a:r>
            <a:r>
              <a:rPr lang="en-US" sz="2800" dirty="0" err="1">
                <a:solidFill>
                  <a:schemeClr val="bg1"/>
                </a:solidFill>
                <a:latin typeface="Times New Roman"/>
                <a:cs typeface="Times New Roman"/>
              </a:rPr>
              <a:t>ιο</a:t>
            </a:r>
            <a:r>
              <a:rPr lang="en-US" sz="2800" dirty="0">
                <a:solidFill>
                  <a:schemeClr val="bg1"/>
                </a:solidFill>
                <a:latin typeface="Times New Roman"/>
                <a:cs typeface="Times New Roman"/>
              </a:rPr>
              <a:t> </a:t>
            </a:r>
            <a:r>
              <a:rPr lang="en-US" sz="2800" dirty="0" err="1">
                <a:solidFill>
                  <a:schemeClr val="bg1"/>
                </a:solidFill>
                <a:latin typeface="Times New Roman"/>
                <a:cs typeface="Times New Roman"/>
              </a:rPr>
              <a:t>σημ</a:t>
            </a:r>
            <a:r>
              <a:rPr lang="en-US" sz="2800" dirty="0">
                <a:solidFill>
                  <a:schemeClr val="bg1"/>
                </a:solidFill>
                <a:latin typeface="Times New Roman"/>
                <a:cs typeface="Times New Roman"/>
              </a:rPr>
              <a:t>α</a:t>
            </a:r>
            <a:r>
              <a:rPr lang="en-US" sz="2800" dirty="0" err="1">
                <a:solidFill>
                  <a:schemeClr val="bg1"/>
                </a:solidFill>
                <a:latin typeface="Times New Roman"/>
                <a:cs typeface="Times New Roman"/>
              </a:rPr>
              <a:t>ντικό</a:t>
            </a:r>
            <a:r>
              <a:rPr lang="en-US" sz="2800" dirty="0">
                <a:solidFill>
                  <a:schemeClr val="bg1"/>
                </a:solidFill>
                <a:latin typeface="Times New Roman"/>
                <a:cs typeface="Times New Roman"/>
              </a:rPr>
              <a:t> </a:t>
            </a:r>
            <a:r>
              <a:rPr lang="en-US" sz="2800" dirty="0" err="1">
                <a:solidFill>
                  <a:schemeClr val="bg1"/>
                </a:solidFill>
                <a:latin typeface="Times New Roman"/>
                <a:cs typeface="Times New Roman"/>
              </a:rPr>
              <a:t>γεύμ</a:t>
            </a:r>
            <a:r>
              <a:rPr lang="en-US" sz="2800" dirty="0">
                <a:solidFill>
                  <a:schemeClr val="bg1"/>
                </a:solidFill>
                <a:latin typeface="Times New Roman"/>
                <a:cs typeface="Times New Roman"/>
              </a:rPr>
              <a:t>α </a:t>
            </a:r>
            <a:r>
              <a:rPr lang="en-US" sz="2800" dirty="0" err="1">
                <a:solidFill>
                  <a:schemeClr val="bg1"/>
                </a:solidFill>
                <a:latin typeface="Times New Roman"/>
                <a:cs typeface="Times New Roman"/>
              </a:rPr>
              <a:t>της</a:t>
            </a:r>
            <a:r>
              <a:rPr lang="en-US" sz="2800" dirty="0">
                <a:solidFill>
                  <a:schemeClr val="bg1"/>
                </a:solidFill>
                <a:latin typeface="Times New Roman"/>
                <a:cs typeface="Times New Roman"/>
              </a:rPr>
              <a:t> </a:t>
            </a:r>
            <a:r>
              <a:rPr lang="en-US" sz="2800" dirty="0" err="1">
                <a:solidFill>
                  <a:schemeClr val="bg1"/>
                </a:solidFill>
                <a:latin typeface="Times New Roman"/>
                <a:cs typeface="Times New Roman"/>
              </a:rPr>
              <a:t>ημέρ</a:t>
            </a:r>
            <a:r>
              <a:rPr lang="en-US" sz="2800" dirty="0">
                <a:solidFill>
                  <a:schemeClr val="bg1"/>
                </a:solidFill>
                <a:latin typeface="Times New Roman"/>
                <a:cs typeface="Times New Roman"/>
              </a:rPr>
              <a:t>ας; </a:t>
            </a:r>
            <a:r>
              <a:rPr lang="en-US" sz="2800" dirty="0" err="1">
                <a:solidFill>
                  <a:schemeClr val="bg1"/>
                </a:solidFill>
                <a:latin typeface="Times New Roman"/>
                <a:cs typeface="Times New Roman"/>
              </a:rPr>
              <a:t>Πάντ</a:t>
            </a:r>
            <a:r>
              <a:rPr lang="en-US" sz="2800" dirty="0">
                <a:solidFill>
                  <a:schemeClr val="bg1"/>
                </a:solidFill>
                <a:latin typeface="Times New Roman"/>
                <a:cs typeface="Times New Roman"/>
              </a:rPr>
              <a:t>α π</a:t>
            </a:r>
            <a:r>
              <a:rPr lang="en-US" sz="2800" dirty="0" err="1">
                <a:solidFill>
                  <a:schemeClr val="bg1"/>
                </a:solidFill>
                <a:latin typeface="Times New Roman"/>
                <a:cs typeface="Times New Roman"/>
              </a:rPr>
              <a:t>ρέ</a:t>
            </a:r>
            <a:r>
              <a:rPr lang="en-US" sz="2800" dirty="0">
                <a:solidFill>
                  <a:schemeClr val="bg1"/>
                </a:solidFill>
                <a:latin typeface="Times New Roman"/>
                <a:cs typeface="Times New Roman"/>
              </a:rPr>
              <a:t>π</a:t>
            </a:r>
            <a:r>
              <a:rPr lang="en-US" sz="2800" dirty="0" err="1">
                <a:solidFill>
                  <a:schemeClr val="bg1"/>
                </a:solidFill>
                <a:latin typeface="Times New Roman"/>
                <a:cs typeface="Times New Roman"/>
              </a:rPr>
              <a:t>ει</a:t>
            </a:r>
            <a:r>
              <a:rPr lang="en-US" sz="2800" dirty="0">
                <a:solidFill>
                  <a:schemeClr val="bg1"/>
                </a:solidFill>
                <a:latin typeface="Times New Roman"/>
                <a:cs typeface="Times New Roman"/>
              </a:rPr>
              <a:t> να </a:t>
            </a:r>
            <a:r>
              <a:rPr lang="en-US" sz="2800" dirty="0" err="1">
                <a:solidFill>
                  <a:schemeClr val="bg1"/>
                </a:solidFill>
                <a:latin typeface="Times New Roman"/>
                <a:cs typeface="Times New Roman"/>
              </a:rPr>
              <a:t>ξεκινάμε</a:t>
            </a:r>
            <a:r>
              <a:rPr lang="en-US" sz="2800" dirty="0">
                <a:solidFill>
                  <a:schemeClr val="bg1"/>
                </a:solidFill>
                <a:latin typeface="Times New Roman"/>
                <a:cs typeface="Times New Roman"/>
              </a:rPr>
              <a:t> </a:t>
            </a:r>
            <a:r>
              <a:rPr lang="en-US" sz="2800" dirty="0" err="1">
                <a:solidFill>
                  <a:schemeClr val="bg1"/>
                </a:solidFill>
                <a:latin typeface="Times New Roman"/>
                <a:cs typeface="Times New Roman"/>
              </a:rPr>
              <a:t>την</a:t>
            </a:r>
            <a:r>
              <a:rPr lang="en-US" sz="2800" dirty="0">
                <a:solidFill>
                  <a:schemeClr val="bg1"/>
                </a:solidFill>
                <a:latin typeface="Times New Roman"/>
                <a:cs typeface="Times New Roman"/>
              </a:rPr>
              <a:t> </a:t>
            </a:r>
            <a:r>
              <a:rPr lang="en-US" sz="2800" dirty="0" err="1">
                <a:solidFill>
                  <a:schemeClr val="bg1"/>
                </a:solidFill>
                <a:latin typeface="Times New Roman"/>
                <a:cs typeface="Times New Roman"/>
              </a:rPr>
              <a:t>ημέρ</a:t>
            </a:r>
            <a:r>
              <a:rPr lang="en-US" sz="2800" dirty="0">
                <a:solidFill>
                  <a:schemeClr val="bg1"/>
                </a:solidFill>
                <a:latin typeface="Times New Roman"/>
                <a:cs typeface="Times New Roman"/>
              </a:rPr>
              <a:t>α μας </a:t>
            </a:r>
            <a:r>
              <a:rPr lang="en-US" sz="2800" dirty="0" err="1">
                <a:solidFill>
                  <a:schemeClr val="bg1"/>
                </a:solidFill>
                <a:latin typeface="Times New Roman"/>
                <a:cs typeface="Times New Roman"/>
              </a:rPr>
              <a:t>με</a:t>
            </a:r>
            <a:r>
              <a:rPr lang="en-US" sz="2800" dirty="0">
                <a:solidFill>
                  <a:schemeClr val="bg1"/>
                </a:solidFill>
                <a:latin typeface="Times New Roman"/>
                <a:cs typeface="Times New Roman"/>
              </a:rPr>
              <a:t> </a:t>
            </a:r>
            <a:r>
              <a:rPr lang="en-US" sz="2800" dirty="0" err="1">
                <a:solidFill>
                  <a:schemeClr val="bg1"/>
                </a:solidFill>
                <a:latin typeface="Times New Roman"/>
                <a:cs typeface="Times New Roman"/>
              </a:rPr>
              <a:t>έν</a:t>
            </a:r>
            <a:r>
              <a:rPr lang="en-US" sz="2800" dirty="0">
                <a:solidFill>
                  <a:schemeClr val="bg1"/>
                </a:solidFill>
                <a:latin typeface="Times New Roman"/>
                <a:cs typeface="Times New Roman"/>
              </a:rPr>
              <a:t>α </a:t>
            </a:r>
            <a:r>
              <a:rPr lang="en-US" sz="2800" dirty="0" err="1">
                <a:solidFill>
                  <a:schemeClr val="bg1"/>
                </a:solidFill>
                <a:latin typeface="Times New Roman"/>
                <a:cs typeface="Times New Roman"/>
              </a:rPr>
              <a:t>υγιεινό</a:t>
            </a:r>
            <a:r>
              <a:rPr lang="en-US" sz="2800" dirty="0">
                <a:solidFill>
                  <a:schemeClr val="bg1"/>
                </a:solidFill>
                <a:latin typeface="Times New Roman"/>
                <a:cs typeface="Times New Roman"/>
              </a:rPr>
              <a:t> π</a:t>
            </a:r>
            <a:r>
              <a:rPr lang="en-US" sz="2800" dirty="0" err="1">
                <a:solidFill>
                  <a:schemeClr val="bg1"/>
                </a:solidFill>
                <a:latin typeface="Times New Roman"/>
                <a:cs typeface="Times New Roman"/>
              </a:rPr>
              <a:t>ρωινό</a:t>
            </a:r>
            <a:r>
              <a:rPr lang="en-US" sz="2800" dirty="0">
                <a:solidFill>
                  <a:schemeClr val="bg1"/>
                </a:solidFill>
                <a:latin typeface="Times New Roman"/>
                <a:cs typeface="Times New Roman"/>
              </a:rPr>
              <a:t>.</a:t>
            </a:r>
          </a:p>
        </p:txBody>
      </p:sp>
      <p:pic>
        <p:nvPicPr>
          <p:cNvPr id="4" name="Εικόνα 4" descr="Εικόνα που περιέχει παιχνίδι, κούκλα, clipart&#10;&#10;Περιγραφή που δημιουργήθηκε αυτόματα">
            <a:extLst>
              <a:ext uri="{FF2B5EF4-FFF2-40B4-BE49-F238E27FC236}">
                <a16:creationId xmlns:a16="http://schemas.microsoft.com/office/drawing/2014/main" xmlns="" id="{87F797C5-EFAA-8C7E-C3A3-A5B2E56DFCDB}"/>
              </a:ext>
            </a:extLst>
          </p:cNvPr>
          <p:cNvPicPr>
            <a:picLocks noGrp="1" noChangeAspect="1"/>
          </p:cNvPicPr>
          <p:nvPr>
            <p:ph idx="1"/>
          </p:nvPr>
        </p:nvPicPr>
        <p:blipFill rotWithShape="1">
          <a:blip r:embed="rId2" cstate="print"/>
          <a:srcRect l="8936" r="12398"/>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9" name="Isosceles Triangle 18">
            <a:extLst>
              <a:ext uri="{FF2B5EF4-FFF2-40B4-BE49-F238E27FC236}">
                <a16:creationId xmlns:a16="http://schemas.microsoft.com/office/drawing/2014/main" xmlns=""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Φυσαλίδα ομιλίας: Έλλειψη 6">
            <a:extLst>
              <a:ext uri="{FF2B5EF4-FFF2-40B4-BE49-F238E27FC236}">
                <a16:creationId xmlns:a16="http://schemas.microsoft.com/office/drawing/2014/main" xmlns="" id="{30B0F782-6638-44EB-F341-9DE4C358AD9F}"/>
              </a:ext>
            </a:extLst>
          </p:cNvPr>
          <p:cNvSpPr/>
          <p:nvPr/>
        </p:nvSpPr>
        <p:spPr>
          <a:xfrm>
            <a:off x="8059739" y="3083066"/>
            <a:ext cx="3853129" cy="258792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bg1"/>
                </a:solidFill>
                <a:latin typeface="Times New Roman"/>
                <a:cs typeface="Times New Roman"/>
              </a:rPr>
              <a:t>Εσύ τρως πρωινό πριν έρθεις στο σχολείο;</a:t>
            </a:r>
          </a:p>
        </p:txBody>
      </p:sp>
    </p:spTree>
    <p:extLst>
      <p:ext uri="{BB962C8B-B14F-4D97-AF65-F5344CB8AC3E}">
        <p14:creationId xmlns:p14="http://schemas.microsoft.com/office/powerpoint/2010/main" xmlns="" val="966059397"/>
      </p:ext>
    </p:extLst>
  </p:cSld>
  <p:clrMapOvr>
    <a:overrideClrMapping bg1="dk1" tx1="lt1" bg2="dk2" tx2="lt2" accent1="accent1" accent2="accent2" accent3="accent3" accent4="accent4" accent5="accent5" accent6="accent6" hlink="hlink" folHlink="folHlink"/>
  </p:clrMapOvr>
  <p:transition spd="slow">
    <p:wedge/>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otalTime>5</TotalTime>
  <Words>556</Words>
  <Application>Microsoft Office PowerPoint</Application>
  <PresentationFormat>Προσαρμογή</PresentationFormat>
  <Paragraphs>46</Paragraphs>
  <Slides>21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Facet</vt:lpstr>
      <vt:lpstr> ΜΑΘΑΙΝΩ ΝΑ ΤΡΩΩ ΥΓΙEIΝΑ.</vt:lpstr>
      <vt:lpstr>Η σχολική νοσηλεύτρια κα Χαιδω καρπουζα του 1ου δημοτικου σχολειου αλμυρου, παρουσιασε στους μαθητεσ σε συνεργασια με τις εκπαιδευτικουσ των ταξεων α' και β', την κα καπραλου θεοδωρα και κα σαμαρα σοφια, ''την υγιεινη διατροφη''. Αναφερθηκε στις ομάδες τροφιμων τησ τροφικησ πυραμιδασ και στα οφελη που εχουν στο σωμα και στον οργανισμο. Επειτα τονισε πως οι βιταμινεσ ειναι απαραιτητεσ για τον οργανισμο και σε ποιες τροφεσ μπορουν τα παιδια να τισ εντοπισουν.</vt:lpstr>
      <vt:lpstr>     ''ΝΟΥΣ ΥΓΙΗΣ, ΕΝ ΣΩΜΑΤΙ ΥΓΙΕΙ''. </vt:lpstr>
      <vt:lpstr>''ΝΟΥΣ ΥΓΙΗΣ, ΕΝ ΣΩΜΑΤΙ  ΥΓΙΕΙ''</vt:lpstr>
      <vt:lpstr>     ΣΤΟΧΟΙ ΤΗΣ ΔΡΑΣΗΣ</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1810</cp:revision>
  <dcterms:created xsi:type="dcterms:W3CDTF">2023-03-04T14:55:35Z</dcterms:created>
  <dcterms:modified xsi:type="dcterms:W3CDTF">2023-06-05T00:24:48Z</dcterms:modified>
</cp:coreProperties>
</file>