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520916B-2F46-4BB4-9D1D-9DD82CA4E891}" type="datetimeFigureOut">
              <a:rPr lang="el-GR" smtClean="0"/>
              <a:pPr/>
              <a:t>17/12/2024</a:t>
            </a:fld>
            <a:endParaRPr lang="el-GR"/>
          </a:p>
        </p:txBody>
      </p:sp>
      <p:sp>
        <p:nvSpPr>
          <p:cNvPr id="5" name="Footer Placeholder 4"/>
          <p:cNvSpPr>
            <a:spLocks noGrp="1"/>
          </p:cNvSpPr>
          <p:nvPr>
            <p:ph type="ftr" sz="quarter" idx="11"/>
          </p:nvPr>
        </p:nvSpPr>
        <p:spPr>
          <a:xfrm>
            <a:off x="1371600" y="4323845"/>
            <a:ext cx="6400800" cy="365125"/>
          </a:xfrm>
        </p:spPr>
        <p:txBody>
          <a:bodyPr/>
          <a:lstStyle/>
          <a:p>
            <a:endParaRPr lang="el-GR"/>
          </a:p>
        </p:txBody>
      </p:sp>
      <p:sp>
        <p:nvSpPr>
          <p:cNvPr id="6" name="Slide Number Placeholder 5"/>
          <p:cNvSpPr>
            <a:spLocks noGrp="1"/>
          </p:cNvSpPr>
          <p:nvPr>
            <p:ph type="sldNum" sz="quarter" idx="12"/>
          </p:nvPr>
        </p:nvSpPr>
        <p:spPr>
          <a:xfrm>
            <a:off x="8077200" y="1430866"/>
            <a:ext cx="2743200" cy="365125"/>
          </a:xfrm>
        </p:spPr>
        <p:txBody>
          <a:bodyPr/>
          <a:lstStyle/>
          <a:p>
            <a:fld id="{A3A86C88-A798-4922-9BF0-F5FF7A1F697B}" type="slidenum">
              <a:rPr lang="el-GR" smtClean="0"/>
              <a:pPr/>
              <a:t>‹#›</a:t>
            </a:fld>
            <a:endParaRPr lang="el-GR"/>
          </a:p>
        </p:txBody>
      </p:sp>
    </p:spTree>
    <p:extLst>
      <p:ext uri="{BB962C8B-B14F-4D97-AF65-F5344CB8AC3E}">
        <p14:creationId xmlns:p14="http://schemas.microsoft.com/office/powerpoint/2010/main" val="2307505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520916B-2F46-4BB4-9D1D-9DD82CA4E891}" type="datetimeFigureOut">
              <a:rPr lang="el-GR" smtClean="0"/>
              <a:pPr/>
              <a:t>17/12/2024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A86C88-A798-4922-9BF0-F5FF7A1F697B}" type="slidenum">
              <a:rPr lang="el-GR" smtClean="0"/>
              <a:pPr/>
              <a:t>‹#›</a:t>
            </a:fld>
            <a:endParaRPr lang="el-GR"/>
          </a:p>
        </p:txBody>
      </p:sp>
    </p:spTree>
    <p:extLst>
      <p:ext uri="{BB962C8B-B14F-4D97-AF65-F5344CB8AC3E}">
        <p14:creationId xmlns:p14="http://schemas.microsoft.com/office/powerpoint/2010/main" val="1040276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520916B-2F46-4BB4-9D1D-9DD82CA4E891}" type="datetimeFigureOut">
              <a:rPr lang="el-GR" smtClean="0"/>
              <a:pPr/>
              <a:t>17/12/2024</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A3A86C88-A798-4922-9BF0-F5FF7A1F697B}" type="slidenum">
              <a:rPr lang="el-GR" smtClean="0"/>
              <a:pPr/>
              <a:t>‹#›</a:t>
            </a:fld>
            <a:endParaRPr lang="el-GR"/>
          </a:p>
        </p:txBody>
      </p:sp>
    </p:spTree>
    <p:extLst>
      <p:ext uri="{BB962C8B-B14F-4D97-AF65-F5344CB8AC3E}">
        <p14:creationId xmlns:p14="http://schemas.microsoft.com/office/powerpoint/2010/main" val="3155030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520916B-2F46-4BB4-9D1D-9DD82CA4E891}" type="datetimeFigureOut">
              <a:rPr lang="el-GR" smtClean="0"/>
              <a:pPr/>
              <a:t>17/12/2024</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A3A86C88-A798-4922-9BF0-F5FF7A1F697B}" type="slidenum">
              <a:rPr lang="el-GR" smtClean="0"/>
              <a:pPr/>
              <a:t>‹#›</a:t>
            </a:fld>
            <a:endParaRPr lang="el-G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19868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520916B-2F46-4BB4-9D1D-9DD82CA4E891}" type="datetimeFigureOut">
              <a:rPr lang="el-GR" smtClean="0"/>
              <a:pPr/>
              <a:t>17/12/2024</a:t>
            </a:fld>
            <a:endParaRPr lang="el-GR"/>
          </a:p>
        </p:txBody>
      </p:sp>
      <p:sp>
        <p:nvSpPr>
          <p:cNvPr id="6" name="Footer Placeholder 5"/>
          <p:cNvSpPr>
            <a:spLocks noGrp="1"/>
          </p:cNvSpPr>
          <p:nvPr>
            <p:ph type="ftr" sz="quarter" idx="11"/>
          </p:nvPr>
        </p:nvSpPr>
        <p:spPr>
          <a:xfrm>
            <a:off x="685800" y="378883"/>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A3A86C88-A798-4922-9BF0-F5FF7A1F697B}" type="slidenum">
              <a:rPr lang="el-GR" smtClean="0"/>
              <a:pPr/>
              <a:t>‹#›</a:t>
            </a:fld>
            <a:endParaRPr lang="el-GR"/>
          </a:p>
        </p:txBody>
      </p:sp>
    </p:spTree>
    <p:extLst>
      <p:ext uri="{BB962C8B-B14F-4D97-AF65-F5344CB8AC3E}">
        <p14:creationId xmlns:p14="http://schemas.microsoft.com/office/powerpoint/2010/main" val="985571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3520916B-2F46-4BB4-9D1D-9DD82CA4E891}" type="datetimeFigureOut">
              <a:rPr lang="el-GR" smtClean="0"/>
              <a:pPr/>
              <a:t>17/12/2024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3A86C88-A798-4922-9BF0-F5FF7A1F697B}" type="slidenum">
              <a:rPr lang="el-GR" smtClean="0"/>
              <a:pPr/>
              <a:t>‹#›</a:t>
            </a:fld>
            <a:endParaRPr lang="el-GR"/>
          </a:p>
        </p:txBody>
      </p:sp>
    </p:spTree>
    <p:extLst>
      <p:ext uri="{BB962C8B-B14F-4D97-AF65-F5344CB8AC3E}">
        <p14:creationId xmlns:p14="http://schemas.microsoft.com/office/powerpoint/2010/main" val="2900774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3520916B-2F46-4BB4-9D1D-9DD82CA4E891}" type="datetimeFigureOut">
              <a:rPr lang="el-GR" smtClean="0"/>
              <a:pPr/>
              <a:t>17/12/2024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3A86C88-A798-4922-9BF0-F5FF7A1F697B}" type="slidenum">
              <a:rPr lang="el-GR" smtClean="0"/>
              <a:pPr/>
              <a:t>‹#›</a:t>
            </a:fld>
            <a:endParaRPr lang="el-GR"/>
          </a:p>
        </p:txBody>
      </p:sp>
    </p:spTree>
    <p:extLst>
      <p:ext uri="{BB962C8B-B14F-4D97-AF65-F5344CB8AC3E}">
        <p14:creationId xmlns:p14="http://schemas.microsoft.com/office/powerpoint/2010/main" val="1001690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520916B-2F46-4BB4-9D1D-9DD82CA4E891}" type="datetimeFigureOut">
              <a:rPr lang="el-GR" smtClean="0"/>
              <a:pPr/>
              <a:t>17/12/2024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A86C88-A798-4922-9BF0-F5FF7A1F697B}" type="slidenum">
              <a:rPr lang="el-GR" smtClean="0"/>
              <a:pPr/>
              <a:t>‹#›</a:t>
            </a:fld>
            <a:endParaRPr lang="el-GR"/>
          </a:p>
        </p:txBody>
      </p:sp>
    </p:spTree>
    <p:extLst>
      <p:ext uri="{BB962C8B-B14F-4D97-AF65-F5344CB8AC3E}">
        <p14:creationId xmlns:p14="http://schemas.microsoft.com/office/powerpoint/2010/main" val="2370582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520916B-2F46-4BB4-9D1D-9DD82CA4E891}" type="datetimeFigureOut">
              <a:rPr lang="el-GR" smtClean="0"/>
              <a:pPr/>
              <a:t>17/12/2024</a:t>
            </a:fld>
            <a:endParaRPr lang="el-GR"/>
          </a:p>
        </p:txBody>
      </p:sp>
      <p:sp>
        <p:nvSpPr>
          <p:cNvPr id="5" name="Footer Placeholder 4"/>
          <p:cNvSpPr>
            <a:spLocks noGrp="1"/>
          </p:cNvSpPr>
          <p:nvPr>
            <p:ph type="ftr" sz="quarter" idx="11"/>
          </p:nvPr>
        </p:nvSpPr>
        <p:spPr>
          <a:xfrm>
            <a:off x="685800" y="381000"/>
            <a:ext cx="6991492" cy="36512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A3A86C88-A798-4922-9BF0-F5FF7A1F697B}" type="slidenum">
              <a:rPr lang="el-GR" smtClean="0"/>
              <a:pPr/>
              <a:t>‹#›</a:t>
            </a:fld>
            <a:endParaRPr lang="el-GR"/>
          </a:p>
        </p:txBody>
      </p:sp>
    </p:spTree>
    <p:extLst>
      <p:ext uri="{BB962C8B-B14F-4D97-AF65-F5344CB8AC3E}">
        <p14:creationId xmlns:p14="http://schemas.microsoft.com/office/powerpoint/2010/main" val="2599924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520916B-2F46-4BB4-9D1D-9DD82CA4E891}" type="datetimeFigureOut">
              <a:rPr lang="el-GR" smtClean="0"/>
              <a:pPr/>
              <a:t>17/12/2024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A86C88-A798-4922-9BF0-F5FF7A1F697B}" type="slidenum">
              <a:rPr lang="el-GR" smtClean="0"/>
              <a:pPr/>
              <a:t>‹#›</a:t>
            </a:fld>
            <a:endParaRPr lang="el-GR"/>
          </a:p>
        </p:txBody>
      </p:sp>
    </p:spTree>
    <p:extLst>
      <p:ext uri="{BB962C8B-B14F-4D97-AF65-F5344CB8AC3E}">
        <p14:creationId xmlns:p14="http://schemas.microsoft.com/office/powerpoint/2010/main" val="329595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520916B-2F46-4BB4-9D1D-9DD82CA4E891}" type="datetimeFigureOut">
              <a:rPr lang="el-GR" smtClean="0"/>
              <a:pPr/>
              <a:t>17/12/2024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A86C88-A798-4922-9BF0-F5FF7A1F697B}" type="slidenum">
              <a:rPr lang="el-GR" smtClean="0"/>
              <a:pPr/>
              <a:t>‹#›</a:t>
            </a:fld>
            <a:endParaRPr lang="el-GR"/>
          </a:p>
        </p:txBody>
      </p:sp>
    </p:spTree>
    <p:extLst>
      <p:ext uri="{BB962C8B-B14F-4D97-AF65-F5344CB8AC3E}">
        <p14:creationId xmlns:p14="http://schemas.microsoft.com/office/powerpoint/2010/main" val="63848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520916B-2F46-4BB4-9D1D-9DD82CA4E891}" type="datetimeFigureOut">
              <a:rPr lang="el-GR" smtClean="0"/>
              <a:pPr/>
              <a:t>17/12/2024</a:t>
            </a:fld>
            <a:endParaRPr lang="el-GR"/>
          </a:p>
        </p:txBody>
      </p:sp>
      <p:sp>
        <p:nvSpPr>
          <p:cNvPr id="5" name="Footer Placeholder 4"/>
          <p:cNvSpPr>
            <a:spLocks noGrp="1"/>
          </p:cNvSpPr>
          <p:nvPr>
            <p:ph type="ftr" sz="quarter" idx="11"/>
          </p:nvPr>
        </p:nvSpPr>
        <p:spPr>
          <a:xfrm>
            <a:off x="685800" y="381001"/>
            <a:ext cx="6991492" cy="36406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A3A86C88-A798-4922-9BF0-F5FF7A1F697B}" type="slidenum">
              <a:rPr lang="el-GR" smtClean="0"/>
              <a:pPr/>
              <a:t>‹#›</a:t>
            </a:fld>
            <a:endParaRPr lang="el-GR"/>
          </a:p>
        </p:txBody>
      </p:sp>
    </p:spTree>
    <p:extLst>
      <p:ext uri="{BB962C8B-B14F-4D97-AF65-F5344CB8AC3E}">
        <p14:creationId xmlns:p14="http://schemas.microsoft.com/office/powerpoint/2010/main" val="26693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520916B-2F46-4BB4-9D1D-9DD82CA4E891}" type="datetimeFigureOut">
              <a:rPr lang="el-GR" smtClean="0"/>
              <a:pPr/>
              <a:t>17/12/2024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A86C88-A798-4922-9BF0-F5FF7A1F697B}" type="slidenum">
              <a:rPr lang="el-GR" smtClean="0"/>
              <a:pPr/>
              <a:t>‹#›</a:t>
            </a:fld>
            <a:endParaRPr lang="el-GR"/>
          </a:p>
        </p:txBody>
      </p:sp>
    </p:spTree>
    <p:extLst>
      <p:ext uri="{BB962C8B-B14F-4D97-AF65-F5344CB8AC3E}">
        <p14:creationId xmlns:p14="http://schemas.microsoft.com/office/powerpoint/2010/main" val="241897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800" y="3132666"/>
            <a:ext cx="5311775" cy="308601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3132666"/>
            <a:ext cx="5334000" cy="308601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520916B-2F46-4BB4-9D1D-9DD82CA4E891}" type="datetimeFigureOut">
              <a:rPr lang="el-GR" smtClean="0"/>
              <a:pPr/>
              <a:t>17/12/2024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3A86C88-A798-4922-9BF0-F5FF7A1F697B}" type="slidenum">
              <a:rPr lang="el-GR" smtClean="0"/>
              <a:pPr/>
              <a:t>‹#›</a:t>
            </a:fld>
            <a:endParaRPr lang="el-GR"/>
          </a:p>
        </p:txBody>
      </p:sp>
    </p:spTree>
    <p:extLst>
      <p:ext uri="{BB962C8B-B14F-4D97-AF65-F5344CB8AC3E}">
        <p14:creationId xmlns:p14="http://schemas.microsoft.com/office/powerpoint/2010/main" val="414476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520916B-2F46-4BB4-9D1D-9DD82CA4E891}" type="datetimeFigureOut">
              <a:rPr lang="el-GR" smtClean="0"/>
              <a:pPr/>
              <a:t>17/12/2024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3A86C88-A798-4922-9BF0-F5FF7A1F697B}" type="slidenum">
              <a:rPr lang="el-GR" smtClean="0"/>
              <a:pPr/>
              <a:t>‹#›</a:t>
            </a:fld>
            <a:endParaRPr lang="el-GR"/>
          </a:p>
        </p:txBody>
      </p:sp>
    </p:spTree>
    <p:extLst>
      <p:ext uri="{BB962C8B-B14F-4D97-AF65-F5344CB8AC3E}">
        <p14:creationId xmlns:p14="http://schemas.microsoft.com/office/powerpoint/2010/main" val="358045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0916B-2F46-4BB4-9D1D-9DD82CA4E891}" type="datetimeFigureOut">
              <a:rPr lang="el-GR" smtClean="0"/>
              <a:pPr/>
              <a:t>17/12/2024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3A86C88-A798-4922-9BF0-F5FF7A1F697B}" type="slidenum">
              <a:rPr lang="el-GR" smtClean="0"/>
              <a:pPr/>
              <a:t>‹#›</a:t>
            </a:fld>
            <a:endParaRPr lang="el-GR"/>
          </a:p>
        </p:txBody>
      </p:sp>
    </p:spTree>
    <p:extLst>
      <p:ext uri="{BB962C8B-B14F-4D97-AF65-F5344CB8AC3E}">
        <p14:creationId xmlns:p14="http://schemas.microsoft.com/office/powerpoint/2010/main" val="310871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520916B-2F46-4BB4-9D1D-9DD82CA4E891}" type="datetimeFigureOut">
              <a:rPr lang="el-GR" smtClean="0"/>
              <a:pPr/>
              <a:t>17/12/2024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A86C88-A798-4922-9BF0-F5FF7A1F697B}" type="slidenum">
              <a:rPr lang="el-GR" smtClean="0"/>
              <a:pPr/>
              <a:t>‹#›</a:t>
            </a:fld>
            <a:endParaRPr lang="el-GR"/>
          </a:p>
        </p:txBody>
      </p:sp>
    </p:spTree>
    <p:extLst>
      <p:ext uri="{BB962C8B-B14F-4D97-AF65-F5344CB8AC3E}">
        <p14:creationId xmlns:p14="http://schemas.microsoft.com/office/powerpoint/2010/main" val="1730476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520916B-2F46-4BB4-9D1D-9DD82CA4E891}" type="datetimeFigureOut">
              <a:rPr lang="el-GR" smtClean="0"/>
              <a:pPr/>
              <a:t>17/12/2024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A86C88-A798-4922-9BF0-F5FF7A1F697B}" type="slidenum">
              <a:rPr lang="el-GR" smtClean="0"/>
              <a:pPr/>
              <a:t>‹#›</a:t>
            </a:fld>
            <a:endParaRPr lang="el-GR"/>
          </a:p>
        </p:txBody>
      </p:sp>
    </p:spTree>
    <p:extLst>
      <p:ext uri="{BB962C8B-B14F-4D97-AF65-F5344CB8AC3E}">
        <p14:creationId xmlns:p14="http://schemas.microsoft.com/office/powerpoint/2010/main" val="120730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520916B-2F46-4BB4-9D1D-9DD82CA4E891}" type="datetimeFigureOut">
              <a:rPr lang="el-GR" smtClean="0"/>
              <a:pPr/>
              <a:t>17/12/2024</a:t>
            </a:fld>
            <a:endParaRPr lang="el-G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A86C88-A798-4922-9BF0-F5FF7A1F697B}" type="slidenum">
              <a:rPr lang="el-GR" smtClean="0"/>
              <a:pPr/>
              <a:t>‹#›</a:t>
            </a:fld>
            <a:endParaRPr lang="el-GR"/>
          </a:p>
        </p:txBody>
      </p:sp>
    </p:spTree>
    <p:extLst>
      <p:ext uri="{BB962C8B-B14F-4D97-AF65-F5344CB8AC3E}">
        <p14:creationId xmlns:p14="http://schemas.microsoft.com/office/powerpoint/2010/main" val="535578938"/>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 id="2147483988"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icro-kosmos.uoa.gr/gr/magazine/ergasies_foititon/ettap/2011-12/xristougenna/makedonia.htm" TargetMode="External"/><Relationship Id="rId2" Type="http://schemas.openxmlformats.org/officeDocument/2006/relationships/hyperlink" Target="https://www.tanea.gr/2019/12/28/greece/ta-ethima-tou-eortastikou-dodekaimerou-sti-makedonia/"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60B0E2-C0A3-82B4-488B-C05D88D6DC6E}"/>
              </a:ext>
            </a:extLst>
          </p:cNvPr>
          <p:cNvSpPr>
            <a:spLocks noGrp="1"/>
          </p:cNvSpPr>
          <p:nvPr>
            <p:ph type="ctrTitle"/>
          </p:nvPr>
        </p:nvSpPr>
        <p:spPr/>
        <p:txBody>
          <a:bodyPr>
            <a:normAutofit fontScale="90000"/>
          </a:bodyPr>
          <a:lstStyle/>
          <a:p>
            <a:r>
              <a:rPr lang="el-GR" dirty="0"/>
              <a:t>Τα ηθη και τα εθιμα του δωδεκαημερου στην μακεδονια</a:t>
            </a:r>
          </a:p>
        </p:txBody>
      </p:sp>
      <p:sp>
        <p:nvSpPr>
          <p:cNvPr id="3" name="Υπότιτλος 2">
            <a:extLst>
              <a:ext uri="{FF2B5EF4-FFF2-40B4-BE49-F238E27FC236}">
                <a16:creationId xmlns:a16="http://schemas.microsoft.com/office/drawing/2014/main" id="{B4658CCC-F37D-F2A3-98C7-79C40D078F8B}"/>
              </a:ext>
            </a:extLst>
          </p:cNvPr>
          <p:cNvSpPr>
            <a:spLocks noGrp="1"/>
          </p:cNvSpPr>
          <p:nvPr>
            <p:ph type="subTitle" idx="1"/>
          </p:nvPr>
        </p:nvSpPr>
        <p:spPr/>
        <p:txBody>
          <a:bodyPr/>
          <a:lstStyle/>
          <a:p>
            <a:r>
              <a:rPr lang="el-GR" dirty="0"/>
              <a:t>Μια εργασία της Γκουτίδου Παναγιώτας μαθήτρια του τμήματος Α2 για το μάθημα των Θρησκευτικών</a:t>
            </a:r>
          </a:p>
        </p:txBody>
      </p:sp>
    </p:spTree>
    <p:extLst>
      <p:ext uri="{BB962C8B-B14F-4D97-AF65-F5344CB8AC3E}">
        <p14:creationId xmlns:p14="http://schemas.microsoft.com/office/powerpoint/2010/main" val="379352220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7FD102-C08C-A2F3-0A02-5AD00FC98EDF}"/>
              </a:ext>
            </a:extLst>
          </p:cNvPr>
          <p:cNvSpPr>
            <a:spLocks noGrp="1"/>
          </p:cNvSpPr>
          <p:nvPr>
            <p:ph type="title"/>
          </p:nvPr>
        </p:nvSpPr>
        <p:spPr>
          <a:xfrm>
            <a:off x="913774" y="764373"/>
            <a:ext cx="10592426" cy="1293028"/>
          </a:xfrm>
        </p:spPr>
        <p:txBody>
          <a:bodyPr/>
          <a:lstStyle/>
          <a:p>
            <a:pPr algn="ctr"/>
            <a:r>
              <a:rPr lang="el-GR" dirty="0"/>
              <a:t>βιβλιογραφια</a:t>
            </a:r>
          </a:p>
        </p:txBody>
      </p:sp>
      <p:sp>
        <p:nvSpPr>
          <p:cNvPr id="3" name="Θέση περιεχομένου 2">
            <a:extLst>
              <a:ext uri="{FF2B5EF4-FFF2-40B4-BE49-F238E27FC236}">
                <a16:creationId xmlns:a16="http://schemas.microsoft.com/office/drawing/2014/main" id="{C87864BF-DE1B-F363-5911-2A32DC275A21}"/>
              </a:ext>
            </a:extLst>
          </p:cNvPr>
          <p:cNvSpPr>
            <a:spLocks noGrp="1"/>
          </p:cNvSpPr>
          <p:nvPr>
            <p:ph sz="quarter" idx="13"/>
          </p:nvPr>
        </p:nvSpPr>
        <p:spPr/>
        <p:txBody>
          <a:bodyPr>
            <a:normAutofit/>
          </a:bodyPr>
          <a:lstStyle/>
          <a:p>
            <a:r>
              <a:rPr lang="en-US" dirty="0">
                <a:hlinkClick r:id="rId2"/>
              </a:rPr>
              <a:t>https://www.tanea.gr/2019/12/28/greece/ta-ethima-tou-eortastikou-dodekaimerou-sti-makedonia/</a:t>
            </a:r>
            <a:endParaRPr lang="el-GR" dirty="0"/>
          </a:p>
          <a:p>
            <a:r>
              <a:rPr lang="en-US" dirty="0">
                <a:hlinkClick r:id="rId3"/>
              </a:rPr>
              <a:t>http://micro-kosmos.uoa.gr/gr/magazine/ergasies_foititon/ettap/2011-12/xristougenna/makedonia.htm</a:t>
            </a:r>
            <a:endParaRPr lang="el-GR" dirty="0"/>
          </a:p>
        </p:txBody>
      </p:sp>
    </p:spTree>
    <p:extLst>
      <p:ext uri="{BB962C8B-B14F-4D97-AF65-F5344CB8AC3E}">
        <p14:creationId xmlns:p14="http://schemas.microsoft.com/office/powerpoint/2010/main" val="215419429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5E5C71-A4F6-7726-AC84-B3E055F93C50}"/>
              </a:ext>
            </a:extLst>
          </p:cNvPr>
          <p:cNvSpPr>
            <a:spLocks noGrp="1"/>
          </p:cNvSpPr>
          <p:nvPr>
            <p:ph type="title"/>
          </p:nvPr>
        </p:nvSpPr>
        <p:spPr>
          <a:xfrm>
            <a:off x="733331" y="764373"/>
            <a:ext cx="10772869" cy="1293028"/>
          </a:xfrm>
        </p:spPr>
        <p:txBody>
          <a:bodyPr/>
          <a:lstStyle/>
          <a:p>
            <a:pPr algn="ctr"/>
            <a:r>
              <a:rPr lang="el-GR" dirty="0"/>
              <a:t>περιεχομενα</a:t>
            </a:r>
          </a:p>
        </p:txBody>
      </p:sp>
      <p:sp>
        <p:nvSpPr>
          <p:cNvPr id="3" name="Θέση περιεχομένου 2">
            <a:extLst>
              <a:ext uri="{FF2B5EF4-FFF2-40B4-BE49-F238E27FC236}">
                <a16:creationId xmlns:a16="http://schemas.microsoft.com/office/drawing/2014/main" id="{795317E8-6727-C307-7132-42B56B6BF3C0}"/>
              </a:ext>
            </a:extLst>
          </p:cNvPr>
          <p:cNvSpPr>
            <a:spLocks noGrp="1"/>
          </p:cNvSpPr>
          <p:nvPr>
            <p:ph sz="quarter" idx="13"/>
          </p:nvPr>
        </p:nvSpPr>
        <p:spPr/>
        <p:txBody>
          <a:bodyPr/>
          <a:lstStyle/>
          <a:p>
            <a:r>
              <a:rPr lang="el-GR" dirty="0"/>
              <a:t>Λίγα λόγια για το Άγιο Δωδεκαήμερο</a:t>
            </a:r>
          </a:p>
          <a:p>
            <a:r>
              <a:rPr lang="el-GR" dirty="0"/>
              <a:t>Τα Ρουγκατσάρια</a:t>
            </a:r>
          </a:p>
          <a:p>
            <a:r>
              <a:rPr lang="el-GR" dirty="0"/>
              <a:t>Το έθιμο της Πατερίτσας</a:t>
            </a:r>
          </a:p>
          <a:p>
            <a:r>
              <a:rPr lang="el-GR" dirty="0"/>
              <a:t>Το Χριστόξυλο</a:t>
            </a:r>
          </a:p>
          <a:p>
            <a:r>
              <a:rPr lang="el-GR" dirty="0"/>
              <a:t>Το έθιμο της Καμήλας</a:t>
            </a:r>
          </a:p>
          <a:p>
            <a:r>
              <a:rPr lang="el-GR" dirty="0"/>
              <a:t>Το σπόρδισμα των φύλλων</a:t>
            </a:r>
          </a:p>
          <a:p>
            <a:endParaRPr lang="el-GR" dirty="0"/>
          </a:p>
          <a:p>
            <a:endParaRPr lang="el-GR" dirty="0"/>
          </a:p>
        </p:txBody>
      </p:sp>
    </p:spTree>
    <p:extLst>
      <p:ext uri="{BB962C8B-B14F-4D97-AF65-F5344CB8AC3E}">
        <p14:creationId xmlns:p14="http://schemas.microsoft.com/office/powerpoint/2010/main" val="84181411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B2A8AE-B912-A315-0316-2180ED5ABAD7}"/>
              </a:ext>
            </a:extLst>
          </p:cNvPr>
          <p:cNvSpPr>
            <a:spLocks noGrp="1"/>
          </p:cNvSpPr>
          <p:nvPr>
            <p:ph type="title"/>
          </p:nvPr>
        </p:nvSpPr>
        <p:spPr>
          <a:xfrm>
            <a:off x="543208" y="764373"/>
            <a:ext cx="10962992" cy="1293028"/>
          </a:xfrm>
        </p:spPr>
        <p:txBody>
          <a:bodyPr/>
          <a:lstStyle/>
          <a:p>
            <a:pPr algn="ctr"/>
            <a:r>
              <a:rPr lang="el-GR" dirty="0"/>
              <a:t>Λιγα λογια για το δωδεκαημερο</a:t>
            </a:r>
          </a:p>
        </p:txBody>
      </p:sp>
      <p:sp>
        <p:nvSpPr>
          <p:cNvPr id="3" name="Θέση περιεχομένου 2">
            <a:extLst>
              <a:ext uri="{FF2B5EF4-FFF2-40B4-BE49-F238E27FC236}">
                <a16:creationId xmlns:a16="http://schemas.microsoft.com/office/drawing/2014/main" id="{E88D5B86-5495-A608-E6ED-6FEA4884D96E}"/>
              </a:ext>
            </a:extLst>
          </p:cNvPr>
          <p:cNvSpPr>
            <a:spLocks noGrp="1"/>
          </p:cNvSpPr>
          <p:nvPr>
            <p:ph sz="quarter" idx="13"/>
          </p:nvPr>
        </p:nvSpPr>
        <p:spPr/>
        <p:txBody>
          <a:bodyPr/>
          <a:lstStyle/>
          <a:p>
            <a:pPr marL="0" indent="0" algn="ctr">
              <a:buNone/>
            </a:pPr>
            <a:r>
              <a:rPr lang="el-GR" dirty="0"/>
              <a:t>    Ονομάζουμε «Δωδεκαήμερο» ή «Δωδεκάμερο» την περίοδο των δώδεκα ημερών, από την παραμονή των Χριστουγέννων έως τα Θεοφάνια(Φώτα). Το Δωδεκαήμερο είναι μια έντονη γιορταστική περίοδος που συνδέεται με πλήθος έθιμα, παραδόσεις και θρύλους του λαού μας. Στα πρώτα χριστιανικά χρόνια η γιορτή των Θεοφανίων κάλυπτε τα Χριστούγεννα και την Πρωτοχρονιά. </a:t>
            </a:r>
          </a:p>
        </p:txBody>
      </p:sp>
    </p:spTree>
    <p:extLst>
      <p:ext uri="{BB962C8B-B14F-4D97-AF65-F5344CB8AC3E}">
        <p14:creationId xmlns:p14="http://schemas.microsoft.com/office/powerpoint/2010/main" val="222106636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D7150C-9A12-6BD5-DD33-94600F197D0C}"/>
              </a:ext>
            </a:extLst>
          </p:cNvPr>
          <p:cNvSpPr>
            <a:spLocks noGrp="1"/>
          </p:cNvSpPr>
          <p:nvPr>
            <p:ph type="title"/>
          </p:nvPr>
        </p:nvSpPr>
        <p:spPr>
          <a:xfrm>
            <a:off x="913774" y="764373"/>
            <a:ext cx="10592426" cy="1293028"/>
          </a:xfrm>
        </p:spPr>
        <p:txBody>
          <a:bodyPr/>
          <a:lstStyle/>
          <a:p>
            <a:pPr algn="ctr"/>
            <a:r>
              <a:rPr lang="el-GR" dirty="0"/>
              <a:t>Τα ρουγκατσαρια</a:t>
            </a:r>
          </a:p>
        </p:txBody>
      </p:sp>
      <p:sp>
        <p:nvSpPr>
          <p:cNvPr id="3" name="Θέση περιεχομένου 2">
            <a:extLst>
              <a:ext uri="{FF2B5EF4-FFF2-40B4-BE49-F238E27FC236}">
                <a16:creationId xmlns:a16="http://schemas.microsoft.com/office/drawing/2014/main" id="{B395EC5E-10E5-977A-EA83-90B41309EEAE}"/>
              </a:ext>
            </a:extLst>
          </p:cNvPr>
          <p:cNvSpPr>
            <a:spLocks noGrp="1"/>
          </p:cNvSpPr>
          <p:nvPr>
            <p:ph sz="quarter" idx="13"/>
          </p:nvPr>
        </p:nvSpPr>
        <p:spPr>
          <a:xfrm>
            <a:off x="913774" y="2367092"/>
            <a:ext cx="10363826" cy="3726535"/>
          </a:xfrm>
        </p:spPr>
        <p:txBody>
          <a:bodyPr/>
          <a:lstStyle/>
          <a:p>
            <a:pPr marL="0" indent="0" algn="ctr">
              <a:buNone/>
            </a:pPr>
            <a:r>
              <a:rPr lang="el-GR" dirty="0"/>
              <a:t>     Το ίδιο βράδυ της παραμονής της Πρωτοχρονιάς, λίγο πριν από την αλλαγή του χρόνου, στα περισσότερα ορεινά χωριά της Κοζάνης και των Γρεβενών αναβιώνουν τα «Ρουγκατσάρια». Οι νέοι του χωριού, ντυμένοι με τις παραδοσιακές τους στολές, άλλοι μεταμφιεσμένοι φορώντας προβιές και κεφάλια ζώων, άλλοι με αυτοσχέδιες μάσκες αλλά με κεντρικό πρόσωπο την «μπούλα», που είναι άντρας μεταμφιεσμένος σε νύφη, και τον «ρογκατσιάρη», δηλαδή τον αράπη, περνούν από όλα τα σπίτια πίνοντας και χορεύοντας και ανταλλάσσοντας ευχές και πειράγματα με τους οικοδεσπότες. Στο τέλος, προς το μεσημέρι της πρωτοχρονιάς και αφού έχουν ευχηθεί σε όλα τα σπίτια, τα ρουγκατσάρια μαζεύονται στην κεντρική πλατεία και με συνοδεία από τοπικές μπάντες με χάλκινα νταούλια και ζουρνάδες στήνουν ένα τρικούβερτο γλέντι.</a:t>
            </a:r>
          </a:p>
        </p:txBody>
      </p:sp>
    </p:spTree>
    <p:extLst>
      <p:ext uri="{BB962C8B-B14F-4D97-AF65-F5344CB8AC3E}">
        <p14:creationId xmlns:p14="http://schemas.microsoft.com/office/powerpoint/2010/main" val="383255407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282BB2-F1E4-06A0-7A2D-A378119A51C1}"/>
              </a:ext>
            </a:extLst>
          </p:cNvPr>
          <p:cNvSpPr>
            <a:spLocks noGrp="1"/>
          </p:cNvSpPr>
          <p:nvPr>
            <p:ph type="title"/>
          </p:nvPr>
        </p:nvSpPr>
        <p:spPr>
          <a:xfrm>
            <a:off x="913774" y="764373"/>
            <a:ext cx="10592426" cy="1293028"/>
          </a:xfrm>
        </p:spPr>
        <p:txBody>
          <a:bodyPr/>
          <a:lstStyle/>
          <a:p>
            <a:pPr algn="ctr"/>
            <a:r>
              <a:rPr lang="el-GR" dirty="0"/>
              <a:t>Το εθιμο της </a:t>
            </a:r>
            <a:r>
              <a:rPr lang="el-GR" dirty="0" err="1"/>
              <a:t>πατεριτσαΣ</a:t>
            </a:r>
            <a:endParaRPr lang="el-GR" dirty="0"/>
          </a:p>
        </p:txBody>
      </p:sp>
      <p:sp>
        <p:nvSpPr>
          <p:cNvPr id="3" name="Θέση περιεχομένου 2">
            <a:extLst>
              <a:ext uri="{FF2B5EF4-FFF2-40B4-BE49-F238E27FC236}">
                <a16:creationId xmlns:a16="http://schemas.microsoft.com/office/drawing/2014/main" id="{C264A77D-1AF7-E0FB-CAED-BED1E93B622D}"/>
              </a:ext>
            </a:extLst>
          </p:cNvPr>
          <p:cNvSpPr>
            <a:spLocks noGrp="1"/>
          </p:cNvSpPr>
          <p:nvPr>
            <p:ph sz="quarter" idx="13"/>
          </p:nvPr>
        </p:nvSpPr>
        <p:spPr>
          <a:xfrm>
            <a:off x="325925" y="2057402"/>
            <a:ext cx="11651810" cy="4569736"/>
          </a:xfrm>
        </p:spPr>
        <p:txBody>
          <a:bodyPr>
            <a:normAutofit lnSpcReduction="10000"/>
          </a:bodyPr>
          <a:lstStyle/>
          <a:p>
            <a:pPr marL="0" indent="0" algn="ctr">
              <a:buNone/>
            </a:pPr>
            <a:r>
              <a:rPr lang="el-GR" dirty="0"/>
              <a:t>      Το πρώτο καρναβάλι της χρονιάς πραγματοποιείται στο Άργος Ορεστικό Καστοριάς και διαρκεί δύο ημέρες. Ανήμερα της Πρωτοχρονιάς το μεσημέρι γίνεται η παρέλαση του καρναβαλιού με κυρίαρχο στοιχείο την πολιτική και κοινωνική σάτιρα. Αυτό που κυριαρχεί στο τέλος δεν είναι άλλο από τη μουσική, όπου δεκάδες τοπικές ορχήστρες παίζουν τοπικούς και βαλκανικούς μουσικούς σκοπούς, με το γλέντι και το ξεφάντωμα να απλώνονται σε όλη την πόλη. Στα περισσότερα έθιμα του εορταστικού Δωδεκαημέρου οι ενεργοί συμμετέχοντες είναι μόνο άνδρες, και όπως επιτάσσει η παράδοση του εθίμου, σε κάποιες περιπτώσεις μεταμφιέζονται σε γυναίκες. Στο Άργος Ορεστικό την επόμενη μέρα από την παρέλαση της Πρωτοχρονιάς, στις 2 Ιανουαρίου, αναβιώνει το έθιμο της «Πατερίτσας», όπου όλες οι γυναίκες της πόλης ανεξαρτήτως ηλικίας μεταμφιέζονται και παρελαύνουν στους κεντρικούς δρόμους της πόλης. Η παράδοση λέει ότι οι γυναίκες, που ήταν προφανώς καταπιεσμένες στις παλαιότερες εποχές, την ημέρα της πατερίτσας με καλυμμένο το πρόσωπο ξεφάντωναν χωρίς ενδοιασμούς, και για καλό και για κακό κρατούσαν μια μαγκούρα, «πατερίτσα», για να γλυτώνουν από τα πειράγματα των ανδρών που τις παρακολουθούσαν δίχως προφανώς να τις αναγνωρίζουν.</a:t>
            </a:r>
          </a:p>
        </p:txBody>
      </p:sp>
    </p:spTree>
    <p:extLst>
      <p:ext uri="{BB962C8B-B14F-4D97-AF65-F5344CB8AC3E}">
        <p14:creationId xmlns:p14="http://schemas.microsoft.com/office/powerpoint/2010/main" val="352192537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44C796-02DB-3D99-2FC5-121533B5BF00}"/>
              </a:ext>
            </a:extLst>
          </p:cNvPr>
          <p:cNvSpPr>
            <a:spLocks noGrp="1"/>
          </p:cNvSpPr>
          <p:nvPr>
            <p:ph type="title"/>
          </p:nvPr>
        </p:nvSpPr>
        <p:spPr>
          <a:xfrm>
            <a:off x="913774" y="773427"/>
            <a:ext cx="10529052" cy="1293028"/>
          </a:xfrm>
        </p:spPr>
        <p:txBody>
          <a:bodyPr/>
          <a:lstStyle/>
          <a:p>
            <a:pPr algn="ctr"/>
            <a:r>
              <a:rPr lang="el-GR" dirty="0"/>
              <a:t>Το χριστοξυλο</a:t>
            </a:r>
          </a:p>
        </p:txBody>
      </p:sp>
      <p:sp>
        <p:nvSpPr>
          <p:cNvPr id="3" name="Θέση περιεχομένου 2">
            <a:extLst>
              <a:ext uri="{FF2B5EF4-FFF2-40B4-BE49-F238E27FC236}">
                <a16:creationId xmlns:a16="http://schemas.microsoft.com/office/drawing/2014/main" id="{B13DCE92-6883-6B28-63B4-3E9A78F44B68}"/>
              </a:ext>
            </a:extLst>
          </p:cNvPr>
          <p:cNvSpPr>
            <a:spLocks noGrp="1"/>
          </p:cNvSpPr>
          <p:nvPr>
            <p:ph sz="quarter" idx="13"/>
          </p:nvPr>
        </p:nvSpPr>
        <p:spPr>
          <a:xfrm>
            <a:off x="353085" y="2158861"/>
            <a:ext cx="11425473" cy="4558809"/>
          </a:xfrm>
        </p:spPr>
        <p:txBody>
          <a:bodyPr>
            <a:normAutofit lnSpcReduction="10000"/>
          </a:bodyPr>
          <a:lstStyle/>
          <a:p>
            <a:pPr marL="0" indent="0" algn="ctr">
              <a:buNone/>
            </a:pPr>
            <a:r>
              <a:rPr lang="el-GR" dirty="0"/>
              <a:t>   Στα χωριά της βόρειας Ελλάδας, από τις παραμονές των εορτών ο νοικοκύρης ψάχνει στα χωράφια και διαλέγει το πιο όμορφο, το πιο γερό, το πιο χοντρό ξύλο από πεύκο ή ελιά και το πάει σπίτι του. Αυτό ονομάζεται Χριστόξυλο και είναι το ξύλο που θα καίει για όλο το δωδεκαήμερο των εορτών, από τα Χριστούγεννα μέχρι και τα Φώτα, στο τζάκι του σπιτιού. Η στάχτη των ξύλων αυτών προφύλασσε το σπίτι και τα χωράφια από κάθε κακό. Πριν ο νοικοκύρης φέρει το Χριστόξυλο, κάθε νοικοκυρά φροντίζει να έχει καθαρίσει το σπίτι και με ιδιαίτερη προσοχή το τζάκι , ώστε να μη μείνει ούτε ίχνος από την παλιά στάχτη. Καθαρίζουν ακόμη και την καπνοδόχο, για να μη βρίσκουν πατήματα να κατέβουν οι καλικάντζαροι, τα κακά δαιμόνια, όπως λένε στα παραδοσιακά χριστουγεννιάτικα παραμύθια. Το βράδυ της παραμονής των Χριστουγέννων , όταν όλη η οικογένεια θα είναι μαζεμένη γύρω από το τζάκι , ο νοικοκύρης του σπιτιού ανάβει την καινούρια φωτιά και μπαίνει στην εστία το Χριστόξυλο. Σύμφωνα με τις παραδόσεις του λαού, καθώς καίγεται το Χριστόξυλο, ζεσταίνεται ο Χριστός στη φάτνη Του. Σε κάθε σπιτικό, οι νοικοκυραίοι προσπαθούν το Χριστόξυλο να καίει μέχρι τα Φώτα.</a:t>
            </a:r>
          </a:p>
        </p:txBody>
      </p:sp>
    </p:spTree>
    <p:extLst>
      <p:ext uri="{BB962C8B-B14F-4D97-AF65-F5344CB8AC3E}">
        <p14:creationId xmlns:p14="http://schemas.microsoft.com/office/powerpoint/2010/main" val="187873397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69EEE7-CF25-B5DF-BFA2-58165C348915}"/>
              </a:ext>
            </a:extLst>
          </p:cNvPr>
          <p:cNvSpPr>
            <a:spLocks noGrp="1"/>
          </p:cNvSpPr>
          <p:nvPr>
            <p:ph type="title"/>
          </p:nvPr>
        </p:nvSpPr>
        <p:spPr>
          <a:xfrm>
            <a:off x="913774" y="764373"/>
            <a:ext cx="10592426" cy="1293028"/>
          </a:xfrm>
        </p:spPr>
        <p:txBody>
          <a:bodyPr/>
          <a:lstStyle/>
          <a:p>
            <a:pPr algn="ctr"/>
            <a:r>
              <a:rPr lang="el-GR" dirty="0"/>
              <a:t>Το εθιμο τηΣ </a:t>
            </a:r>
            <a:r>
              <a:rPr lang="el-GR" dirty="0" err="1"/>
              <a:t>καμηλαΣ</a:t>
            </a:r>
            <a:endParaRPr lang="el-GR" dirty="0"/>
          </a:p>
        </p:txBody>
      </p:sp>
      <p:sp>
        <p:nvSpPr>
          <p:cNvPr id="3" name="Θέση περιεχομένου 2">
            <a:extLst>
              <a:ext uri="{FF2B5EF4-FFF2-40B4-BE49-F238E27FC236}">
                <a16:creationId xmlns:a16="http://schemas.microsoft.com/office/drawing/2014/main" id="{A53EE122-44D6-B1AA-998E-0C5A94FBF778}"/>
              </a:ext>
            </a:extLst>
          </p:cNvPr>
          <p:cNvSpPr>
            <a:spLocks noGrp="1"/>
          </p:cNvSpPr>
          <p:nvPr>
            <p:ph sz="quarter" idx="13"/>
          </p:nvPr>
        </p:nvSpPr>
        <p:spPr/>
        <p:txBody>
          <a:bodyPr/>
          <a:lstStyle/>
          <a:p>
            <a:pPr marL="0" indent="0" algn="ctr">
              <a:buNone/>
            </a:pPr>
            <a:r>
              <a:rPr lang="el-GR" dirty="0"/>
              <a:t>     Κάθε χρόνο, την παραμονή της Πρωτοχρονιάς τα μέλη του πολιτιστικού συλλόγου ‘Καβακλή’ των Κουφαλίων Θεσσαλονίκης ξεχύνονται στους δρόμους της πόλης. Δεν λένε όμως τα κάλαντα, αλλά μεταμφιέζονται σε καμήλες και φωνάζουν δυνατά διάφορα συνθήματα. Σκοπός τους είναι να παραπλανήσουν τους στρατιώτες του Ηρώδη που ψάχνουν να βρουν το νεογέννητο Ιησού, ώστε να μην μπορέσουν να τον σκοτώσουν.</a:t>
            </a:r>
          </a:p>
          <a:p>
            <a:pPr marL="0" indent="0">
              <a:buNone/>
            </a:pPr>
            <a:endParaRPr lang="el-GR" dirty="0"/>
          </a:p>
        </p:txBody>
      </p:sp>
    </p:spTree>
    <p:extLst>
      <p:ext uri="{BB962C8B-B14F-4D97-AF65-F5344CB8AC3E}">
        <p14:creationId xmlns:p14="http://schemas.microsoft.com/office/powerpoint/2010/main" val="179663701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C054BE-51EC-B73E-C456-E21761C45CFD}"/>
              </a:ext>
            </a:extLst>
          </p:cNvPr>
          <p:cNvSpPr>
            <a:spLocks noGrp="1"/>
          </p:cNvSpPr>
          <p:nvPr>
            <p:ph type="title"/>
          </p:nvPr>
        </p:nvSpPr>
        <p:spPr>
          <a:xfrm>
            <a:off x="913774" y="764373"/>
            <a:ext cx="10592426" cy="1293028"/>
          </a:xfrm>
        </p:spPr>
        <p:txBody>
          <a:bodyPr/>
          <a:lstStyle/>
          <a:p>
            <a:pPr algn="ctr"/>
            <a:r>
              <a:rPr lang="el-GR" dirty="0"/>
              <a:t>Το σπορδισμα των φυλλων</a:t>
            </a:r>
          </a:p>
        </p:txBody>
      </p:sp>
      <p:sp>
        <p:nvSpPr>
          <p:cNvPr id="3" name="Θέση περιεχομένου 2">
            <a:extLst>
              <a:ext uri="{FF2B5EF4-FFF2-40B4-BE49-F238E27FC236}">
                <a16:creationId xmlns:a16="http://schemas.microsoft.com/office/drawing/2014/main" id="{34E835D3-DE2D-59C5-1EB4-2FE58927E5EA}"/>
              </a:ext>
            </a:extLst>
          </p:cNvPr>
          <p:cNvSpPr>
            <a:spLocks noGrp="1"/>
          </p:cNvSpPr>
          <p:nvPr>
            <p:ph sz="quarter" idx="13"/>
          </p:nvPr>
        </p:nvSpPr>
        <p:spPr/>
        <p:txBody>
          <a:bodyPr/>
          <a:lstStyle/>
          <a:p>
            <a:pPr marL="0" indent="0" algn="ctr">
              <a:buNone/>
            </a:pPr>
            <a:r>
              <a:rPr lang="el-GR" dirty="0"/>
              <a:t>   Στη Θάσο, έως σήμερα, οι οικογένειες κρατούν ένα πολύ παλιό έθιμο είναι το σπόρδισμα των φύλλων και γίνεται ως εξής: Κάθονται όλοι γύρω από το αναμμένο τζάκι, τραβούν την ανθρακιά προς τα έξω και ρίχνουν γύρω στ' αναμμένα κάρβουνα, φύλλα ελιάς, βάζοντας στο νου τους από μια ευχή, χωρίς όμως να την πουν στους άλλους. Όποιου το φύλλο γυρίσει περισσότερο, εκείνου θα πραγματοποιηθεί και η ευχή του.</a:t>
            </a:r>
          </a:p>
        </p:txBody>
      </p:sp>
    </p:spTree>
    <p:extLst>
      <p:ext uri="{BB962C8B-B14F-4D97-AF65-F5344CB8AC3E}">
        <p14:creationId xmlns:p14="http://schemas.microsoft.com/office/powerpoint/2010/main" val="316074270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7D90CB-7D7F-41FC-17EE-EAE821093922}"/>
              </a:ext>
            </a:extLst>
          </p:cNvPr>
          <p:cNvSpPr>
            <a:spLocks noGrp="1"/>
          </p:cNvSpPr>
          <p:nvPr>
            <p:ph type="title"/>
          </p:nvPr>
        </p:nvSpPr>
        <p:spPr>
          <a:xfrm>
            <a:off x="1061471" y="764373"/>
            <a:ext cx="10444729" cy="1293028"/>
          </a:xfrm>
        </p:spPr>
        <p:txBody>
          <a:bodyPr/>
          <a:lstStyle/>
          <a:p>
            <a:pPr algn="ctr"/>
            <a:r>
              <a:rPr lang="el-GR" dirty="0" err="1"/>
              <a:t>εικονεΣ</a:t>
            </a:r>
            <a:endParaRPr lang="el-GR" dirty="0"/>
          </a:p>
        </p:txBody>
      </p:sp>
      <p:pic>
        <p:nvPicPr>
          <p:cNvPr id="4" name="Θέση περιεχομένου 3">
            <a:extLst>
              <a:ext uri="{FF2B5EF4-FFF2-40B4-BE49-F238E27FC236}">
                <a16:creationId xmlns:a16="http://schemas.microsoft.com/office/drawing/2014/main" id="{90E7C127-9AF6-C121-017C-06CD1AF83EDC}"/>
              </a:ext>
            </a:extLst>
          </p:cNvPr>
          <p:cNvPicPr>
            <a:picLocks noGrp="1" noChangeAspect="1"/>
          </p:cNvPicPr>
          <p:nvPr>
            <p:ph sz="quarter" idx="13"/>
          </p:nvPr>
        </p:nvPicPr>
        <p:blipFill>
          <a:blip r:embed="rId2"/>
          <a:stretch>
            <a:fillRect/>
          </a:stretch>
        </p:blipFill>
        <p:spPr>
          <a:xfrm>
            <a:off x="1061471" y="2250164"/>
            <a:ext cx="2409825" cy="1905000"/>
          </a:xfrm>
          <a:prstGeom prst="rect">
            <a:avLst/>
          </a:prstGeom>
        </p:spPr>
      </p:pic>
      <p:pic>
        <p:nvPicPr>
          <p:cNvPr id="5" name="Εικόνα 4">
            <a:extLst>
              <a:ext uri="{FF2B5EF4-FFF2-40B4-BE49-F238E27FC236}">
                <a16:creationId xmlns:a16="http://schemas.microsoft.com/office/drawing/2014/main" id="{A61E9FB6-526E-854F-8133-58161F713F35}"/>
              </a:ext>
            </a:extLst>
          </p:cNvPr>
          <p:cNvPicPr>
            <a:picLocks noChangeAspect="1"/>
          </p:cNvPicPr>
          <p:nvPr/>
        </p:nvPicPr>
        <p:blipFill>
          <a:blip r:embed="rId3"/>
          <a:stretch>
            <a:fillRect/>
          </a:stretch>
        </p:blipFill>
        <p:spPr>
          <a:xfrm>
            <a:off x="8443912" y="2628900"/>
            <a:ext cx="2857500" cy="1600200"/>
          </a:xfrm>
          <a:prstGeom prst="rect">
            <a:avLst/>
          </a:prstGeom>
        </p:spPr>
      </p:pic>
      <p:pic>
        <p:nvPicPr>
          <p:cNvPr id="6" name="Εικόνα 5">
            <a:extLst>
              <a:ext uri="{FF2B5EF4-FFF2-40B4-BE49-F238E27FC236}">
                <a16:creationId xmlns:a16="http://schemas.microsoft.com/office/drawing/2014/main" id="{5D6A7E80-0656-1275-C178-8B0E7BABC001}"/>
              </a:ext>
            </a:extLst>
          </p:cNvPr>
          <p:cNvPicPr>
            <a:picLocks noChangeAspect="1"/>
          </p:cNvPicPr>
          <p:nvPr/>
        </p:nvPicPr>
        <p:blipFill>
          <a:blip r:embed="rId4"/>
          <a:stretch>
            <a:fillRect/>
          </a:stretch>
        </p:blipFill>
        <p:spPr>
          <a:xfrm>
            <a:off x="8239125" y="4800600"/>
            <a:ext cx="3267075" cy="1400175"/>
          </a:xfrm>
          <a:prstGeom prst="rect">
            <a:avLst/>
          </a:prstGeom>
        </p:spPr>
      </p:pic>
      <p:pic>
        <p:nvPicPr>
          <p:cNvPr id="7" name="Εικόνα 6">
            <a:extLst>
              <a:ext uri="{FF2B5EF4-FFF2-40B4-BE49-F238E27FC236}">
                <a16:creationId xmlns:a16="http://schemas.microsoft.com/office/drawing/2014/main" id="{3599D0AD-4872-3AE1-34BA-C8B906E7969D}"/>
              </a:ext>
            </a:extLst>
          </p:cNvPr>
          <p:cNvPicPr>
            <a:picLocks noChangeAspect="1"/>
          </p:cNvPicPr>
          <p:nvPr/>
        </p:nvPicPr>
        <p:blipFill>
          <a:blip r:embed="rId5"/>
          <a:stretch>
            <a:fillRect/>
          </a:stretch>
        </p:blipFill>
        <p:spPr>
          <a:xfrm>
            <a:off x="1061471" y="4347927"/>
            <a:ext cx="2143125" cy="2143125"/>
          </a:xfrm>
          <a:prstGeom prst="rect">
            <a:avLst/>
          </a:prstGeom>
        </p:spPr>
      </p:pic>
      <p:pic>
        <p:nvPicPr>
          <p:cNvPr id="8" name="Εικόνα 7">
            <a:extLst>
              <a:ext uri="{FF2B5EF4-FFF2-40B4-BE49-F238E27FC236}">
                <a16:creationId xmlns:a16="http://schemas.microsoft.com/office/drawing/2014/main" id="{CDCD2B16-E1D1-2B08-7379-2327707F007C}"/>
              </a:ext>
            </a:extLst>
          </p:cNvPr>
          <p:cNvPicPr>
            <a:picLocks noChangeAspect="1"/>
          </p:cNvPicPr>
          <p:nvPr/>
        </p:nvPicPr>
        <p:blipFill>
          <a:blip r:embed="rId6"/>
          <a:stretch>
            <a:fillRect/>
          </a:stretch>
        </p:blipFill>
        <p:spPr>
          <a:xfrm>
            <a:off x="4500279" y="2498331"/>
            <a:ext cx="2914650" cy="1571625"/>
          </a:xfrm>
          <a:prstGeom prst="rect">
            <a:avLst/>
          </a:prstGeom>
        </p:spPr>
      </p:pic>
      <p:pic>
        <p:nvPicPr>
          <p:cNvPr id="9" name="Εικόνα 8">
            <a:extLst>
              <a:ext uri="{FF2B5EF4-FFF2-40B4-BE49-F238E27FC236}">
                <a16:creationId xmlns:a16="http://schemas.microsoft.com/office/drawing/2014/main" id="{A608E34D-CC72-3BF5-D816-A468255F2A5F}"/>
              </a:ext>
            </a:extLst>
          </p:cNvPr>
          <p:cNvPicPr>
            <a:picLocks noChangeAspect="1"/>
          </p:cNvPicPr>
          <p:nvPr/>
        </p:nvPicPr>
        <p:blipFill>
          <a:blip r:embed="rId7"/>
          <a:stretch>
            <a:fillRect/>
          </a:stretch>
        </p:blipFill>
        <p:spPr>
          <a:xfrm>
            <a:off x="4500279" y="4590814"/>
            <a:ext cx="2762250" cy="1657350"/>
          </a:xfrm>
          <a:prstGeom prst="rect">
            <a:avLst/>
          </a:prstGeom>
        </p:spPr>
      </p:pic>
    </p:spTree>
    <p:extLst>
      <p:ext uri="{BB962C8B-B14F-4D97-AF65-F5344CB8AC3E}">
        <p14:creationId xmlns:p14="http://schemas.microsoft.com/office/powerpoint/2010/main" val="289155991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theme/theme1.xml><?xml version="1.0" encoding="utf-8"?>
<a:theme xmlns:a="http://schemas.openxmlformats.org/drawingml/2006/main" name="ΙΧΝΟΣ ΑΤΜΟΥ">
  <a:themeElements>
    <a:clrScheme name="ΙΧΝΟΣ ΑΤΜΟΥ">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ΙΧΝΟΣ ΑΤΜΟΥ">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ΧΝΟΣ ΑΤΜΟΥ">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ΙΧΝΟΣ ΑΤΜΟΥ</Template>
  <TotalTime>89</TotalTime>
  <Words>859</Words>
  <Application>Microsoft Office PowerPoint</Application>
  <PresentationFormat>Ευρεία οθόνη</PresentationFormat>
  <Paragraphs>25</Paragraphs>
  <Slides>10</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10</vt:i4>
      </vt:variant>
    </vt:vector>
  </HeadingPairs>
  <TitlesOfParts>
    <vt:vector size="13" baseType="lpstr">
      <vt:lpstr>Arial</vt:lpstr>
      <vt:lpstr>Century Gothic</vt:lpstr>
      <vt:lpstr>ΙΧΝΟΣ ΑΤΜΟΥ</vt:lpstr>
      <vt:lpstr>Τα ηθη και τα εθιμα του δωδεκαημερου στην μακεδονια</vt:lpstr>
      <vt:lpstr>περιεχομενα</vt:lpstr>
      <vt:lpstr>Λιγα λογια για το δωδεκαημερο</vt:lpstr>
      <vt:lpstr>Τα ρουγκατσαρια</vt:lpstr>
      <vt:lpstr>Το εθιμο της πατεριτσαΣ</vt:lpstr>
      <vt:lpstr>Το χριστοξυλο</vt:lpstr>
      <vt:lpstr>Το εθιμο τηΣ καμηλαΣ</vt:lpstr>
      <vt:lpstr>Το σπορδισμα των φυλλων</vt:lpstr>
      <vt:lpstr>εικονεΣ</vt:lpstr>
      <vt:lpstr>βιβλιογραφια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ηθη και τα εθιμα του δωδεκαημερου στην μακεδονια</dc:title>
  <dc:creator>Admin</dc:creator>
  <cp:lastModifiedBy>Admin</cp:lastModifiedBy>
  <cp:revision>10</cp:revision>
  <dcterms:created xsi:type="dcterms:W3CDTF">2024-12-16T12:50:37Z</dcterms:created>
  <dcterms:modified xsi:type="dcterms:W3CDTF">2024-12-17T13:08:53Z</dcterms:modified>
</cp:coreProperties>
</file>