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sldIdLst>
    <p:sldId id="263" r:id="rId2"/>
    <p:sldId id="256" r:id="rId3"/>
    <p:sldId id="257" r:id="rId4"/>
    <p:sldId id="258" r:id="rId5"/>
    <p:sldId id="259" r:id="rId6"/>
    <p:sldId id="261" r:id="rId7"/>
    <p:sldId id="262"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5" autoAdjust="0"/>
    <p:restoredTop sz="94660"/>
  </p:normalViewPr>
  <p:slideViewPr>
    <p:cSldViewPr snapToGrid="0">
      <p:cViewPr varScale="1">
        <p:scale>
          <a:sx n="110" d="100"/>
          <a:sy n="110" d="100"/>
        </p:scale>
        <p:origin x="-594"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B58E14-23EC-4C25-974C-48FA83988655}"/>
              </a:ext>
            </a:extLst>
          </p:cNvPr>
          <p:cNvSpPr>
            <a:spLocks noGrp="1"/>
          </p:cNvSpPr>
          <p:nvPr>
            <p:ph type="ctrTitle"/>
          </p:nvPr>
        </p:nvSpPr>
        <p:spPr>
          <a:xfrm>
            <a:off x="517870" y="978408"/>
            <a:ext cx="5021183" cy="5074226"/>
          </a:xfrm>
        </p:spPr>
        <p:txBody>
          <a:bodyPr anchor="b">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 xmlns:a16="http://schemas.microsoft.com/office/drawing/2014/main" id="{2E9FEDD4-20A1-49F6-9E3E-0B26B426BB73}"/>
              </a:ext>
            </a:extLst>
          </p:cNvPr>
          <p:cNvSpPr>
            <a:spLocks noGrp="1"/>
          </p:cNvSpPr>
          <p:nvPr>
            <p:ph type="subTitle" idx="1"/>
          </p:nvPr>
        </p:nvSpPr>
        <p:spPr>
          <a:xfrm>
            <a:off x="6662167" y="3602038"/>
            <a:ext cx="5021183" cy="2244580"/>
          </a:xfrm>
        </p:spPr>
        <p:txBody>
          <a:bodyPr anchor="b">
            <a:normAutofit/>
          </a:bodyPr>
          <a:lstStyle>
            <a:lvl1pPr marL="0" indent="0" algn="l">
              <a:lnSpc>
                <a:spcPct val="100000"/>
              </a:lnSpc>
              <a:buNone/>
              <a:defRPr sz="22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 xmlns:a16="http://schemas.microsoft.com/office/drawing/2014/main" id="{6580A32F-E6F3-4C2E-B9E3-E47868E42511}"/>
              </a:ext>
            </a:extLst>
          </p:cNvPr>
          <p:cNvSpPr>
            <a:spLocks noGrp="1"/>
          </p:cNvSpPr>
          <p:nvPr>
            <p:ph type="dt" sz="half" idx="10"/>
          </p:nvPr>
        </p:nvSpPr>
        <p:spPr/>
        <p:txBody>
          <a:bodyPr/>
          <a:lstStyle/>
          <a:p>
            <a:fld id="{9A20BBEE-F49C-421E-8D69-01D678C2645F}" type="datetime1">
              <a:rPr lang="en-US" smtClean="0"/>
              <a:pPr/>
              <a:t>4/26/2024</a:t>
            </a:fld>
            <a:endParaRPr lang="en-US"/>
          </a:p>
        </p:txBody>
      </p:sp>
      <p:sp>
        <p:nvSpPr>
          <p:cNvPr id="5" name="Footer Placeholder 4">
            <a:extLst>
              <a:ext uri="{FF2B5EF4-FFF2-40B4-BE49-F238E27FC236}">
                <a16:creationId xmlns="" xmlns:a16="http://schemas.microsoft.com/office/drawing/2014/main" id="{78806724-A87A-4231-BFD9-277482AF78CF}"/>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pPr/>
              <a:t>‹#›</a:t>
            </a:fld>
            <a:endParaRPr lang="en-US"/>
          </a:p>
        </p:txBody>
      </p:sp>
      <p:sp>
        <p:nvSpPr>
          <p:cNvPr id="8" name="Rectangle 7">
            <a:extLst>
              <a:ext uri="{FF2B5EF4-FFF2-40B4-BE49-F238E27FC236}">
                <a16:creationId xmlns="" xmlns:a16="http://schemas.microsoft.com/office/drawing/2014/main" id="{F3FF94B3-6D3E-44FE-BB02-A9027C0003C7}"/>
              </a:ext>
              <a:ext uri="{C183D7F6-B498-43B3-948B-1728B52AA6E4}">
                <adec:decorative xmlns=""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061365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DF6B8E-1D8E-4105-9BBB-D53AD24B738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03825530-6629-4FEA-9670-EB21A2F5BA4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DC664C7A-A73F-46F5-BC33-696671DAEEE7}"/>
              </a:ext>
            </a:extLst>
          </p:cNvPr>
          <p:cNvSpPr>
            <a:spLocks noGrp="1"/>
          </p:cNvSpPr>
          <p:nvPr>
            <p:ph type="dt" sz="half" idx="10"/>
          </p:nvPr>
        </p:nvSpPr>
        <p:spPr/>
        <p:txBody>
          <a:bodyPr/>
          <a:lstStyle/>
          <a:p>
            <a:fld id="{5C865A31-3E87-468A-B148-5C666447EC69}" type="datetime1">
              <a:rPr lang="en-US" smtClean="0"/>
              <a:pPr/>
              <a:t>4/26/2024</a:t>
            </a:fld>
            <a:endParaRPr lang="en-US"/>
          </a:p>
        </p:txBody>
      </p:sp>
      <p:sp>
        <p:nvSpPr>
          <p:cNvPr id="5" name="Footer Placeholder 4">
            <a:extLst>
              <a:ext uri="{FF2B5EF4-FFF2-40B4-BE49-F238E27FC236}">
                <a16:creationId xmlns="" xmlns:a16="http://schemas.microsoft.com/office/drawing/2014/main" id="{512B3CC0-B649-4509-A4B6-DF9D20EFACE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4375975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5A50133B-2446-4168-AA17-6538910668FD}"/>
              </a:ext>
            </a:extLst>
          </p:cNvPr>
          <p:cNvSpPr>
            <a:spLocks noGrp="1"/>
          </p:cNvSpPr>
          <p:nvPr>
            <p:ph type="title" orient="vert"/>
          </p:nvPr>
        </p:nvSpPr>
        <p:spPr>
          <a:xfrm>
            <a:off x="6662168" y="996791"/>
            <a:ext cx="5011962" cy="4956928"/>
          </a:xfrm>
        </p:spPr>
        <p:txBody>
          <a:bodyPr vert="eaVert"/>
          <a:lstStyle/>
          <a:p>
            <a:r>
              <a:rPr lang="en-US"/>
              <a:t>Click to edit Master title style</a:t>
            </a:r>
            <a:endParaRPr lang="en-US" dirty="0"/>
          </a:p>
        </p:txBody>
      </p:sp>
      <p:sp>
        <p:nvSpPr>
          <p:cNvPr id="3" name="Vertical Text Placeholder 2">
            <a:extLst>
              <a:ext uri="{FF2B5EF4-FFF2-40B4-BE49-F238E27FC236}">
                <a16:creationId xmlns="" xmlns:a16="http://schemas.microsoft.com/office/drawing/2014/main" id="{C006A9AD-2756-4C51-A958-6756301EB938}"/>
              </a:ext>
            </a:extLst>
          </p:cNvPr>
          <p:cNvSpPr>
            <a:spLocks noGrp="1"/>
          </p:cNvSpPr>
          <p:nvPr>
            <p:ph type="body" orient="vert" idx="1"/>
          </p:nvPr>
        </p:nvSpPr>
        <p:spPr>
          <a:xfrm>
            <a:off x="517870" y="996791"/>
            <a:ext cx="5021183" cy="49569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1E42995D-CCEA-43AF-973B-8B6B56A567E8}"/>
              </a:ext>
            </a:extLst>
          </p:cNvPr>
          <p:cNvSpPr>
            <a:spLocks noGrp="1"/>
          </p:cNvSpPr>
          <p:nvPr>
            <p:ph type="dt" sz="half" idx="10"/>
          </p:nvPr>
        </p:nvSpPr>
        <p:spPr/>
        <p:txBody>
          <a:bodyPr/>
          <a:lstStyle/>
          <a:p>
            <a:fld id="{2F3F7212-621B-48DA-ADA4-5ADD472264E8}" type="datetime1">
              <a:rPr lang="en-US" smtClean="0"/>
              <a:pPr/>
              <a:t>4/26/2024</a:t>
            </a:fld>
            <a:endParaRPr lang="en-US"/>
          </a:p>
        </p:txBody>
      </p:sp>
      <p:sp>
        <p:nvSpPr>
          <p:cNvPr id="5" name="Footer Placeholder 4">
            <a:extLst>
              <a:ext uri="{FF2B5EF4-FFF2-40B4-BE49-F238E27FC236}">
                <a16:creationId xmlns="" xmlns:a16="http://schemas.microsoft.com/office/drawing/2014/main" id="{2A4029CF-BA62-4CCD-956E-FFA0B37B8A3D}"/>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pPr/>
              <a:t>‹#›</a:t>
            </a:fld>
            <a:endParaRPr lang="en-US"/>
          </a:p>
        </p:txBody>
      </p:sp>
      <p:sp>
        <p:nvSpPr>
          <p:cNvPr id="12" name="Rectangle 11">
            <a:extLst>
              <a:ext uri="{FF2B5EF4-FFF2-40B4-BE49-F238E27FC236}">
                <a16:creationId xmlns="" xmlns:a16="http://schemas.microsoft.com/office/drawing/2014/main" id="{4618136A-0796-46EB-89BB-4C73C0258FE9}"/>
              </a:ext>
              <a:ext uri="{C183D7F6-B498-43B3-948B-1728B52AA6E4}">
                <adec:decorative xmlns=""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426728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D363D8A-C68D-4CF9-9D15-3E09BCC09F6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8524D94C-E537-4FF3-AAF8-A85F05C31A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824B1D4-6731-4993-8609-16C1D3327986}"/>
              </a:ext>
            </a:extLst>
          </p:cNvPr>
          <p:cNvSpPr>
            <a:spLocks noGrp="1"/>
          </p:cNvSpPr>
          <p:nvPr>
            <p:ph type="dt" sz="half" idx="10"/>
          </p:nvPr>
        </p:nvSpPr>
        <p:spPr/>
        <p:txBody>
          <a:bodyPr/>
          <a:lstStyle/>
          <a:p>
            <a:fld id="{79D44673-3D7D-4DA4-8694-3884C26BCA78}" type="datetime1">
              <a:rPr lang="en-US" smtClean="0"/>
              <a:pPr/>
              <a:t>4/26/2024</a:t>
            </a:fld>
            <a:endParaRPr lang="en-US"/>
          </a:p>
        </p:txBody>
      </p:sp>
      <p:sp>
        <p:nvSpPr>
          <p:cNvPr id="5" name="Footer Placeholder 4">
            <a:extLst>
              <a:ext uri="{FF2B5EF4-FFF2-40B4-BE49-F238E27FC236}">
                <a16:creationId xmlns="" xmlns:a16="http://schemas.microsoft.com/office/drawing/2014/main" id="{3DFB7BBD-CEEB-4256-84B2-6D907E118806}"/>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1499359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77BAC1C-A332-4BA5-8C9C-FE0396C81619}"/>
              </a:ext>
            </a:extLst>
          </p:cNvPr>
          <p:cNvSpPr>
            <a:spLocks noGrp="1"/>
          </p:cNvSpPr>
          <p:nvPr>
            <p:ph type="title"/>
          </p:nvPr>
        </p:nvSpPr>
        <p:spPr>
          <a:xfrm>
            <a:off x="517870" y="978408"/>
            <a:ext cx="5020056" cy="4870974"/>
          </a:xfrm>
        </p:spPr>
        <p:txBody>
          <a:bodyPr anchor="t">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50D8D137-710E-4125-B5E9-F63E7F1C9C9D}"/>
              </a:ext>
            </a:extLst>
          </p:cNvPr>
          <p:cNvSpPr>
            <a:spLocks noGrp="1"/>
          </p:cNvSpPr>
          <p:nvPr>
            <p:ph type="body" idx="1"/>
          </p:nvPr>
        </p:nvSpPr>
        <p:spPr>
          <a:xfrm>
            <a:off x="6662167" y="3566639"/>
            <a:ext cx="5021183" cy="2279979"/>
          </a:xfr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6D5480C5-E9A6-425E-B050-03E444BE92C9}"/>
              </a:ext>
            </a:extLst>
          </p:cNvPr>
          <p:cNvSpPr>
            <a:spLocks noGrp="1"/>
          </p:cNvSpPr>
          <p:nvPr>
            <p:ph type="dt" sz="half" idx="10"/>
          </p:nvPr>
        </p:nvSpPr>
        <p:spPr/>
        <p:txBody>
          <a:bodyPr/>
          <a:lstStyle/>
          <a:p>
            <a:fld id="{F40429FD-4554-41E0-B4CE-5E66F1069EE1}" type="datetime1">
              <a:rPr lang="en-US" smtClean="0"/>
              <a:pPr/>
              <a:t>4/26/2024</a:t>
            </a:fld>
            <a:endParaRPr lang="en-US"/>
          </a:p>
        </p:txBody>
      </p:sp>
      <p:sp>
        <p:nvSpPr>
          <p:cNvPr id="5" name="Footer Placeholder 4">
            <a:extLst>
              <a:ext uri="{FF2B5EF4-FFF2-40B4-BE49-F238E27FC236}">
                <a16:creationId xmlns="" xmlns:a16="http://schemas.microsoft.com/office/drawing/2014/main" id="{951B4831-6C0B-4E0B-A341-91E4C5D36B7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3761033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604B06-C54A-4B7B-B6D1-436428EAF8E2}"/>
              </a:ext>
            </a:extLst>
          </p:cNvPr>
          <p:cNvSpPr>
            <a:spLocks noGrp="1"/>
          </p:cNvSpPr>
          <p:nvPr>
            <p:ph type="title"/>
          </p:nvPr>
        </p:nvSpPr>
        <p:spPr>
          <a:xfrm>
            <a:off x="517870" y="978408"/>
            <a:ext cx="5021182" cy="5207699"/>
          </a:xfrm>
        </p:spPr>
        <p:txBody>
          <a:body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E5723919-9A2F-4D97-8F31-6E35BD5975B0}"/>
              </a:ext>
            </a:extLst>
          </p:cNvPr>
          <p:cNvSpPr>
            <a:spLocks noGrp="1"/>
          </p:cNvSpPr>
          <p:nvPr>
            <p:ph sz="half" idx="1"/>
          </p:nvPr>
        </p:nvSpPr>
        <p:spPr>
          <a:xfrm>
            <a:off x="6063049" y="969264"/>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 xmlns:a16="http://schemas.microsoft.com/office/drawing/2014/main" id="{7F8DA345-F684-4BAA-A22C-E725B3A6037F}"/>
              </a:ext>
            </a:extLst>
          </p:cNvPr>
          <p:cNvSpPr>
            <a:spLocks noGrp="1"/>
          </p:cNvSpPr>
          <p:nvPr>
            <p:ph sz="half" idx="2"/>
          </p:nvPr>
        </p:nvSpPr>
        <p:spPr>
          <a:xfrm>
            <a:off x="6063049" y="3621849"/>
            <a:ext cx="5290751" cy="25551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96399C52-9753-45D8-9646-CF31BB01577C}"/>
              </a:ext>
            </a:extLst>
          </p:cNvPr>
          <p:cNvSpPr>
            <a:spLocks noGrp="1"/>
          </p:cNvSpPr>
          <p:nvPr>
            <p:ph type="dt" sz="half" idx="10"/>
          </p:nvPr>
        </p:nvSpPr>
        <p:spPr/>
        <p:txBody>
          <a:bodyPr/>
          <a:lstStyle/>
          <a:p>
            <a:fld id="{91B80AF1-98AE-4BE5-B730-B3F94EBFAF6B}" type="datetime1">
              <a:rPr lang="en-US" smtClean="0"/>
              <a:pPr/>
              <a:t>4/26/2024</a:t>
            </a:fld>
            <a:endParaRPr lang="en-US"/>
          </a:p>
        </p:txBody>
      </p:sp>
      <p:sp>
        <p:nvSpPr>
          <p:cNvPr id="6" name="Footer Placeholder 5">
            <a:extLst>
              <a:ext uri="{FF2B5EF4-FFF2-40B4-BE49-F238E27FC236}">
                <a16:creationId xmlns="" xmlns:a16="http://schemas.microsoft.com/office/drawing/2014/main" id="{C2F95E57-622C-4199-940E-F5462E1AC44A}"/>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295653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a:extLst>
              <a:ext uri="{FF2B5EF4-FFF2-40B4-BE49-F238E27FC236}">
                <a16:creationId xmlns=""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 xmlns:a16="http://schemas.microsoft.com/office/drawing/2014/main" id="{FCB11C00-F7CB-4484-807A-D12745CD3CC8}"/>
              </a:ext>
            </a:extLst>
          </p:cNvPr>
          <p:cNvSpPr>
            <a:spLocks noGrp="1"/>
          </p:cNvSpPr>
          <p:nvPr>
            <p:ph type="title"/>
          </p:nvPr>
        </p:nvSpPr>
        <p:spPr>
          <a:xfrm>
            <a:off x="517869" y="978119"/>
            <a:ext cx="11165481" cy="1073056"/>
          </a:xfrm>
        </p:spPr>
        <p:txBody>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30FAAA6E-E243-48B3-9585-3C1420B3E19F}"/>
              </a:ext>
            </a:extLst>
          </p:cNvPr>
          <p:cNvSpPr>
            <a:spLocks noGrp="1"/>
          </p:cNvSpPr>
          <p:nvPr>
            <p:ph type="body" idx="1"/>
          </p:nvPr>
        </p:nvSpPr>
        <p:spPr>
          <a:xfrm>
            <a:off x="517870" y="2178908"/>
            <a:ext cx="5020056"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46ED01B8-0F2E-41A4-B21C-334393F6A677}"/>
              </a:ext>
            </a:extLst>
          </p:cNvPr>
          <p:cNvSpPr>
            <a:spLocks noGrp="1"/>
          </p:cNvSpPr>
          <p:nvPr>
            <p:ph sz="half" idx="2"/>
          </p:nvPr>
        </p:nvSpPr>
        <p:spPr>
          <a:xfrm>
            <a:off x="517870" y="2876085"/>
            <a:ext cx="5020056"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 xmlns:a16="http://schemas.microsoft.com/office/drawing/2014/main" id="{9A89B23F-3E60-415A-9CE7-0928B5CFB2B3}"/>
              </a:ext>
            </a:extLst>
          </p:cNvPr>
          <p:cNvSpPr>
            <a:spLocks noGrp="1"/>
          </p:cNvSpPr>
          <p:nvPr>
            <p:ph type="body" sz="quarter" idx="3"/>
          </p:nvPr>
        </p:nvSpPr>
        <p:spPr>
          <a:xfrm>
            <a:off x="6662168" y="2178908"/>
            <a:ext cx="5021182" cy="654908"/>
          </a:xfr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0223446-0CDC-402B-8D71-D9D29F6DFFCC}"/>
              </a:ext>
            </a:extLst>
          </p:cNvPr>
          <p:cNvSpPr>
            <a:spLocks noGrp="1"/>
          </p:cNvSpPr>
          <p:nvPr>
            <p:ph sz="quarter" idx="4"/>
          </p:nvPr>
        </p:nvSpPr>
        <p:spPr>
          <a:xfrm>
            <a:off x="6662168" y="2876085"/>
            <a:ext cx="5021182" cy="33228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 xmlns:a16="http://schemas.microsoft.com/office/drawing/2014/main" id="{002B77D3-C6EC-4FFD-9E10-24E1AC542019}"/>
              </a:ext>
            </a:extLst>
          </p:cNvPr>
          <p:cNvSpPr>
            <a:spLocks noGrp="1"/>
          </p:cNvSpPr>
          <p:nvPr>
            <p:ph type="dt" sz="half" idx="10"/>
          </p:nvPr>
        </p:nvSpPr>
        <p:spPr>
          <a:xfrm>
            <a:off x="517870" y="6420414"/>
            <a:ext cx="2743200" cy="365125"/>
          </a:xfrm>
        </p:spPr>
        <p:txBody>
          <a:bodyPr/>
          <a:lstStyle/>
          <a:p>
            <a:fld id="{02BD241F-3391-4EBE-A8C5-7CBF4570F37E}" type="datetime1">
              <a:rPr lang="en-US" smtClean="0"/>
              <a:pPr/>
              <a:t>4/26/2024</a:t>
            </a:fld>
            <a:endParaRPr lang="en-US"/>
          </a:p>
        </p:txBody>
      </p:sp>
      <p:sp>
        <p:nvSpPr>
          <p:cNvPr id="8" name="Footer Placeholder 7">
            <a:extLst>
              <a:ext uri="{FF2B5EF4-FFF2-40B4-BE49-F238E27FC236}">
                <a16:creationId xmlns="" xmlns:a16="http://schemas.microsoft.com/office/drawing/2014/main" id="{209DF31B-BD07-4DC2-95C2-B77E51AAEFF7}"/>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866377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8216B8-52AB-412B-BBE7-B6BE698FA29B}"/>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 xmlns:a16="http://schemas.microsoft.com/office/drawing/2014/main" id="{0BF779C3-9D19-467E-A5D2-0920834DA13C}"/>
              </a:ext>
            </a:extLst>
          </p:cNvPr>
          <p:cNvSpPr>
            <a:spLocks noGrp="1"/>
          </p:cNvSpPr>
          <p:nvPr>
            <p:ph type="dt" sz="half" idx="10"/>
          </p:nvPr>
        </p:nvSpPr>
        <p:spPr/>
        <p:txBody>
          <a:bodyPr/>
          <a:lstStyle/>
          <a:p>
            <a:fld id="{F2ED5603-DD09-4201-9B85-01E017332964}" type="datetime1">
              <a:rPr lang="en-US" smtClean="0"/>
              <a:pPr/>
              <a:t>4/26/2024</a:t>
            </a:fld>
            <a:endParaRPr lang="en-US"/>
          </a:p>
        </p:txBody>
      </p:sp>
      <p:sp>
        <p:nvSpPr>
          <p:cNvPr id="4" name="Footer Placeholder 3">
            <a:extLst>
              <a:ext uri="{FF2B5EF4-FFF2-40B4-BE49-F238E27FC236}">
                <a16:creationId xmlns="" xmlns:a16="http://schemas.microsoft.com/office/drawing/2014/main" id="{8E272BB4-C8D8-4F74-9677-5AC979932A75}"/>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3954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3B976BF-9339-48D6-881A-280D15492E05}"/>
              </a:ext>
            </a:extLst>
          </p:cNvPr>
          <p:cNvSpPr>
            <a:spLocks noGrp="1"/>
          </p:cNvSpPr>
          <p:nvPr>
            <p:ph type="dt" sz="half" idx="10"/>
          </p:nvPr>
        </p:nvSpPr>
        <p:spPr/>
        <p:txBody>
          <a:bodyPr/>
          <a:lstStyle/>
          <a:p>
            <a:fld id="{4F763CD9-D698-4CA1-B27A-F3D4C2BCE197}" type="datetime1">
              <a:rPr lang="en-US" smtClean="0"/>
              <a:pPr/>
              <a:t>4/26/2024</a:t>
            </a:fld>
            <a:endParaRPr lang="en-US"/>
          </a:p>
        </p:txBody>
      </p:sp>
      <p:sp>
        <p:nvSpPr>
          <p:cNvPr id="3" name="Footer Placeholder 2">
            <a:extLst>
              <a:ext uri="{FF2B5EF4-FFF2-40B4-BE49-F238E27FC236}">
                <a16:creationId xmlns="" xmlns:a16="http://schemas.microsoft.com/office/drawing/2014/main" id="{45277605-C9C8-432E-9662-D7D410B151D5}"/>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246493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5BF191C-AF68-4230-A7B2-F8F07B486EDC}"/>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Content Placeholder 2">
            <a:extLst>
              <a:ext uri="{FF2B5EF4-FFF2-40B4-BE49-F238E27FC236}">
                <a16:creationId xmlns="" xmlns:a16="http://schemas.microsoft.com/office/drawing/2014/main" id="{358F9F11-5FCF-4D7E-BA51-38CB84277DC9}"/>
              </a:ext>
            </a:extLst>
          </p:cNvPr>
          <p:cNvSpPr>
            <a:spLocks noGrp="1"/>
          </p:cNvSpPr>
          <p:nvPr>
            <p:ph idx="1"/>
          </p:nvPr>
        </p:nvSpPr>
        <p:spPr>
          <a:xfrm>
            <a:off x="6653182" y="987423"/>
            <a:ext cx="5020948"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 xmlns:a16="http://schemas.microsoft.com/office/drawing/2014/main" id="{373B519B-06C0-41BC-95FB-FB1FE436375E}"/>
              </a:ext>
            </a:extLst>
          </p:cNvPr>
          <p:cNvSpPr>
            <a:spLocks noGrp="1"/>
          </p:cNvSpPr>
          <p:nvPr>
            <p:ph type="body" sz="half" idx="2"/>
          </p:nvPr>
        </p:nvSpPr>
        <p:spPr>
          <a:xfrm>
            <a:off x="517870" y="3361038"/>
            <a:ext cx="5020948" cy="2507949"/>
          </a:xfr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BB8B70C-015C-4832-AFF6-D033E022746B}"/>
              </a:ext>
            </a:extLst>
          </p:cNvPr>
          <p:cNvSpPr>
            <a:spLocks noGrp="1"/>
          </p:cNvSpPr>
          <p:nvPr>
            <p:ph type="dt" sz="half" idx="10"/>
          </p:nvPr>
        </p:nvSpPr>
        <p:spPr/>
        <p:txBody>
          <a:bodyPr/>
          <a:lstStyle/>
          <a:p>
            <a:fld id="{82C4FE42-FC27-4BF8-9CF6-3CCDE72249E1}" type="datetime1">
              <a:rPr lang="en-US" smtClean="0"/>
              <a:pPr/>
              <a:t>4/26/2024</a:t>
            </a:fld>
            <a:endParaRPr lang="en-US"/>
          </a:p>
        </p:txBody>
      </p:sp>
      <p:sp>
        <p:nvSpPr>
          <p:cNvPr id="6" name="Footer Placeholder 5">
            <a:extLst>
              <a:ext uri="{FF2B5EF4-FFF2-40B4-BE49-F238E27FC236}">
                <a16:creationId xmlns="" xmlns:a16="http://schemas.microsoft.com/office/drawing/2014/main" id="{BEF1A6FB-8C14-46D1-90A5-0FF11DE78632}"/>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3013120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E198B43-D1CE-43F4-A367-EF1FE9688913}"/>
              </a:ext>
            </a:extLst>
          </p:cNvPr>
          <p:cNvSpPr>
            <a:spLocks noGrp="1"/>
          </p:cNvSpPr>
          <p:nvPr>
            <p:ph type="title"/>
          </p:nvPr>
        </p:nvSpPr>
        <p:spPr>
          <a:xfrm>
            <a:off x="517870" y="978408"/>
            <a:ext cx="5020948" cy="2270641"/>
          </a:xfrm>
        </p:spPr>
        <p:txBody>
          <a:bodyPr anchor="t">
            <a:noAutofit/>
          </a:bodyPr>
          <a:lstStyle>
            <a:lvl1pPr>
              <a:defRPr sz="4400"/>
            </a:lvl1pPr>
          </a:lstStyle>
          <a:p>
            <a:r>
              <a:rPr lang="en-US"/>
              <a:t>Click to edit Master title style</a:t>
            </a:r>
            <a:endParaRPr lang="en-US" dirty="0"/>
          </a:p>
        </p:txBody>
      </p:sp>
      <p:sp>
        <p:nvSpPr>
          <p:cNvPr id="3" name="Picture Placeholder 2">
            <a:extLst>
              <a:ext uri="{FF2B5EF4-FFF2-40B4-BE49-F238E27FC236}">
                <a16:creationId xmlns="" xmlns:a16="http://schemas.microsoft.com/office/drawing/2014/main" id="{E2B73978-8CDF-4C0E-ABA1-7291A0347362}"/>
              </a:ext>
            </a:extLst>
          </p:cNvPr>
          <p:cNvSpPr>
            <a:spLocks noGrp="1"/>
          </p:cNvSpPr>
          <p:nvPr>
            <p:ph type="pic" idx="1"/>
          </p:nvPr>
        </p:nvSpPr>
        <p:spPr>
          <a:xfrm>
            <a:off x="6662168" y="987425"/>
            <a:ext cx="502700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 xmlns:a16="http://schemas.microsoft.com/office/drawing/2014/main" id="{45BECC62-ED45-451E-BEC5-A03C6A554D26}"/>
              </a:ext>
            </a:extLst>
          </p:cNvPr>
          <p:cNvSpPr>
            <a:spLocks noGrp="1"/>
          </p:cNvSpPr>
          <p:nvPr>
            <p:ph type="body" sz="half" idx="2"/>
          </p:nvPr>
        </p:nvSpPr>
        <p:spPr>
          <a:xfrm>
            <a:off x="517870" y="3340442"/>
            <a:ext cx="5020948" cy="2528545"/>
          </a:xfr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31A7A86-B983-4315-9312-936B4FCF75FE}"/>
              </a:ext>
            </a:extLst>
          </p:cNvPr>
          <p:cNvSpPr>
            <a:spLocks noGrp="1"/>
          </p:cNvSpPr>
          <p:nvPr>
            <p:ph type="dt" sz="half" idx="10"/>
          </p:nvPr>
        </p:nvSpPr>
        <p:spPr/>
        <p:txBody>
          <a:bodyPr/>
          <a:lstStyle/>
          <a:p>
            <a:fld id="{405C9139-9C44-484A-9C8C-A9A029484308}" type="datetime1">
              <a:rPr lang="en-US" smtClean="0"/>
              <a:pPr/>
              <a:t>4/26/2024</a:t>
            </a:fld>
            <a:endParaRPr lang="en-US"/>
          </a:p>
        </p:txBody>
      </p:sp>
      <p:sp>
        <p:nvSpPr>
          <p:cNvPr id="6" name="Footer Placeholder 5">
            <a:extLst>
              <a:ext uri="{FF2B5EF4-FFF2-40B4-BE49-F238E27FC236}">
                <a16:creationId xmlns="" xmlns:a16="http://schemas.microsoft.com/office/drawing/2014/main" id="{1E2E88C0-25A5-46F9-AB35-EAD50E6B913C}"/>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pPr/>
              <a:t>‹#›</a:t>
            </a:fld>
            <a:endParaRPr lang="en-US"/>
          </a:p>
        </p:txBody>
      </p:sp>
    </p:spTree>
    <p:extLst>
      <p:ext uri="{BB962C8B-B14F-4D97-AF65-F5344CB8AC3E}">
        <p14:creationId xmlns="" xmlns:p14="http://schemas.microsoft.com/office/powerpoint/2010/main" val="140304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E6DCAC"/>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8D61AD20-E240-4E6F-AF91-689F7AEEE33A}"/>
              </a:ext>
            </a:extLst>
          </p:cNvPr>
          <p:cNvSpPr>
            <a:spLocks noGrp="1"/>
          </p:cNvSpPr>
          <p:nvPr>
            <p:ph type="title"/>
          </p:nvPr>
        </p:nvSpPr>
        <p:spPr>
          <a:xfrm>
            <a:off x="517870" y="978408"/>
            <a:ext cx="5021182" cy="4870457"/>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 xmlns:a16="http://schemas.microsoft.com/office/drawing/2014/main" id="{42E78801-35D1-4C19-BC2B-EAC7EE917E73}"/>
              </a:ext>
            </a:extLst>
          </p:cNvPr>
          <p:cNvSpPr>
            <a:spLocks noGrp="1"/>
          </p:cNvSpPr>
          <p:nvPr>
            <p:ph type="body" idx="1"/>
          </p:nvPr>
        </p:nvSpPr>
        <p:spPr>
          <a:xfrm>
            <a:off x="6662168" y="969264"/>
            <a:ext cx="5021182" cy="48704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 xmlns:a16="http://schemas.microsoft.com/office/drawing/2014/main" id="{01282A45-C5B9-4575-8E28-A35767B4D71C}"/>
              </a:ext>
            </a:extLst>
          </p:cNvPr>
          <p:cNvSpPr>
            <a:spLocks noGrp="1"/>
          </p:cNvSpPr>
          <p:nvPr>
            <p:ph type="dt" sz="half" idx="2"/>
          </p:nvPr>
        </p:nvSpPr>
        <p:spPr>
          <a:xfrm>
            <a:off x="517870" y="6420414"/>
            <a:ext cx="2743200" cy="365125"/>
          </a:xfrm>
          <a:prstGeom prst="rect">
            <a:avLst/>
          </a:prstGeom>
        </p:spPr>
        <p:txBody>
          <a:bodyPr vert="horz" lIns="91440" tIns="45720" rIns="91440" bIns="45720" rtlCol="0" anchor="ctr"/>
          <a:lstStyle>
            <a:lvl1pPr algn="l">
              <a:defRPr sz="900">
                <a:solidFill>
                  <a:schemeClr val="tx1"/>
                </a:solidFill>
              </a:defRPr>
            </a:lvl1pPr>
          </a:lstStyle>
          <a:p>
            <a:fld id="{BF3223F2-9184-454A-B4F4-C56DD77B6351}" type="datetime1">
              <a:rPr lang="en-US" smtClean="0"/>
              <a:pPr/>
              <a:t>4/26/2024</a:t>
            </a:fld>
            <a:endParaRPr lang="en-US"/>
          </a:p>
        </p:txBody>
      </p:sp>
      <p:sp>
        <p:nvSpPr>
          <p:cNvPr id="5" name="Footer Placeholder 4">
            <a:extLst>
              <a:ext uri="{FF2B5EF4-FFF2-40B4-BE49-F238E27FC236}">
                <a16:creationId xmlns="" xmlns:a16="http://schemas.microsoft.com/office/drawing/2014/main" id="{2E9D0933-AA03-4018-8E37-004CFB9F61D6}"/>
              </a:ext>
            </a:extLst>
          </p:cNvPr>
          <p:cNvSpPr>
            <a:spLocks noGrp="1"/>
          </p:cNvSpPr>
          <p:nvPr>
            <p:ph type="ftr" sz="quarter" idx="3"/>
          </p:nvPr>
        </p:nvSpPr>
        <p:spPr>
          <a:xfrm>
            <a:off x="517870" y="97713"/>
            <a:ext cx="4114800" cy="365125"/>
          </a:xfrm>
          <a:prstGeom prst="rect">
            <a:avLst/>
          </a:prstGeom>
        </p:spPr>
        <p:txBody>
          <a:bodyPr vert="horz" lIns="91440" tIns="45720" rIns="91440" bIns="45720" rtlCol="0" anchor="ctr"/>
          <a:lstStyle>
            <a:lvl1pPr algn="l">
              <a:defRPr sz="900">
                <a:solidFill>
                  <a:schemeClr val="tx1"/>
                </a:solidFill>
              </a:defRPr>
            </a:lvl1pPr>
          </a:lstStyle>
          <a:p>
            <a:r>
              <a:rPr lang="en-US"/>
              <a:t>Sample Footer Text</a:t>
            </a:r>
            <a:endParaRPr lang="en-US" dirty="0"/>
          </a:p>
        </p:txBody>
      </p:sp>
      <p:sp>
        <p:nvSpPr>
          <p:cNvPr id="6" name="Slide Number Placeholder 5">
            <a:extLst>
              <a:ext uri="{FF2B5EF4-FFF2-40B4-BE49-F238E27FC236}">
                <a16:creationId xmlns="" xmlns:a16="http://schemas.microsoft.com/office/drawing/2014/main" id="{BCCF282A-DF4A-4A2D-9672-8F0F770A3F1A}"/>
              </a:ext>
            </a:extLst>
          </p:cNvPr>
          <p:cNvSpPr>
            <a:spLocks noGrp="1"/>
          </p:cNvSpPr>
          <p:nvPr>
            <p:ph type="sldNum" sz="quarter" idx="4"/>
          </p:nvPr>
        </p:nvSpPr>
        <p:spPr>
          <a:xfrm>
            <a:off x="11454317" y="6420414"/>
            <a:ext cx="637909" cy="365125"/>
          </a:xfrm>
          <a:prstGeom prst="rect">
            <a:avLst/>
          </a:prstGeom>
        </p:spPr>
        <p:txBody>
          <a:bodyPr vert="horz" lIns="91440" tIns="45720" rIns="91440" bIns="45720" rtlCol="0" anchor="ctr"/>
          <a:lstStyle>
            <a:lvl1pPr algn="r">
              <a:defRPr sz="900">
                <a:solidFill>
                  <a:schemeClr val="tx1"/>
                </a:solidFill>
              </a:defRPr>
            </a:lvl1pPr>
          </a:lstStyle>
          <a:p>
            <a:fld id="{DFDF98CC-160E-494C-8C3C-8CDC5FA257DE}" type="slidenum">
              <a:rPr lang="en-US" smtClean="0"/>
              <a:pPr/>
              <a:t>‹#›</a:t>
            </a:fld>
            <a:endParaRPr lang="en-US" dirty="0"/>
          </a:p>
        </p:txBody>
      </p:sp>
      <p:sp>
        <p:nvSpPr>
          <p:cNvPr id="14" name="Rectangle 13">
            <a:extLst>
              <a:ext uri="{FF2B5EF4-FFF2-40B4-BE49-F238E27FC236}">
                <a16:creationId xmlns="" xmlns:a16="http://schemas.microsoft.com/office/drawing/2014/main" id="{ADE57300-C7FF-4578-99A0-42B0295B123C}"/>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 xmlns:a16="http://schemas.microsoft.com/office/drawing/2014/main" id="{DB8F8250-7A81-4A19-87AD-FFB2CE4E39A5}"/>
              </a:ext>
            </a:extLst>
          </p:cNvPr>
          <p:cNvSpPr/>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808866921"/>
      </p:ext>
    </p:extLst>
  </p:cSld>
  <p:clrMap bg1="lt1" tx1="dk1" bg2="lt2" tx2="dk2" accent1="accent1" accent2="accent2" accent3="accent3" accent4="accent4" accent5="accent5" accent6="accent6" hlink="hlink" folHlink="folHlink"/>
  <p:sldLayoutIdLst>
    <p:sldLayoutId id="2147483680" r:id="rId1"/>
    <p:sldLayoutId id="2147483679" r:id="rId2"/>
    <p:sldLayoutId id="2147483678" r:id="rId3"/>
    <p:sldLayoutId id="2147483677" r:id="rId4"/>
    <p:sldLayoutId id="2147483676" r:id="rId5"/>
    <p:sldLayoutId id="2147483675" r:id="rId6"/>
    <p:sldLayoutId id="2147483657" r:id="rId7"/>
    <p:sldLayoutId id="2147483674" r:id="rId8"/>
    <p:sldLayoutId id="2147483673" r:id="rId9"/>
    <p:sldLayoutId id="2147483660" r:id="rId10"/>
    <p:sldLayoutId id="2147483672" r:id="rId11"/>
  </p:sldLayoutIdLst>
  <p:hf hdr="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el.wikipedia.org/wiki/%CE%99%CE%BF%CF%85%CE%B4%CE%B1%CF%8A%CF%83%CE%BC%CF%8C%CF%82"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 xmlns:a16="http://schemas.microsoft.com/office/drawing/2014/main" id="{9E10BDB4-64F2-477D-A03B-9F8352D5E02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7995"/>
          </a:xfrm>
          <a:prstGeom prst="rect">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2" name="Τίτλος 1">
            <a:extLst>
              <a:ext uri="{FF2B5EF4-FFF2-40B4-BE49-F238E27FC236}">
                <a16:creationId xmlns="" xmlns:a16="http://schemas.microsoft.com/office/drawing/2014/main" id="{0F548507-944C-763A-4760-743D7E74DA1D}"/>
              </a:ext>
            </a:extLst>
          </p:cNvPr>
          <p:cNvSpPr>
            <a:spLocks noGrp="1"/>
          </p:cNvSpPr>
          <p:nvPr>
            <p:ph type="title"/>
          </p:nvPr>
        </p:nvSpPr>
        <p:spPr>
          <a:xfrm>
            <a:off x="517870" y="976161"/>
            <a:ext cx="5020056" cy="1664788"/>
          </a:xfrm>
        </p:spPr>
        <p:txBody>
          <a:bodyPr>
            <a:normAutofit/>
          </a:bodyPr>
          <a:lstStyle/>
          <a:p>
            <a:pPr>
              <a:lnSpc>
                <a:spcPct val="90000"/>
              </a:lnSpc>
            </a:pPr>
            <a:r>
              <a:rPr lang="el-GR" sz="3700" b="0">
                <a:latin typeface="Arial" panose="020B0604020202020204" pitchFamily="34" charset="0"/>
                <a:cs typeface="Arial" panose="020B0604020202020204" pitchFamily="34" charset="0"/>
              </a:rPr>
              <a:t>Τα ήθη και τα έθιμα του Πάσχα στην Ελλάδα</a:t>
            </a:r>
          </a:p>
        </p:txBody>
      </p:sp>
      <p:sp>
        <p:nvSpPr>
          <p:cNvPr id="5" name="Θέση υποσέλιδου 4">
            <a:extLst>
              <a:ext uri="{FF2B5EF4-FFF2-40B4-BE49-F238E27FC236}">
                <a16:creationId xmlns="" xmlns:a16="http://schemas.microsoft.com/office/drawing/2014/main" id="{9209A1CD-A6A6-5F0D-61D5-A5D925F1A2CB}"/>
              </a:ext>
            </a:extLst>
          </p:cNvPr>
          <p:cNvSpPr>
            <a:spLocks noGrp="1"/>
          </p:cNvSpPr>
          <p:nvPr>
            <p:ph type="ftr" sz="quarter" idx="11"/>
          </p:nvPr>
        </p:nvSpPr>
        <p:spPr>
          <a:xfrm>
            <a:off x="517870" y="97713"/>
            <a:ext cx="4114800" cy="365125"/>
          </a:xfrm>
        </p:spPr>
        <p:txBody>
          <a:bodyPr>
            <a:normAutofit/>
          </a:bodyPr>
          <a:lstStyle/>
          <a:p>
            <a:pPr>
              <a:spcAft>
                <a:spcPts val="600"/>
              </a:spcAft>
            </a:pPr>
            <a:r>
              <a:rPr lang="en-US">
                <a:solidFill>
                  <a:srgbClr val="000000"/>
                </a:solidFill>
              </a:rPr>
              <a:t>Sample Footer Text</a:t>
            </a:r>
          </a:p>
        </p:txBody>
      </p:sp>
      <p:sp>
        <p:nvSpPr>
          <p:cNvPr id="16" name="Rectangle 15">
            <a:extLst>
              <a:ext uri="{FF2B5EF4-FFF2-40B4-BE49-F238E27FC236}">
                <a16:creationId xmlns="" xmlns:a16="http://schemas.microsoft.com/office/drawing/2014/main" id="{887F59F2-5FBC-40CD-AD35-376AECE49EA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67" y="508090"/>
            <a:ext cx="5020056"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18" name="Rectangle 17">
            <a:extLst>
              <a:ext uri="{FF2B5EF4-FFF2-40B4-BE49-F238E27FC236}">
                <a16:creationId xmlns="" xmlns:a16="http://schemas.microsoft.com/office/drawing/2014/main" id="{0737DE48-7152-F64B-B5A8-9AB5CF3ED1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166463" y="611650"/>
            <a:ext cx="5516889"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pic>
        <p:nvPicPr>
          <p:cNvPr id="7" name="Picture 2" descr="Τα πασχαλινά έθιμα της Στερεάς Ελλάδας">
            <a:extLst>
              <a:ext uri="{FF2B5EF4-FFF2-40B4-BE49-F238E27FC236}">
                <a16:creationId xmlns="" xmlns:a16="http://schemas.microsoft.com/office/drawing/2014/main" id="{57D2D247-2637-2AA3-3C06-561E0F0CD32B}"/>
              </a:ext>
            </a:extLst>
          </p:cNvPr>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1178" r="13808"/>
          <a:stretch/>
        </p:blipFill>
        <p:spPr bwMode="auto">
          <a:xfrm>
            <a:off x="324745" y="2389775"/>
            <a:ext cx="5326340" cy="3705056"/>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Content Placeholder 10">
            <a:extLst>
              <a:ext uri="{FF2B5EF4-FFF2-40B4-BE49-F238E27FC236}">
                <a16:creationId xmlns="" xmlns:a16="http://schemas.microsoft.com/office/drawing/2014/main" id="{B542C939-FC5B-494B-CA7E-95C94F135CDA}"/>
              </a:ext>
            </a:extLst>
          </p:cNvPr>
          <p:cNvSpPr>
            <a:spLocks noGrp="1"/>
          </p:cNvSpPr>
          <p:nvPr>
            <p:ph idx="1"/>
          </p:nvPr>
        </p:nvSpPr>
        <p:spPr>
          <a:xfrm>
            <a:off x="6359034" y="2922309"/>
            <a:ext cx="5508221" cy="2198339"/>
          </a:xfrm>
        </p:spPr>
        <p:txBody>
          <a:bodyPr>
            <a:normAutofit/>
          </a:bodyPr>
          <a:lstStyle/>
          <a:p>
            <a:r>
              <a:rPr lang="el-GR" sz="2400" dirty="0"/>
              <a:t>Αρετή Αναστασίου </a:t>
            </a:r>
          </a:p>
          <a:p>
            <a:r>
              <a:rPr lang="el-GR" sz="2400" dirty="0"/>
              <a:t>Τμήμα Α2 </a:t>
            </a:r>
          </a:p>
          <a:p>
            <a:r>
              <a:rPr lang="el-GR" sz="2400" dirty="0"/>
              <a:t>Εργασία στο μάθημα των Θρησκευτικών </a:t>
            </a:r>
            <a:endParaRPr lang="en-US" sz="2400" dirty="0"/>
          </a:p>
        </p:txBody>
      </p:sp>
      <p:sp>
        <p:nvSpPr>
          <p:cNvPr id="4" name="Θέση ημερομηνίας 3">
            <a:extLst>
              <a:ext uri="{FF2B5EF4-FFF2-40B4-BE49-F238E27FC236}">
                <a16:creationId xmlns="" xmlns:a16="http://schemas.microsoft.com/office/drawing/2014/main" id="{ABED66A6-0300-70F8-DBF6-CA7B099DF3F2}"/>
              </a:ext>
            </a:extLst>
          </p:cNvPr>
          <p:cNvSpPr>
            <a:spLocks noGrp="1"/>
          </p:cNvSpPr>
          <p:nvPr>
            <p:ph type="dt" sz="half" idx="10"/>
          </p:nvPr>
        </p:nvSpPr>
        <p:spPr>
          <a:xfrm>
            <a:off x="517870" y="6420414"/>
            <a:ext cx="2743200" cy="365125"/>
          </a:xfrm>
        </p:spPr>
        <p:txBody>
          <a:bodyPr>
            <a:normAutofit/>
          </a:bodyPr>
          <a:lstStyle/>
          <a:p>
            <a:pPr>
              <a:spcAft>
                <a:spcPts val="600"/>
              </a:spcAft>
            </a:pPr>
            <a:fld id="{79D44673-3D7D-4DA4-8694-3884C26BCA78}" type="datetime1">
              <a:rPr lang="en-US">
                <a:solidFill>
                  <a:srgbClr val="000000"/>
                </a:solidFill>
              </a:rPr>
              <a:pPr>
                <a:spcAft>
                  <a:spcPts val="600"/>
                </a:spcAft>
              </a:pPr>
              <a:t>4/26/2024</a:t>
            </a:fld>
            <a:endParaRPr lang="en-US">
              <a:solidFill>
                <a:srgbClr val="000000"/>
              </a:solidFill>
            </a:endParaRPr>
          </a:p>
        </p:txBody>
      </p:sp>
      <p:sp>
        <p:nvSpPr>
          <p:cNvPr id="6" name="Θέση αριθμού διαφάνειας 5">
            <a:extLst>
              <a:ext uri="{FF2B5EF4-FFF2-40B4-BE49-F238E27FC236}">
                <a16:creationId xmlns="" xmlns:a16="http://schemas.microsoft.com/office/drawing/2014/main" id="{316C86AD-28A7-24DA-D9BB-5E6C283CB44B}"/>
              </a:ext>
            </a:extLst>
          </p:cNvPr>
          <p:cNvSpPr>
            <a:spLocks noGrp="1"/>
          </p:cNvSpPr>
          <p:nvPr>
            <p:ph type="sldNum" sz="quarter" idx="12"/>
          </p:nvPr>
        </p:nvSpPr>
        <p:spPr>
          <a:xfrm>
            <a:off x="11454317" y="6420414"/>
            <a:ext cx="637909" cy="365125"/>
          </a:xfrm>
        </p:spPr>
        <p:txBody>
          <a:bodyPr>
            <a:normAutofit/>
          </a:bodyPr>
          <a:lstStyle/>
          <a:p>
            <a:pPr>
              <a:spcAft>
                <a:spcPts val="600"/>
              </a:spcAft>
            </a:pPr>
            <a:fld id="{DFDF98CC-160E-494C-8C3C-8CDC5FA257DE}" type="slidenum">
              <a:rPr lang="en-US">
                <a:solidFill>
                  <a:srgbClr val="000000"/>
                </a:solidFill>
              </a:rPr>
              <a:pPr>
                <a:spcAft>
                  <a:spcPts val="600"/>
                </a:spcAft>
              </a:pPr>
              <a:t>1</a:t>
            </a:fld>
            <a:endParaRPr lang="en-US">
              <a:solidFill>
                <a:srgbClr val="000000"/>
              </a:solidFill>
            </a:endParaRPr>
          </a:p>
        </p:txBody>
      </p:sp>
    </p:spTree>
    <p:extLst>
      <p:ext uri="{BB962C8B-B14F-4D97-AF65-F5344CB8AC3E}">
        <p14:creationId xmlns="" xmlns:p14="http://schemas.microsoft.com/office/powerpoint/2010/main" val="619059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31" name="Rectangle 1030">
            <a:extLst>
              <a:ext uri="{FF2B5EF4-FFF2-40B4-BE49-F238E27FC236}">
                <a16:creationId xmlns="" xmlns:a16="http://schemas.microsoft.com/office/drawing/2014/main" id="{C71AFC83-43DA-2361-0668-F0E67D9E9A1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 xmlns:a14="http://schemas.microsoft.com/office/drawing/2010/main" w="12700" cap="flat" cmpd="sng" algn="ctr">
                <a:solidFill>
                  <a:schemeClr val="accent1">
                    <a:shade val="15000"/>
                  </a:schemeClr>
                </a:solidFill>
                <a:prstDash val="solid"/>
                <a:miter lim="800000"/>
              </a14:hiddenLine>
            </a:ext>
          </a:ex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DE4E865B-F878-7689-AB7E-C188EC907575}"/>
              </a:ext>
            </a:extLst>
          </p:cNvPr>
          <p:cNvSpPr>
            <a:spLocks noGrp="1"/>
          </p:cNvSpPr>
          <p:nvPr>
            <p:ph type="ctrTitle"/>
          </p:nvPr>
        </p:nvSpPr>
        <p:spPr>
          <a:xfrm>
            <a:off x="521208" y="978409"/>
            <a:ext cx="4642896" cy="1688592"/>
          </a:xfrm>
        </p:spPr>
        <p:txBody>
          <a:bodyPr anchor="t">
            <a:normAutofit/>
          </a:bodyPr>
          <a:lstStyle/>
          <a:p>
            <a:pPr algn="ctr">
              <a:lnSpc>
                <a:spcPct val="90000"/>
              </a:lnSpc>
            </a:pPr>
            <a:r>
              <a:rPr lang="el-GR" sz="3600" b="0" dirty="0">
                <a:latin typeface="Arial" panose="020B0604020202020204" pitchFamily="34" charset="0"/>
                <a:cs typeface="Arial" panose="020B0604020202020204" pitchFamily="34" charset="0"/>
              </a:rPr>
              <a:t>Τα ήθη και τα έθιμα του Πάσχα στην Ελλάδα (2/2)</a:t>
            </a:r>
          </a:p>
        </p:txBody>
      </p:sp>
      <p:sp>
        <p:nvSpPr>
          <p:cNvPr id="3" name="Υπότιτλος 2">
            <a:extLst>
              <a:ext uri="{FF2B5EF4-FFF2-40B4-BE49-F238E27FC236}">
                <a16:creationId xmlns="" xmlns:a16="http://schemas.microsoft.com/office/drawing/2014/main" id="{FBB21F84-931F-E1E7-3236-1A7C18DB74B1}"/>
              </a:ext>
            </a:extLst>
          </p:cNvPr>
          <p:cNvSpPr>
            <a:spLocks noGrp="1"/>
          </p:cNvSpPr>
          <p:nvPr>
            <p:ph type="subTitle" idx="1"/>
          </p:nvPr>
        </p:nvSpPr>
        <p:spPr>
          <a:xfrm>
            <a:off x="84842" y="2667001"/>
            <a:ext cx="5454688" cy="3997750"/>
          </a:xfrm>
        </p:spPr>
        <p:txBody>
          <a:bodyPr anchor="t">
            <a:noAutofit/>
          </a:bodyPr>
          <a:lstStyle/>
          <a:p>
            <a:pPr>
              <a:lnSpc>
                <a:spcPct val="90000"/>
              </a:lnSpc>
            </a:pPr>
            <a:r>
              <a:rPr lang="el-GR" sz="2400" b="1" i="0" cap="none" dirty="0">
                <a:effectLst/>
                <a:highlight>
                  <a:srgbClr val="FFFFFF"/>
                </a:highlight>
                <a:latin typeface="Arial" panose="020B0604020202020204" pitchFamily="34" charset="0"/>
              </a:rPr>
              <a:t>Πάσχα</a:t>
            </a:r>
            <a:r>
              <a:rPr lang="el-GR" sz="2400" b="0" i="0" cap="none" dirty="0">
                <a:effectLst/>
                <a:highlight>
                  <a:srgbClr val="FFFFFF"/>
                </a:highlight>
                <a:latin typeface="Arial" panose="020B0604020202020204" pitchFamily="34" charset="0"/>
              </a:rPr>
              <a:t> ονομάζεται η μεγάλη γιορτή του χριστιανισμο</a:t>
            </a:r>
            <a:r>
              <a:rPr lang="el-GR" sz="2400" i="0" dirty="0">
                <a:highlight>
                  <a:srgbClr val="FFFFFF"/>
                </a:highlight>
                <a:latin typeface="Arial" panose="020B0604020202020204" pitchFamily="34" charset="0"/>
              </a:rPr>
              <a:t>ύ</a:t>
            </a:r>
            <a:r>
              <a:rPr lang="el-GR" sz="2400" b="0" i="0" cap="none" dirty="0">
                <a:effectLst/>
                <a:highlight>
                  <a:srgbClr val="FFFFFF"/>
                </a:highlight>
                <a:latin typeface="Arial" panose="020B0604020202020204" pitchFamily="34" charset="0"/>
              </a:rPr>
              <a:t> και του </a:t>
            </a:r>
            <a:r>
              <a:rPr lang="el-GR" sz="2400" i="0" dirty="0">
                <a:highlight>
                  <a:srgbClr val="FFFFFF"/>
                </a:highlight>
                <a:latin typeface="Arial" panose="020B0604020202020204" pitchFamily="34" charset="0"/>
              </a:rPr>
              <a:t>Ι</a:t>
            </a:r>
            <a:r>
              <a:rPr lang="el-GR" sz="2400" b="0" i="0" cap="none" dirty="0">
                <a:effectLst/>
                <a:highlight>
                  <a:srgbClr val="FFFFFF"/>
                </a:highlight>
                <a:latin typeface="Arial" panose="020B0604020202020204" pitchFamily="34" charset="0"/>
              </a:rPr>
              <a:t>ούδα</a:t>
            </a:r>
            <a:r>
              <a:rPr lang="el-GR" sz="2400" b="0" i="0" strike="noStrike" cap="none" dirty="0">
                <a:effectLst/>
                <a:highlight>
                  <a:srgbClr val="FFFFFF"/>
                </a:highlight>
                <a:latin typeface="Arial" panose="020B0604020202020204" pitchFamily="34" charset="0"/>
                <a:hlinkClick r:id="rId2" tooltip="Ιουδαϊσμός">
                  <a:extLst>
                    <a:ext uri="{A12FA001-AC4F-418D-AE19-62706E023703}">
                      <ahyp:hlinkClr xmlns="" xmlns:ahyp="http://schemas.microsoft.com/office/drawing/2018/hyperlinkcolor" val="tx"/>
                    </a:ext>
                  </a:extLst>
                </a:hlinkClick>
              </a:rPr>
              <a:t>.</a:t>
            </a:r>
            <a:r>
              <a:rPr lang="el-GR" sz="2400" b="0" i="0" cap="none" dirty="0">
                <a:effectLst/>
                <a:highlight>
                  <a:srgbClr val="FFFFFF"/>
                </a:highlight>
                <a:latin typeface="Arial" panose="020B0604020202020204" pitchFamily="34" charset="0"/>
              </a:rPr>
              <a:t> Στον ιουδαϊσμό καθιερώθηκε ως η ανάμνηση της </a:t>
            </a:r>
            <a:r>
              <a:rPr lang="el-GR" sz="2400" b="0" i="0" strike="noStrike" cap="none" dirty="0">
                <a:effectLst/>
                <a:highlight>
                  <a:srgbClr val="FFFFFF"/>
                </a:highlight>
                <a:latin typeface="Arial" panose="020B0604020202020204" pitchFamily="34" charset="0"/>
              </a:rPr>
              <a:t>εξόδου </a:t>
            </a:r>
            <a:r>
              <a:rPr lang="el-GR" sz="2400" b="0" i="0" cap="none" dirty="0">
                <a:effectLst/>
                <a:highlight>
                  <a:srgbClr val="FFFFFF"/>
                </a:highlight>
                <a:latin typeface="Arial" panose="020B0604020202020204" pitchFamily="34" charset="0"/>
              </a:rPr>
              <a:t>, που ελευθέρωσε τους εβραίους από την αιγυπτιακή δουλεία . μεταγενέστερα υιοθετήθηκε ως εορτασμός από τους χριστιανούς αναφορικά με τον </a:t>
            </a:r>
            <a:r>
              <a:rPr lang="el-GR" sz="2400" i="0" dirty="0">
                <a:highlight>
                  <a:srgbClr val="FFFFFF"/>
                </a:highlight>
                <a:latin typeface="Arial" panose="020B0604020202020204" pitchFamily="34" charset="0"/>
              </a:rPr>
              <a:t>Π</a:t>
            </a:r>
            <a:r>
              <a:rPr lang="el-GR" sz="2400" b="0" i="0" cap="none" dirty="0">
                <a:effectLst/>
                <a:highlight>
                  <a:srgbClr val="FFFFFF"/>
                </a:highlight>
                <a:latin typeface="Arial" panose="020B0604020202020204" pitchFamily="34" charset="0"/>
              </a:rPr>
              <a:t>άσχα ονομάζεται η μεγάλη γιορτή του χριστιανισμού και του ιουδαϊσμού. </a:t>
            </a:r>
            <a:endParaRPr lang="el-GR" sz="2400" cap="none" dirty="0"/>
          </a:p>
        </p:txBody>
      </p:sp>
      <p:sp>
        <p:nvSpPr>
          <p:cNvPr id="1033" name="Freeform: Shape 1032">
            <a:extLst>
              <a:ext uri="{FF2B5EF4-FFF2-40B4-BE49-F238E27FC236}">
                <a16:creationId xmlns="" xmlns:a16="http://schemas.microsoft.com/office/drawing/2014/main" id="{F35EA8DD-92F5-E06C-4DEE-B7AB507CC7D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69" y="508090"/>
            <a:ext cx="11153214" cy="149279"/>
          </a:xfrm>
          <a:custGeom>
            <a:avLst/>
            <a:gdLst>
              <a:gd name="connsiteX0" fmla="*/ 0 w 8085002"/>
              <a:gd name="connsiteY0" fmla="*/ 0 h 149279"/>
              <a:gd name="connsiteX1" fmla="*/ 8085002 w 8085002"/>
              <a:gd name="connsiteY1" fmla="*/ 0 h 149279"/>
              <a:gd name="connsiteX2" fmla="*/ 8085002 w 8085002"/>
              <a:gd name="connsiteY2" fmla="*/ 149279 h 149279"/>
              <a:gd name="connsiteX3" fmla="*/ 0 w 8085002"/>
              <a:gd name="connsiteY3" fmla="*/ 149279 h 149279"/>
            </a:gdLst>
            <a:ahLst/>
            <a:cxnLst>
              <a:cxn ang="0">
                <a:pos x="connsiteX0" y="connsiteY0"/>
              </a:cxn>
              <a:cxn ang="0">
                <a:pos x="connsiteX1" y="connsiteY1"/>
              </a:cxn>
              <a:cxn ang="0">
                <a:pos x="connsiteX2" y="connsiteY2"/>
              </a:cxn>
              <a:cxn ang="0">
                <a:pos x="connsiteX3" y="connsiteY3"/>
              </a:cxn>
            </a:cxnLst>
            <a:rect l="l" t="t" r="r" b="b"/>
            <a:pathLst>
              <a:path w="8085002" h="149279">
                <a:moveTo>
                  <a:pt x="0" y="0"/>
                </a:moveTo>
                <a:lnTo>
                  <a:pt x="8085002" y="0"/>
                </a:lnTo>
                <a:lnTo>
                  <a:pt x="8085002" y="149279"/>
                </a:lnTo>
                <a:lnTo>
                  <a:pt x="0" y="14927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026" name="Picture 2" descr="Τα πασχαλινά έθιμα της Στερεάς Ελλάδας">
            <a:extLst>
              <a:ext uri="{FF2B5EF4-FFF2-40B4-BE49-F238E27FC236}">
                <a16:creationId xmlns="" xmlns:a16="http://schemas.microsoft.com/office/drawing/2014/main" id="{E168240A-3F59-00CC-EC0C-22AB8008CA47}"/>
              </a:ext>
            </a:extLst>
          </p:cNvPr>
          <p:cNvPicPr>
            <a:picLocks noChangeAspect="1" noChangeArrowheads="1"/>
          </p:cNvPicPr>
          <p:nvPr/>
        </p:nvPicPr>
        <p:blipFill rotWithShape="1">
          <a:blip r:embed="rId3">
            <a:extLst>
              <a:ext uri="{28A0092B-C50C-407E-A947-70E740481C1C}">
                <a14:useLocalDpi xmlns="" xmlns:a14="http://schemas.microsoft.com/office/drawing/2010/main" val="0"/>
              </a:ext>
            </a:extLst>
          </a:blip>
          <a:srcRect l="10402" r="23033" b="1"/>
          <a:stretch/>
        </p:blipFill>
        <p:spPr bwMode="auto">
          <a:xfrm>
            <a:off x="5646853" y="965741"/>
            <a:ext cx="6024232" cy="538026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4599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 xmlns:a16="http://schemas.microsoft.com/office/drawing/2014/main" id="{B94D56D7-D194-BC73-3B21-E8CD394E49F2}"/>
              </a:ext>
            </a:extLst>
          </p:cNvPr>
          <p:cNvSpPr>
            <a:spLocks noGrp="1"/>
          </p:cNvSpPr>
          <p:nvPr>
            <p:ph idx="1"/>
          </p:nvPr>
        </p:nvSpPr>
        <p:spPr>
          <a:xfrm>
            <a:off x="3420638" y="664563"/>
            <a:ext cx="5250730" cy="598629"/>
          </a:xfrm>
        </p:spPr>
        <p:txBody>
          <a:bodyPr>
            <a:normAutofit lnSpcReduction="10000"/>
          </a:bodyPr>
          <a:lstStyle/>
          <a:p>
            <a:pPr algn="ctr"/>
            <a:r>
              <a:rPr lang="el-GR" sz="3200" dirty="0"/>
              <a:t>Η Μεγάλη εβδομάδα (1/2)</a:t>
            </a:r>
          </a:p>
        </p:txBody>
      </p:sp>
      <p:sp>
        <p:nvSpPr>
          <p:cNvPr id="2" name="Τίτλος 1">
            <a:extLst>
              <a:ext uri="{FF2B5EF4-FFF2-40B4-BE49-F238E27FC236}">
                <a16:creationId xmlns="" xmlns:a16="http://schemas.microsoft.com/office/drawing/2014/main" id="{AFBA8801-77B2-3E42-C92E-37B96F5FBA02}"/>
              </a:ext>
            </a:extLst>
          </p:cNvPr>
          <p:cNvSpPr>
            <a:spLocks noGrp="1"/>
          </p:cNvSpPr>
          <p:nvPr>
            <p:ph type="title"/>
          </p:nvPr>
        </p:nvSpPr>
        <p:spPr>
          <a:xfrm>
            <a:off x="179110" y="1263192"/>
            <a:ext cx="7692271" cy="5594808"/>
          </a:xfrm>
        </p:spPr>
        <p:txBody>
          <a:bodyPr>
            <a:normAutofit fontScale="90000"/>
          </a:bodyPr>
          <a:lstStyle/>
          <a:p>
            <a:r>
              <a:rPr lang="el-GR" sz="2000" b="0" i="0" dirty="0">
                <a:solidFill>
                  <a:srgbClr val="000000"/>
                </a:solidFill>
                <a:effectLst/>
                <a:highlight>
                  <a:srgbClr val="FFFFFF"/>
                </a:highlight>
                <a:latin typeface="Arial" panose="020B0604020202020204" pitchFamily="34" charset="0"/>
                <a:cs typeface="Arial" panose="020B0604020202020204" pitchFamily="34" charset="0"/>
              </a:rPr>
              <a:t>Με βάση τα έθιμα της </a:t>
            </a:r>
            <a:r>
              <a:rPr lang="el-GR" sz="2000" b="0" dirty="0">
                <a:solidFill>
                  <a:srgbClr val="000000"/>
                </a:solidFill>
                <a:highlight>
                  <a:srgbClr val="FFFFFF"/>
                </a:highlight>
                <a:latin typeface="Arial" panose="020B0604020202020204" pitchFamily="34" charset="0"/>
                <a:cs typeface="Arial" panose="020B0604020202020204" pitchFamily="34" charset="0"/>
              </a:rPr>
              <a:t>Μεγάλης Εβδομάδας </a:t>
            </a:r>
            <a:r>
              <a:rPr lang="el-GR" sz="2000" b="0" i="0" dirty="0">
                <a:solidFill>
                  <a:srgbClr val="000000"/>
                </a:solidFill>
                <a:effectLst/>
                <a:highlight>
                  <a:srgbClr val="FFFFFF"/>
                </a:highlight>
                <a:latin typeface="Arial" panose="020B0604020202020204" pitchFamily="34" charset="0"/>
                <a:cs typeface="Arial" panose="020B0604020202020204" pitchFamily="34" charset="0"/>
              </a:rPr>
              <a:t>στα ελληνικά σπίτια πλάθουν κουλουράκια ή/και τσουρέκια (τη Μεγάλη Τρίτη ή τη Μεγάλη Πέμπτη), ενώ τη Μεγάλη Πέμπτη βάφουν </a:t>
            </a:r>
            <a:r>
              <a:rPr lang="el-GR" sz="2000" b="1" i="0" dirty="0">
                <a:solidFill>
                  <a:srgbClr val="000000"/>
                </a:solidFill>
                <a:effectLst/>
                <a:highlight>
                  <a:srgbClr val="FFFFFF"/>
                </a:highlight>
                <a:latin typeface="Arial" panose="020B0604020202020204" pitchFamily="34" charset="0"/>
                <a:cs typeface="Arial" panose="020B0604020202020204" pitchFamily="34" charset="0"/>
              </a:rPr>
              <a:t>κόκκινα αυγά</a:t>
            </a:r>
            <a:r>
              <a:rPr lang="el-GR" sz="2000" b="0" i="0" dirty="0">
                <a:solidFill>
                  <a:srgbClr val="000000"/>
                </a:solidFill>
                <a:effectLst/>
                <a:highlight>
                  <a:srgbClr val="FFFFFF"/>
                </a:highlight>
                <a:latin typeface="Arial" panose="020B0604020202020204" pitchFamily="34" charset="0"/>
                <a:cs typeface="Arial" panose="020B0604020202020204" pitchFamily="34" charset="0"/>
              </a:rPr>
              <a:t>. Η Μεγάλη Δευτέρα είναι αφιερωμένη στη μνήμη του Ιωσήφ του </a:t>
            </a:r>
            <a:r>
              <a:rPr lang="el-GR" sz="2000" b="0" i="0" dirty="0" err="1">
                <a:solidFill>
                  <a:srgbClr val="000000"/>
                </a:solidFill>
                <a:effectLst/>
                <a:highlight>
                  <a:srgbClr val="FFFFFF"/>
                </a:highlight>
                <a:latin typeface="Arial" panose="020B0604020202020204" pitchFamily="34" charset="0"/>
                <a:cs typeface="Arial" panose="020B0604020202020204" pitchFamily="34" charset="0"/>
              </a:rPr>
              <a:t>Παγκάλου</a:t>
            </a:r>
            <a:r>
              <a:rPr lang="el-GR" sz="2000" b="0" i="0" dirty="0">
                <a:solidFill>
                  <a:srgbClr val="000000"/>
                </a:solidFill>
                <a:effectLst/>
                <a:highlight>
                  <a:srgbClr val="FFFFFF"/>
                </a:highlight>
                <a:latin typeface="Arial" panose="020B0604020202020204" pitchFamily="34" charset="0"/>
                <a:cs typeface="Arial" panose="020B0604020202020204" pitchFamily="34" charset="0"/>
              </a:rPr>
              <a:t> (γιου του Ιακώβ), που αναφέρεται στη Παλαιά Διαθήκη και στην άκαρπη συκιά, που την καταράστηκε ο Χριστός και ξεράθηκε με έναν Του λόγο.</a:t>
            </a:r>
            <a:br>
              <a:rPr lang="el-GR" sz="2000" b="0" i="0" dirty="0">
                <a:solidFill>
                  <a:srgbClr val="000000"/>
                </a:solidFill>
                <a:effectLst/>
                <a:highlight>
                  <a:srgbClr val="FFFFFF"/>
                </a:highlight>
                <a:latin typeface="Arial" panose="020B0604020202020204" pitchFamily="34" charset="0"/>
                <a:cs typeface="Arial" panose="020B0604020202020204" pitchFamily="34" charset="0"/>
              </a:rPr>
            </a:br>
            <a:r>
              <a:rPr lang="el-GR" sz="2000" b="0" i="0" dirty="0">
                <a:solidFill>
                  <a:srgbClr val="000000"/>
                </a:solidFill>
                <a:effectLst/>
                <a:highlight>
                  <a:srgbClr val="FFFFFF"/>
                </a:highlight>
                <a:latin typeface="Arial" panose="020B0604020202020204" pitchFamily="34" charset="0"/>
                <a:cs typeface="Arial" panose="020B0604020202020204" pitchFamily="34" charset="0"/>
              </a:rPr>
              <a:t>Η Μεγάλη Τρίτη είναι αφιερωμένη στην παραβολή των Δέκα Παρθένων. Η παραβολή αυτή συμβολίζει την πίστη και την προνοητικότητα. Ψάλλεται το τροπάριο που έγραψε η μοναχή Κασσιανή.</a:t>
            </a:r>
            <a:br>
              <a:rPr lang="el-GR" sz="2000" b="0" i="0" dirty="0">
                <a:solidFill>
                  <a:srgbClr val="000000"/>
                </a:solidFill>
                <a:effectLst/>
                <a:highlight>
                  <a:srgbClr val="FFFFFF"/>
                </a:highlight>
                <a:latin typeface="Arial" panose="020B0604020202020204" pitchFamily="34" charset="0"/>
                <a:cs typeface="Arial" panose="020B0604020202020204" pitchFamily="34" charset="0"/>
              </a:rPr>
            </a:br>
            <a:r>
              <a:rPr lang="el-GR" sz="2000" b="0" i="0" dirty="0">
                <a:solidFill>
                  <a:srgbClr val="000000"/>
                </a:solidFill>
                <a:effectLst/>
                <a:highlight>
                  <a:srgbClr val="FFFFFF"/>
                </a:highlight>
                <a:latin typeface="Arial" panose="020B0604020202020204" pitchFamily="34" charset="0"/>
                <a:cs typeface="Arial" panose="020B0604020202020204" pitchFamily="34" charset="0"/>
              </a:rPr>
              <a:t>Η Μεγάλη Τετάρτη είναι αφιερωμένη στη μνήμη της αμαρτωλής γυναίκας, που μετανόησε, πίστεψε στον Χριστό και άλειψε τα πόδια Του με μύρο.</a:t>
            </a:r>
            <a:br>
              <a:rPr lang="el-GR" sz="2000" b="0" i="0" dirty="0">
                <a:solidFill>
                  <a:srgbClr val="000000"/>
                </a:solidFill>
                <a:effectLst/>
                <a:highlight>
                  <a:srgbClr val="FFFFFF"/>
                </a:highlight>
                <a:latin typeface="Arial" panose="020B0604020202020204" pitchFamily="34" charset="0"/>
                <a:cs typeface="Arial" panose="020B0604020202020204" pitchFamily="34" charset="0"/>
              </a:rPr>
            </a:br>
            <a:r>
              <a:rPr lang="el-GR" sz="2000" b="0" i="0" dirty="0">
                <a:solidFill>
                  <a:srgbClr val="000000"/>
                </a:solidFill>
                <a:effectLst/>
                <a:highlight>
                  <a:srgbClr val="FFFFFF"/>
                </a:highlight>
                <a:latin typeface="Arial" panose="020B0604020202020204" pitchFamily="34" charset="0"/>
                <a:cs typeface="Arial" panose="020B0604020202020204" pitchFamily="34" charset="0"/>
              </a:rPr>
              <a:t>Η Μεγάλη Πέμπτη είναι αφιερωμένη στον Μυστικό Δείπνο, στην προσευχή στην Γεθσημανή, στην προδοσία του Ιούδα, στη σύλληψη του Ιησού, στην ανάκριση από τον Άννα, στην Άρνηση του Πέτρου και στην καταδίκη του Χριστού από τον Καϊάφα.</a:t>
            </a:r>
            <a:br>
              <a:rPr lang="el-GR" sz="2000" b="0" i="0" dirty="0">
                <a:solidFill>
                  <a:srgbClr val="000000"/>
                </a:solidFill>
                <a:effectLst/>
                <a:highlight>
                  <a:srgbClr val="FFFFFF"/>
                </a:highlight>
                <a:latin typeface="Arial" panose="020B0604020202020204" pitchFamily="34" charset="0"/>
                <a:cs typeface="Arial" panose="020B0604020202020204" pitchFamily="34" charset="0"/>
              </a:rPr>
            </a:br>
            <a:r>
              <a:rPr lang="el-GR" sz="2000" b="0" i="0" dirty="0">
                <a:solidFill>
                  <a:srgbClr val="000000"/>
                </a:solidFill>
                <a:effectLst/>
                <a:highlight>
                  <a:srgbClr val="FFFFFF"/>
                </a:highlight>
                <a:latin typeface="Arial" panose="020B0604020202020204" pitchFamily="34" charset="0"/>
                <a:cs typeface="Arial" panose="020B0604020202020204" pitchFamily="34" charset="0"/>
              </a:rPr>
              <a:t>Η Μεγάλη Παρασκευή είναι αφιερωμένη στα Άγια Πάθη και στη Σταύρωση. Γίνεται η περιφορά του Επιταφίου.</a:t>
            </a:r>
            <a:br>
              <a:rPr lang="el-GR" sz="2000" b="0" i="0" dirty="0">
                <a:solidFill>
                  <a:srgbClr val="000000"/>
                </a:solidFill>
                <a:effectLst/>
                <a:highlight>
                  <a:srgbClr val="FFFFFF"/>
                </a:highlight>
                <a:latin typeface="Arial" panose="020B0604020202020204" pitchFamily="34" charset="0"/>
                <a:cs typeface="Arial" panose="020B0604020202020204" pitchFamily="34" charset="0"/>
              </a:rPr>
            </a:br>
            <a:r>
              <a:rPr lang="el-GR" sz="2000" b="0" i="0" dirty="0">
                <a:solidFill>
                  <a:srgbClr val="000000"/>
                </a:solidFill>
                <a:effectLst/>
                <a:highlight>
                  <a:srgbClr val="FFFFFF"/>
                </a:highlight>
                <a:latin typeface="Arial" panose="020B0604020202020204" pitchFamily="34" charset="0"/>
                <a:cs typeface="Arial" panose="020B0604020202020204" pitchFamily="34" charset="0"/>
              </a:rPr>
              <a:t>Το Μεγάλο Σάββατο είναι αφιερωμένο στην Ταφή του Χριστού και στην Εις Άδου Κάθοδο</a:t>
            </a:r>
            <a:r>
              <a:rPr lang="el-GR" sz="2000" b="0" i="0" dirty="0">
                <a:solidFill>
                  <a:srgbClr val="000000"/>
                </a:solidFill>
                <a:effectLst/>
                <a:highlight>
                  <a:srgbClr val="FFFFFF"/>
                </a:highlight>
                <a:latin typeface="AstyCFStdBook"/>
              </a:rPr>
              <a:t/>
            </a:r>
            <a:br>
              <a:rPr lang="el-GR" sz="2000" b="0" i="0" dirty="0">
                <a:solidFill>
                  <a:srgbClr val="000000"/>
                </a:solidFill>
                <a:effectLst/>
                <a:highlight>
                  <a:srgbClr val="FFFFFF"/>
                </a:highlight>
                <a:latin typeface="AstyCFStdBook"/>
              </a:rPr>
            </a:br>
            <a:r>
              <a:rPr lang="el-GR" sz="2000" b="0" i="0" dirty="0">
                <a:solidFill>
                  <a:srgbClr val="000000"/>
                </a:solidFill>
                <a:effectLst/>
                <a:highlight>
                  <a:srgbClr val="FFFFFF"/>
                </a:highlight>
                <a:latin typeface="AstyCFStdBook"/>
              </a:rPr>
              <a:t/>
            </a:r>
            <a:br>
              <a:rPr lang="el-GR" sz="2000" b="0" i="0" dirty="0">
                <a:solidFill>
                  <a:srgbClr val="000000"/>
                </a:solidFill>
                <a:effectLst/>
                <a:highlight>
                  <a:srgbClr val="FFFFFF"/>
                </a:highlight>
                <a:latin typeface="AstyCFStdBook"/>
              </a:rPr>
            </a:br>
            <a:endParaRPr lang="el-GR" sz="2000" dirty="0"/>
          </a:p>
        </p:txBody>
      </p:sp>
      <p:sp>
        <p:nvSpPr>
          <p:cNvPr id="4" name="Θέση ημερομηνίας 3">
            <a:extLst>
              <a:ext uri="{FF2B5EF4-FFF2-40B4-BE49-F238E27FC236}">
                <a16:creationId xmlns="" xmlns:a16="http://schemas.microsoft.com/office/drawing/2014/main" id="{E4C82622-0302-4554-90A9-0859A2FD8A55}"/>
              </a:ext>
            </a:extLst>
          </p:cNvPr>
          <p:cNvSpPr>
            <a:spLocks noGrp="1"/>
          </p:cNvSpPr>
          <p:nvPr>
            <p:ph type="dt" sz="half" idx="10"/>
          </p:nvPr>
        </p:nvSpPr>
        <p:spPr/>
        <p:txBody>
          <a:bodyPr/>
          <a:lstStyle/>
          <a:p>
            <a:fld id="{79D44673-3D7D-4DA4-8694-3884C26BCA78}" type="datetime1">
              <a:rPr lang="en-US" smtClean="0"/>
              <a:pPr/>
              <a:t>4/26/2024</a:t>
            </a:fld>
            <a:endParaRPr lang="en-US"/>
          </a:p>
        </p:txBody>
      </p:sp>
      <p:sp>
        <p:nvSpPr>
          <p:cNvPr id="5" name="Θέση υποσέλιδου 4">
            <a:extLst>
              <a:ext uri="{FF2B5EF4-FFF2-40B4-BE49-F238E27FC236}">
                <a16:creationId xmlns="" xmlns:a16="http://schemas.microsoft.com/office/drawing/2014/main" id="{55832C21-DAAE-6F5E-BD81-416D89C5D074}"/>
              </a:ext>
            </a:extLst>
          </p:cNvPr>
          <p:cNvSpPr>
            <a:spLocks noGrp="1"/>
          </p:cNvSpPr>
          <p:nvPr>
            <p:ph type="ftr" sz="quarter" idx="11"/>
          </p:nvPr>
        </p:nvSpPr>
        <p:spPr/>
        <p:txBody>
          <a:bodyPr/>
          <a:lstStyle/>
          <a:p>
            <a:r>
              <a:rPr lang="en-US"/>
              <a:t>Sample Footer Text</a:t>
            </a:r>
          </a:p>
        </p:txBody>
      </p:sp>
      <p:sp>
        <p:nvSpPr>
          <p:cNvPr id="6" name="Θέση αριθμού διαφάνειας 5">
            <a:extLst>
              <a:ext uri="{FF2B5EF4-FFF2-40B4-BE49-F238E27FC236}">
                <a16:creationId xmlns="" xmlns:a16="http://schemas.microsoft.com/office/drawing/2014/main" id="{373381E5-6669-5600-8F02-762921FAA997}"/>
              </a:ext>
            </a:extLst>
          </p:cNvPr>
          <p:cNvSpPr>
            <a:spLocks noGrp="1"/>
          </p:cNvSpPr>
          <p:nvPr>
            <p:ph type="sldNum" sz="quarter" idx="12"/>
          </p:nvPr>
        </p:nvSpPr>
        <p:spPr/>
        <p:txBody>
          <a:bodyPr/>
          <a:lstStyle/>
          <a:p>
            <a:fld id="{DFDF98CC-160E-494C-8C3C-8CDC5FA257DE}" type="slidenum">
              <a:rPr lang="en-US" smtClean="0"/>
              <a:pPr/>
              <a:t>3</a:t>
            </a:fld>
            <a:endParaRPr lang="en-US"/>
          </a:p>
        </p:txBody>
      </p:sp>
      <p:pic>
        <p:nvPicPr>
          <p:cNvPr id="2050" name="Picture 2" descr="Η μία φορά που σήκωσα Επιτάφιο και δεν τολμώ να το ξανακάνω - RatPack.gr">
            <a:extLst>
              <a:ext uri="{FF2B5EF4-FFF2-40B4-BE49-F238E27FC236}">
                <a16:creationId xmlns="" xmlns:a16="http://schemas.microsoft.com/office/drawing/2014/main" id="{8ECFB5C0-F969-F034-7246-EDC369019C5D}"/>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003357" y="1263192"/>
            <a:ext cx="4009533" cy="2408127"/>
          </a:xfrm>
          <a:prstGeom prst="rect">
            <a:avLst/>
          </a:prstGeom>
          <a:noFill/>
          <a:extLst>
            <a:ext uri="{909E8E84-426E-40DD-AFC4-6F175D3DCCD1}">
              <a14:hiddenFill xmlns="" xmlns:a14="http://schemas.microsoft.com/office/drawing/2010/main">
                <a:solidFill>
                  <a:srgbClr val="FFFFFF"/>
                </a:solidFill>
              </a14:hiddenFill>
            </a:ext>
          </a:extLst>
        </p:spPr>
      </p:pic>
      <p:pic>
        <p:nvPicPr>
          <p:cNvPr id="2052" name="Picture 4" descr="Γιατί τσουγκρίζουμε αυγά το Πάσχα; | Ελλάδα Ειδήσεις">
            <a:extLst>
              <a:ext uri="{FF2B5EF4-FFF2-40B4-BE49-F238E27FC236}">
                <a16:creationId xmlns="" xmlns:a16="http://schemas.microsoft.com/office/drawing/2014/main" id="{3E78DE67-3A95-A8BC-7881-3FB94FF0FBA6}"/>
              </a:ext>
            </a:extLst>
          </p:cNvPr>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8587292" y="4309397"/>
            <a:ext cx="2867025" cy="16002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97595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079" name="Rectangle 3078">
            <a:extLst>
              <a:ext uri="{FF2B5EF4-FFF2-40B4-BE49-F238E27FC236}">
                <a16:creationId xmlns="" xmlns:a16="http://schemas.microsoft.com/office/drawing/2014/main" id="{34C0330F-1D4F-4552-B799-615DD237B6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2" name="Τίτλος 1">
            <a:extLst>
              <a:ext uri="{FF2B5EF4-FFF2-40B4-BE49-F238E27FC236}">
                <a16:creationId xmlns="" xmlns:a16="http://schemas.microsoft.com/office/drawing/2014/main" id="{54C4E97E-D3D3-43F1-05D1-A859C3FB884E}"/>
              </a:ext>
            </a:extLst>
          </p:cNvPr>
          <p:cNvSpPr>
            <a:spLocks noGrp="1"/>
          </p:cNvSpPr>
          <p:nvPr>
            <p:ph type="title"/>
          </p:nvPr>
        </p:nvSpPr>
        <p:spPr>
          <a:xfrm>
            <a:off x="517871" y="976160"/>
            <a:ext cx="4672966" cy="662140"/>
          </a:xfrm>
        </p:spPr>
        <p:txBody>
          <a:bodyPr>
            <a:normAutofit fontScale="90000"/>
          </a:bodyPr>
          <a:lstStyle/>
          <a:p>
            <a:r>
              <a:rPr lang="el-GR" sz="3200" b="0" dirty="0">
                <a:latin typeface="Arial" panose="020B0604020202020204" pitchFamily="34" charset="0"/>
                <a:cs typeface="Arial" panose="020B0604020202020204" pitchFamily="34" charset="0"/>
              </a:rPr>
              <a:t>Η Μεγάλη εβδομάδα (2/2)</a:t>
            </a:r>
          </a:p>
        </p:txBody>
      </p:sp>
      <p:sp>
        <p:nvSpPr>
          <p:cNvPr id="5" name="Θέση υποσέλιδου 4">
            <a:extLst>
              <a:ext uri="{FF2B5EF4-FFF2-40B4-BE49-F238E27FC236}">
                <a16:creationId xmlns="" xmlns:a16="http://schemas.microsoft.com/office/drawing/2014/main" id="{13AD4786-F5BA-A8BA-FBA6-C256E985BBAA}"/>
              </a:ext>
            </a:extLst>
          </p:cNvPr>
          <p:cNvSpPr>
            <a:spLocks noGrp="1"/>
          </p:cNvSpPr>
          <p:nvPr>
            <p:ph type="ftr" sz="quarter" idx="11"/>
          </p:nvPr>
        </p:nvSpPr>
        <p:spPr>
          <a:xfrm>
            <a:off x="517870" y="97713"/>
            <a:ext cx="4114800" cy="365125"/>
          </a:xfrm>
        </p:spPr>
        <p:txBody>
          <a:bodyPr>
            <a:normAutofit/>
          </a:bodyPr>
          <a:lstStyle/>
          <a:p>
            <a:pPr>
              <a:spcAft>
                <a:spcPts val="600"/>
              </a:spcAft>
            </a:pPr>
            <a:r>
              <a:rPr lang="en-US">
                <a:solidFill>
                  <a:srgbClr val="000000"/>
                </a:solidFill>
              </a:rPr>
              <a:t>Sample Footer Text</a:t>
            </a:r>
          </a:p>
        </p:txBody>
      </p:sp>
      <p:sp>
        <p:nvSpPr>
          <p:cNvPr id="3081" name="Rectangle 3080">
            <a:extLst>
              <a:ext uri="{FF2B5EF4-FFF2-40B4-BE49-F238E27FC236}">
                <a16:creationId xmlns="" xmlns:a16="http://schemas.microsoft.com/office/drawing/2014/main" id="{92BE0106-0C20-465B-A1BE-0BAC2737B1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71" y="508090"/>
            <a:ext cx="4672966"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3" name="Θέση περιεχομένου 2">
            <a:extLst>
              <a:ext uri="{FF2B5EF4-FFF2-40B4-BE49-F238E27FC236}">
                <a16:creationId xmlns="" xmlns:a16="http://schemas.microsoft.com/office/drawing/2014/main" id="{E1477A9A-3843-1B06-385B-5F90328B9D86}"/>
              </a:ext>
            </a:extLst>
          </p:cNvPr>
          <p:cNvSpPr>
            <a:spLocks noGrp="1"/>
          </p:cNvSpPr>
          <p:nvPr>
            <p:ph idx="1"/>
          </p:nvPr>
        </p:nvSpPr>
        <p:spPr>
          <a:xfrm>
            <a:off x="0" y="1571625"/>
            <a:ext cx="5553075" cy="5213914"/>
          </a:xfrm>
        </p:spPr>
        <p:txBody>
          <a:bodyPr>
            <a:noAutofit/>
          </a:bodyPr>
          <a:lstStyle/>
          <a:p>
            <a:pPr>
              <a:lnSpc>
                <a:spcPct val="100000"/>
              </a:lnSpc>
            </a:pPr>
            <a:r>
              <a:rPr lang="el-GR" sz="1800" b="0" i="0" dirty="0">
                <a:effectLst/>
                <a:highlight>
                  <a:srgbClr val="FFFFFF"/>
                </a:highlight>
                <a:latin typeface="AstyCFStdBook"/>
              </a:rPr>
              <a:t>Τα λαϊκά έθιμα κατά το σύγχρονο εορτασμό της Ανάστασης στην Ελλάδα, περιλαμβάνουν το </a:t>
            </a:r>
            <a:r>
              <a:rPr lang="el-GR" sz="1800" i="0" dirty="0">
                <a:effectLst/>
                <a:highlight>
                  <a:srgbClr val="FFFFFF"/>
                </a:highlight>
                <a:latin typeface="AstyCFStdBook"/>
              </a:rPr>
              <a:t>άναμμα λαμπάδων </a:t>
            </a:r>
            <a:r>
              <a:rPr lang="el-GR" sz="1800" b="0" i="0" dirty="0">
                <a:effectLst/>
                <a:highlight>
                  <a:srgbClr val="FFFFFF"/>
                </a:highlight>
                <a:latin typeface="AstyCFStdBook"/>
              </a:rPr>
              <a:t>και τη μεταφορά του Αγίου Φωτός στα σπίτια από την τελετουργία της Ανάστασης στις εκκλησίες, δείπνο με κύριο φαγητό τη μαγειρίτσα, το βράδυ της </a:t>
            </a:r>
            <a:r>
              <a:rPr lang="el-GR" sz="1800" i="0" dirty="0">
                <a:effectLst/>
                <a:highlight>
                  <a:srgbClr val="FFFFFF"/>
                </a:highlight>
                <a:latin typeface="AstyCFStdBook"/>
              </a:rPr>
              <a:t>Ανάστασης, </a:t>
            </a:r>
            <a:r>
              <a:rPr lang="el-GR" sz="1800" b="0" i="0" dirty="0">
                <a:effectLst/>
                <a:highlight>
                  <a:srgbClr val="FFFFFF"/>
                </a:highlight>
                <a:latin typeface="AstyCFStdBook"/>
              </a:rPr>
              <a:t>το τσούγκρισμα των κόκκινων αυγών στο σπίτι ή έξω από την Εκκλησία, το «φιλί της αγάπης» την ώρα της Ανάστασης, το σούβλισμα του αρνιού κατά την Κυριακή του Πάσχα και άλλες εκδηλώσεις. Τα αυγά “ντύνονται” σε κόκκινο χρώμα, παίρνουν τη θέση τους στο εικονοστάσι και πρωταγωνιστούν στο τσούγκρισμα το βράδυ της Ανάστασης αλλά και στις </a:t>
            </a:r>
            <a:r>
              <a:rPr lang="el-GR" sz="1800" b="0" i="0" dirty="0" err="1">
                <a:effectLst/>
                <a:highlight>
                  <a:srgbClr val="FFFFFF"/>
                </a:highlight>
                <a:latin typeface="AstyCFStdBook"/>
              </a:rPr>
              <a:t>αυγομαχίες</a:t>
            </a:r>
            <a:r>
              <a:rPr lang="el-GR" sz="1800" b="0" i="0" dirty="0">
                <a:effectLst/>
                <a:highlight>
                  <a:srgbClr val="FFFFFF"/>
                </a:highlight>
                <a:latin typeface="AstyCFStdBook"/>
              </a:rPr>
              <a:t> που αναβιώνουν σε διάφορες περιοχές της χώρας. Επισκέπτες προσελκύουν κάθε χρόνο τα “πρωταθλήματα” που διοργανώνονται σε πολλές περιοχές της Ελλάδας.</a:t>
            </a:r>
            <a:endParaRPr lang="el-GR" sz="1800" b="1" dirty="0"/>
          </a:p>
        </p:txBody>
      </p:sp>
      <p:pic>
        <p:nvPicPr>
          <p:cNvPr id="3074" name="Picture 2" descr="Κόκκινα πασχαλινά αυγά">
            <a:extLst>
              <a:ext uri="{FF2B5EF4-FFF2-40B4-BE49-F238E27FC236}">
                <a16:creationId xmlns="" xmlns:a16="http://schemas.microsoft.com/office/drawing/2014/main" id="{BDC010F5-01B4-0A79-95CF-71994227F2F9}"/>
              </a:ext>
            </a:extLst>
          </p:cNvPr>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4382" r="23619" b="1"/>
          <a:stretch/>
        </p:blipFill>
        <p:spPr bwMode="auto">
          <a:xfrm>
            <a:off x="5958018" y="508090"/>
            <a:ext cx="5709726" cy="584698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Θέση ημερομηνίας 3">
            <a:extLst>
              <a:ext uri="{FF2B5EF4-FFF2-40B4-BE49-F238E27FC236}">
                <a16:creationId xmlns="" xmlns:a16="http://schemas.microsoft.com/office/drawing/2014/main" id="{7E77CAE7-A85B-EF6D-DC20-1D6AEAB90490}"/>
              </a:ext>
            </a:extLst>
          </p:cNvPr>
          <p:cNvSpPr>
            <a:spLocks noGrp="1"/>
          </p:cNvSpPr>
          <p:nvPr>
            <p:ph type="dt" sz="half" idx="10"/>
          </p:nvPr>
        </p:nvSpPr>
        <p:spPr>
          <a:xfrm>
            <a:off x="517870" y="6420414"/>
            <a:ext cx="2743200" cy="365125"/>
          </a:xfrm>
        </p:spPr>
        <p:txBody>
          <a:bodyPr>
            <a:normAutofit/>
          </a:bodyPr>
          <a:lstStyle/>
          <a:p>
            <a:pPr>
              <a:spcAft>
                <a:spcPts val="600"/>
              </a:spcAft>
            </a:pPr>
            <a:fld id="{79D44673-3D7D-4DA4-8694-3884C26BCA78}" type="datetime1">
              <a:rPr lang="en-US">
                <a:solidFill>
                  <a:srgbClr val="000000"/>
                </a:solidFill>
              </a:rPr>
              <a:pPr>
                <a:spcAft>
                  <a:spcPts val="600"/>
                </a:spcAft>
              </a:pPr>
              <a:t>4/26/2024</a:t>
            </a:fld>
            <a:endParaRPr lang="en-US">
              <a:solidFill>
                <a:srgbClr val="000000"/>
              </a:solidFill>
            </a:endParaRPr>
          </a:p>
        </p:txBody>
      </p:sp>
      <p:sp>
        <p:nvSpPr>
          <p:cNvPr id="6" name="Θέση αριθμού διαφάνειας 5">
            <a:extLst>
              <a:ext uri="{FF2B5EF4-FFF2-40B4-BE49-F238E27FC236}">
                <a16:creationId xmlns="" xmlns:a16="http://schemas.microsoft.com/office/drawing/2014/main" id="{F36BB9D7-D3D7-5D33-A64B-9CE51E25316D}"/>
              </a:ext>
            </a:extLst>
          </p:cNvPr>
          <p:cNvSpPr>
            <a:spLocks noGrp="1"/>
          </p:cNvSpPr>
          <p:nvPr>
            <p:ph type="sldNum" sz="quarter" idx="12"/>
          </p:nvPr>
        </p:nvSpPr>
        <p:spPr>
          <a:xfrm>
            <a:off x="11454317" y="6420414"/>
            <a:ext cx="637909" cy="365125"/>
          </a:xfrm>
        </p:spPr>
        <p:txBody>
          <a:bodyPr>
            <a:normAutofit/>
          </a:bodyPr>
          <a:lstStyle/>
          <a:p>
            <a:pPr>
              <a:spcAft>
                <a:spcPts val="600"/>
              </a:spcAft>
            </a:pPr>
            <a:fld id="{DFDF98CC-160E-494C-8C3C-8CDC5FA257DE}" type="slidenum">
              <a:rPr lang="en-US">
                <a:solidFill>
                  <a:srgbClr val="000000"/>
                </a:solidFill>
              </a:rPr>
              <a:pPr>
                <a:spcAft>
                  <a:spcPts val="600"/>
                </a:spcAft>
              </a:pPr>
              <a:t>4</a:t>
            </a:fld>
            <a:endParaRPr lang="en-US">
              <a:solidFill>
                <a:srgbClr val="000000"/>
              </a:solidFill>
            </a:endParaRPr>
          </a:p>
        </p:txBody>
      </p:sp>
    </p:spTree>
    <p:extLst>
      <p:ext uri="{BB962C8B-B14F-4D97-AF65-F5344CB8AC3E}">
        <p14:creationId xmlns="" xmlns:p14="http://schemas.microsoft.com/office/powerpoint/2010/main" val="1283915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91CE9E2-6F9D-324A-5B28-59FAFC1E44C2}"/>
              </a:ext>
            </a:extLst>
          </p:cNvPr>
          <p:cNvSpPr>
            <a:spLocks noGrp="1"/>
          </p:cNvSpPr>
          <p:nvPr>
            <p:ph type="title"/>
          </p:nvPr>
        </p:nvSpPr>
        <p:spPr>
          <a:xfrm>
            <a:off x="244492" y="1933763"/>
            <a:ext cx="6316563" cy="4826524"/>
          </a:xfrm>
        </p:spPr>
        <p:txBody>
          <a:bodyPr>
            <a:normAutofit fontScale="90000"/>
          </a:bodyPr>
          <a:lstStyle/>
          <a:p>
            <a:pPr algn="l"/>
            <a:r>
              <a:rPr lang="el-GR" sz="1800" b="0" i="0" dirty="0">
                <a:solidFill>
                  <a:srgbClr val="000000"/>
                </a:solidFill>
                <a:effectLst/>
                <a:highlight>
                  <a:srgbClr val="FFFFFF"/>
                </a:highlight>
                <a:latin typeface="AstyCFStdBook"/>
              </a:rPr>
              <a:t>Οι “</a:t>
            </a:r>
            <a:r>
              <a:rPr lang="el-GR" sz="1800" b="0" i="0" dirty="0" err="1">
                <a:solidFill>
                  <a:srgbClr val="000000"/>
                </a:solidFill>
                <a:effectLst/>
                <a:highlight>
                  <a:srgbClr val="FFFFFF"/>
                </a:highlight>
                <a:latin typeface="AstyCFStdBook"/>
              </a:rPr>
              <a:t>Λαζαρίνες</a:t>
            </a:r>
            <a:r>
              <a:rPr lang="el-GR" sz="1800" b="0" i="0" dirty="0">
                <a:solidFill>
                  <a:srgbClr val="000000"/>
                </a:solidFill>
                <a:effectLst/>
                <a:highlight>
                  <a:srgbClr val="FFFFFF"/>
                </a:highlight>
                <a:latin typeface="AstyCFStdBook"/>
              </a:rPr>
              <a:t>“, τα μικρά κορίτσια, ντυμένα με παραδοσιακές στολές, γυρνούν στα σπίτια και τραγουδούν τα κάλαντα του Λαζάρου. Ήδη το αισιόδοξο μήνυμα της Λαμπρής έχει αρχίσει να μεταφέρεται παντού και η γιορτή κορυφώνεται το Πάσχα, την πρώτη, τη δεύτερη και την τρίτη </a:t>
            </a:r>
            <a:r>
              <a:rPr lang="el-GR" sz="1800" b="0" i="0" dirty="0" err="1">
                <a:solidFill>
                  <a:srgbClr val="000000"/>
                </a:solidFill>
                <a:effectLst/>
                <a:highlight>
                  <a:srgbClr val="FFFFFF"/>
                </a:highlight>
                <a:latin typeface="AstyCFStdBook"/>
              </a:rPr>
              <a:t>μερα</a:t>
            </a:r>
            <a:r>
              <a:rPr lang="el-GR" sz="1800" b="0" i="0" dirty="0">
                <a:solidFill>
                  <a:srgbClr val="000000"/>
                </a:solidFill>
                <a:effectLst/>
                <a:highlight>
                  <a:srgbClr val="FFFFFF"/>
                </a:highlight>
                <a:latin typeface="AstyCFStdBook"/>
              </a:rPr>
              <a:t>.</a:t>
            </a:r>
            <a:br>
              <a:rPr lang="el-GR" sz="1800" b="0" i="0" dirty="0">
                <a:solidFill>
                  <a:srgbClr val="000000"/>
                </a:solidFill>
                <a:effectLst/>
                <a:highlight>
                  <a:srgbClr val="FFFFFF"/>
                </a:highlight>
                <a:latin typeface="AstyCFStdBook"/>
              </a:rPr>
            </a:br>
            <a:r>
              <a:rPr lang="el-GR" sz="1800" b="0" i="0" dirty="0">
                <a:solidFill>
                  <a:srgbClr val="000000"/>
                </a:solidFill>
                <a:effectLst/>
                <a:highlight>
                  <a:srgbClr val="FFFFFF"/>
                </a:highlight>
                <a:latin typeface="AstyCFStdBook"/>
              </a:rPr>
              <a:t/>
            </a:r>
            <a:br>
              <a:rPr lang="el-GR" sz="1800" b="0" i="0" dirty="0">
                <a:solidFill>
                  <a:srgbClr val="000000"/>
                </a:solidFill>
                <a:effectLst/>
                <a:highlight>
                  <a:srgbClr val="FFFFFF"/>
                </a:highlight>
                <a:latin typeface="AstyCFStdBook"/>
              </a:rPr>
            </a:br>
            <a:r>
              <a:rPr lang="el-GR" sz="1800" b="0" i="0" dirty="0">
                <a:solidFill>
                  <a:srgbClr val="000000"/>
                </a:solidFill>
                <a:effectLst/>
                <a:highlight>
                  <a:srgbClr val="FFFFFF"/>
                </a:highlight>
                <a:latin typeface="AstyCFStdBook"/>
              </a:rPr>
              <a:t>Μετά την Ανάσταση, κεντρικό ρόλο στα έθιμα της εποχής διαδραματίζει το ταφικό έθιμο του </a:t>
            </a:r>
            <a:r>
              <a:rPr lang="el-GR" sz="1800" b="1" i="0" dirty="0">
                <a:solidFill>
                  <a:srgbClr val="000000"/>
                </a:solidFill>
                <a:effectLst/>
                <a:highlight>
                  <a:srgbClr val="FFFFFF"/>
                </a:highlight>
                <a:latin typeface="AstyCFStdBook"/>
              </a:rPr>
              <a:t>Πόντου</a:t>
            </a:r>
            <a:r>
              <a:rPr lang="el-GR" sz="1800" b="0" i="0" dirty="0">
                <a:solidFill>
                  <a:srgbClr val="000000"/>
                </a:solidFill>
                <a:effectLst/>
                <a:highlight>
                  <a:srgbClr val="FFFFFF"/>
                </a:highlight>
                <a:latin typeface="AstyCFStdBook"/>
              </a:rPr>
              <a:t>, σύμφωνα με το οποίο οι ψυχές των νεκρών ανεβαίνουν στον επίγειο κόσμο την ημέρα της Ανάστασης για να παραμείνουν ως την ημέρα του Αγίου Πνεύματος. Έτσι τη Δεύτερη μέρα του Πάσχα, οι συγγενείς τους στήνουν ολόκληρο τραπέζι πάνω στα μνήματα, υπό τους ήχους της ποντιακής λίρας.</a:t>
            </a:r>
            <a:br>
              <a:rPr lang="el-GR" sz="1800" b="0" i="0" dirty="0">
                <a:solidFill>
                  <a:srgbClr val="000000"/>
                </a:solidFill>
                <a:effectLst/>
                <a:highlight>
                  <a:srgbClr val="FFFFFF"/>
                </a:highlight>
                <a:latin typeface="AstyCFStdBook"/>
              </a:rPr>
            </a:br>
            <a:r>
              <a:rPr lang="el-GR" sz="1800" b="0" i="0" dirty="0">
                <a:solidFill>
                  <a:srgbClr val="000000"/>
                </a:solidFill>
                <a:effectLst/>
                <a:highlight>
                  <a:srgbClr val="FFFFFF"/>
                </a:highlight>
                <a:latin typeface="AstyCFStdBook"/>
              </a:rPr>
              <a:t>Το έθιμο με τις κούνιες, άλλωστε, που αναβιώνει την ίδια μέρα, έχει βαθιές ρίζες στην αρχαιότητα και τη γιορτή των αρχαίων Ανθεστηρίων που διοργάνωναν οι Αθηναίοι. Κυρίως οι ανύπαντρες κοπέλες ανέβαιναν πάνω σε μια κούνια και τα αγόρια τις κουνούσαν.</a:t>
            </a:r>
            <a:br>
              <a:rPr lang="el-GR" sz="1800" b="0" i="0" dirty="0">
                <a:solidFill>
                  <a:srgbClr val="000000"/>
                </a:solidFill>
                <a:effectLst/>
                <a:highlight>
                  <a:srgbClr val="FFFFFF"/>
                </a:highlight>
                <a:latin typeface="AstyCFStdBook"/>
              </a:rPr>
            </a:br>
            <a:endParaRPr lang="el-GR" sz="1800" b="0" dirty="0"/>
          </a:p>
        </p:txBody>
      </p:sp>
      <p:sp>
        <p:nvSpPr>
          <p:cNvPr id="3" name="Θέση περιεχομένου 2">
            <a:extLst>
              <a:ext uri="{FF2B5EF4-FFF2-40B4-BE49-F238E27FC236}">
                <a16:creationId xmlns="" xmlns:a16="http://schemas.microsoft.com/office/drawing/2014/main" id="{951DA6AD-37B5-85D4-E0D8-A102290ECB50}"/>
              </a:ext>
            </a:extLst>
          </p:cNvPr>
          <p:cNvSpPr>
            <a:spLocks noGrp="1"/>
          </p:cNvSpPr>
          <p:nvPr>
            <p:ph idx="1"/>
          </p:nvPr>
        </p:nvSpPr>
        <p:spPr>
          <a:xfrm>
            <a:off x="1725105" y="837290"/>
            <a:ext cx="8408709" cy="1096473"/>
          </a:xfrm>
        </p:spPr>
        <p:txBody>
          <a:bodyPr>
            <a:noAutofit/>
          </a:bodyPr>
          <a:lstStyle/>
          <a:p>
            <a:pPr algn="ctr"/>
            <a:r>
              <a:rPr lang="el-GR" sz="3200" dirty="0"/>
              <a:t>Οι </a:t>
            </a:r>
            <a:r>
              <a:rPr lang="el-GR" sz="3200" dirty="0" err="1"/>
              <a:t>Λαζαρίνες</a:t>
            </a:r>
            <a:r>
              <a:rPr lang="el-GR" sz="3200" dirty="0"/>
              <a:t> , το έθιμο του Πόντου και το έθιμο με τις κούνιες</a:t>
            </a:r>
          </a:p>
        </p:txBody>
      </p:sp>
      <p:sp>
        <p:nvSpPr>
          <p:cNvPr id="4" name="Θέση ημερομηνίας 3">
            <a:extLst>
              <a:ext uri="{FF2B5EF4-FFF2-40B4-BE49-F238E27FC236}">
                <a16:creationId xmlns="" xmlns:a16="http://schemas.microsoft.com/office/drawing/2014/main" id="{CB77E076-F80A-8554-C13C-DF96990E8BD5}"/>
              </a:ext>
            </a:extLst>
          </p:cNvPr>
          <p:cNvSpPr>
            <a:spLocks noGrp="1"/>
          </p:cNvSpPr>
          <p:nvPr>
            <p:ph type="dt" sz="half" idx="10"/>
          </p:nvPr>
        </p:nvSpPr>
        <p:spPr/>
        <p:txBody>
          <a:bodyPr/>
          <a:lstStyle/>
          <a:p>
            <a:fld id="{79D44673-3D7D-4DA4-8694-3884C26BCA78}" type="datetime1">
              <a:rPr lang="en-US" smtClean="0"/>
              <a:pPr/>
              <a:t>4/26/2024</a:t>
            </a:fld>
            <a:endParaRPr lang="en-US"/>
          </a:p>
        </p:txBody>
      </p:sp>
      <p:sp>
        <p:nvSpPr>
          <p:cNvPr id="5" name="Θέση υποσέλιδου 4">
            <a:extLst>
              <a:ext uri="{FF2B5EF4-FFF2-40B4-BE49-F238E27FC236}">
                <a16:creationId xmlns="" xmlns:a16="http://schemas.microsoft.com/office/drawing/2014/main" id="{65DEB3DF-C51F-7F47-96D4-46A5C712816F}"/>
              </a:ext>
            </a:extLst>
          </p:cNvPr>
          <p:cNvSpPr>
            <a:spLocks noGrp="1"/>
          </p:cNvSpPr>
          <p:nvPr>
            <p:ph type="ftr" sz="quarter" idx="11"/>
          </p:nvPr>
        </p:nvSpPr>
        <p:spPr/>
        <p:txBody>
          <a:bodyPr/>
          <a:lstStyle/>
          <a:p>
            <a:r>
              <a:rPr lang="en-US"/>
              <a:t>Sample Footer Text</a:t>
            </a:r>
          </a:p>
        </p:txBody>
      </p:sp>
      <p:sp>
        <p:nvSpPr>
          <p:cNvPr id="6" name="Θέση αριθμού διαφάνειας 5">
            <a:extLst>
              <a:ext uri="{FF2B5EF4-FFF2-40B4-BE49-F238E27FC236}">
                <a16:creationId xmlns="" xmlns:a16="http://schemas.microsoft.com/office/drawing/2014/main" id="{5E94998B-5A84-5A7D-1611-78509F470C86}"/>
              </a:ext>
            </a:extLst>
          </p:cNvPr>
          <p:cNvSpPr>
            <a:spLocks noGrp="1"/>
          </p:cNvSpPr>
          <p:nvPr>
            <p:ph type="sldNum" sz="quarter" idx="12"/>
          </p:nvPr>
        </p:nvSpPr>
        <p:spPr/>
        <p:txBody>
          <a:bodyPr/>
          <a:lstStyle/>
          <a:p>
            <a:fld id="{DFDF98CC-160E-494C-8C3C-8CDC5FA257DE}" type="slidenum">
              <a:rPr lang="en-US" smtClean="0"/>
              <a:pPr/>
              <a:t>5</a:t>
            </a:fld>
            <a:endParaRPr lang="en-US"/>
          </a:p>
        </p:txBody>
      </p:sp>
      <p:pic>
        <p:nvPicPr>
          <p:cNvPr id="4098" name="Picture 2" descr="Σάββατο του Λαζάρου: Έθιμα, Κάλαντα, «λαζαράκια» και Λαζαρίνες - ΕΚΚΛΗΣΙΑ  ONLINE">
            <a:extLst>
              <a:ext uri="{FF2B5EF4-FFF2-40B4-BE49-F238E27FC236}">
                <a16:creationId xmlns="" xmlns:a16="http://schemas.microsoft.com/office/drawing/2014/main" id="{FC809F2F-6333-F9CF-7785-52F9A1D4F207}"/>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64371" y="2401132"/>
            <a:ext cx="4289946" cy="284017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32698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 xmlns:a16="http://schemas.microsoft.com/office/drawing/2014/main" id="{34C0330F-1D4F-4552-B799-615DD237B6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88952" cy="6857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Bierstadt"/>
              <a:ea typeface="+mn-ea"/>
              <a:cs typeface="+mn-cs"/>
            </a:endParaRPr>
          </a:p>
        </p:txBody>
      </p:sp>
      <p:sp>
        <p:nvSpPr>
          <p:cNvPr id="2" name="Τίτλος 1">
            <a:extLst>
              <a:ext uri="{FF2B5EF4-FFF2-40B4-BE49-F238E27FC236}">
                <a16:creationId xmlns="" xmlns:a16="http://schemas.microsoft.com/office/drawing/2014/main" id="{82C820F0-DFBF-3466-CB74-E77F785419CC}"/>
              </a:ext>
            </a:extLst>
          </p:cNvPr>
          <p:cNvSpPr>
            <a:spLocks noGrp="1"/>
          </p:cNvSpPr>
          <p:nvPr>
            <p:ph type="title"/>
          </p:nvPr>
        </p:nvSpPr>
        <p:spPr>
          <a:xfrm>
            <a:off x="517871" y="976160"/>
            <a:ext cx="4672966" cy="1463040"/>
          </a:xfrm>
        </p:spPr>
        <p:txBody>
          <a:bodyPr>
            <a:normAutofit/>
          </a:bodyPr>
          <a:lstStyle/>
          <a:p>
            <a:r>
              <a:rPr lang="el-GR" sz="4400" b="0">
                <a:latin typeface="Arial" panose="020B0604020202020204" pitchFamily="34" charset="0"/>
                <a:cs typeface="Arial" panose="020B0604020202020204" pitchFamily="34" charset="0"/>
              </a:rPr>
              <a:t>Το Πασχαλινό αρνί (1/2) </a:t>
            </a:r>
          </a:p>
        </p:txBody>
      </p:sp>
      <p:sp>
        <p:nvSpPr>
          <p:cNvPr id="5" name="Θέση υποσέλιδου 4">
            <a:extLst>
              <a:ext uri="{FF2B5EF4-FFF2-40B4-BE49-F238E27FC236}">
                <a16:creationId xmlns="" xmlns:a16="http://schemas.microsoft.com/office/drawing/2014/main" id="{E50D0632-CCD0-6F01-95E1-F90A8D820EC7}"/>
              </a:ext>
            </a:extLst>
          </p:cNvPr>
          <p:cNvSpPr>
            <a:spLocks noGrp="1"/>
          </p:cNvSpPr>
          <p:nvPr>
            <p:ph type="ftr" sz="quarter" idx="11"/>
          </p:nvPr>
        </p:nvSpPr>
        <p:spPr>
          <a:xfrm>
            <a:off x="517870" y="97713"/>
            <a:ext cx="4114800" cy="365125"/>
          </a:xfrm>
        </p:spPr>
        <p:txBody>
          <a:bodyPr>
            <a:normAutofit/>
          </a:bodyPr>
          <a:lstStyle/>
          <a:p>
            <a:pPr>
              <a:spcAft>
                <a:spcPts val="600"/>
              </a:spcAft>
            </a:pPr>
            <a:r>
              <a:rPr lang="en-US">
                <a:solidFill>
                  <a:srgbClr val="000000"/>
                </a:solidFill>
              </a:rPr>
              <a:t>Sample Footer Text</a:t>
            </a:r>
          </a:p>
        </p:txBody>
      </p:sp>
      <p:sp>
        <p:nvSpPr>
          <p:cNvPr id="14" name="Rectangle 13">
            <a:extLst>
              <a:ext uri="{FF2B5EF4-FFF2-40B4-BE49-F238E27FC236}">
                <a16:creationId xmlns="" xmlns:a16="http://schemas.microsoft.com/office/drawing/2014/main" id="{92BE0106-0C20-465B-A1BE-0BAC2737B1A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71" y="508090"/>
            <a:ext cx="4672966"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Bierstadt"/>
              <a:ea typeface="+mn-ea"/>
              <a:cs typeface="+mn-cs"/>
            </a:endParaRPr>
          </a:p>
        </p:txBody>
      </p:sp>
      <p:sp>
        <p:nvSpPr>
          <p:cNvPr id="3" name="Θέση περιεχομένου 2">
            <a:extLst>
              <a:ext uri="{FF2B5EF4-FFF2-40B4-BE49-F238E27FC236}">
                <a16:creationId xmlns="" xmlns:a16="http://schemas.microsoft.com/office/drawing/2014/main" id="{28A923A6-25D8-F0F4-0B33-D83D39E3BE5D}"/>
              </a:ext>
            </a:extLst>
          </p:cNvPr>
          <p:cNvSpPr>
            <a:spLocks noGrp="1"/>
          </p:cNvSpPr>
          <p:nvPr>
            <p:ph idx="1"/>
          </p:nvPr>
        </p:nvSpPr>
        <p:spPr>
          <a:xfrm>
            <a:off x="408562" y="2578608"/>
            <a:ext cx="5321029" cy="3767328"/>
          </a:xfrm>
        </p:spPr>
        <p:txBody>
          <a:bodyPr>
            <a:normAutofit fontScale="92500"/>
          </a:bodyPr>
          <a:lstStyle/>
          <a:p>
            <a:pPr>
              <a:lnSpc>
                <a:spcPct val="100000"/>
              </a:lnSpc>
            </a:pPr>
            <a:r>
              <a:rPr lang="el-GR" sz="1800" b="0" i="0" dirty="0">
                <a:effectLst/>
                <a:highlight>
                  <a:srgbClr val="FFFFFF"/>
                </a:highlight>
                <a:latin typeface="Graphik LCG"/>
              </a:rPr>
              <a:t>Το έθιμο έχει τις ρίζες του στην εβραϊκή γιορτή του </a:t>
            </a:r>
            <a:r>
              <a:rPr lang="el-GR" sz="1800" dirty="0">
                <a:highlight>
                  <a:srgbClr val="FFFFFF"/>
                </a:highlight>
                <a:latin typeface="inherit"/>
              </a:rPr>
              <a:t>Πάσχα</a:t>
            </a:r>
            <a:r>
              <a:rPr lang="el-GR" sz="1800" b="0" i="0" dirty="0">
                <a:effectLst/>
                <a:highlight>
                  <a:srgbClr val="FFFFFF"/>
                </a:highlight>
                <a:latin typeface="Graphik LCG"/>
              </a:rPr>
              <a:t>, που σημαίνει πέρασμα. Οι Εβραίοι γιορτάζουν τη διάβασή τους από την Ερυθρά θάλασσα και την απελευθέρωσή τους από τη φαραωνική δουλεία.</a:t>
            </a:r>
          </a:p>
          <a:p>
            <a:pPr>
              <a:lnSpc>
                <a:spcPct val="100000"/>
              </a:lnSpc>
            </a:pPr>
            <a:r>
              <a:rPr lang="el-GR" sz="1800" b="0" i="0" dirty="0">
                <a:effectLst/>
                <a:highlight>
                  <a:srgbClr val="FFFFFF"/>
                </a:highlight>
                <a:latin typeface="Graphik LCG"/>
              </a:rPr>
              <a:t>Σύμφωνα με τις Γραφές, ο Θεός έστειλε μήνυμα στον Μωυσή να ενημερώσει τους υπόδουλους Εβραίους να «σφάξουν έναν αμνό, να βάψουνε με το αίμα τους τις πόρτες έτσι ώστε ο Άγγελος Θανάτου να γνωρίζει ποιος είναι Εβραίος και ποιος όχι».</a:t>
            </a:r>
          </a:p>
          <a:p>
            <a:pPr>
              <a:lnSpc>
                <a:spcPct val="100000"/>
              </a:lnSpc>
            </a:pPr>
            <a:r>
              <a:rPr lang="el-GR" sz="1800" b="0" i="0" dirty="0">
                <a:effectLst/>
                <a:highlight>
                  <a:srgbClr val="FFFFFF"/>
                </a:highlight>
                <a:latin typeface="Graphik LCG"/>
              </a:rPr>
              <a:t>Ο Άγγελος Θανάτου σκότωσε όλους τους πρωτότοκους γιους των Αιγυπτίων ενώ οι Εβραίοι αφέθηκαν ελεύθεροι να φύγουν.</a:t>
            </a:r>
          </a:p>
          <a:p>
            <a:pPr>
              <a:lnSpc>
                <a:spcPct val="100000"/>
              </a:lnSpc>
            </a:pPr>
            <a:endParaRPr lang="el-GR" sz="1500" dirty="0"/>
          </a:p>
        </p:txBody>
      </p:sp>
      <p:pic>
        <p:nvPicPr>
          <p:cNvPr id="7" name="Picture 2" descr="Γιατί σουβλίζουμε αρνί την Κυριακή του Πάσχα; - ΤΑ ΝΕΑ">
            <a:extLst>
              <a:ext uri="{FF2B5EF4-FFF2-40B4-BE49-F238E27FC236}">
                <a16:creationId xmlns="" xmlns:a16="http://schemas.microsoft.com/office/drawing/2014/main" id="{936C75F0-DE05-29B8-46E6-3F9D4EFCE2A6}"/>
              </a:ext>
            </a:extLst>
          </p:cNvPr>
          <p:cNvPicPr>
            <a:picLocks noChangeAspect="1" noChangeArrowheads="1"/>
          </p:cNvPicPr>
          <p:nvPr/>
        </p:nvPicPr>
        <p:blipFill rotWithShape="1">
          <a:blip r:embed="rId2">
            <a:extLst>
              <a:ext uri="{28A0092B-C50C-407E-A947-70E740481C1C}">
                <a14:useLocalDpi xmlns="" xmlns:a14="http://schemas.microsoft.com/office/drawing/2010/main" val="0"/>
              </a:ext>
            </a:extLst>
          </a:blip>
          <a:srcRect l="24394" r="14574"/>
          <a:stretch/>
        </p:blipFill>
        <p:spPr bwMode="auto">
          <a:xfrm>
            <a:off x="5958018" y="508090"/>
            <a:ext cx="5709726" cy="584698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Θέση ημερομηνίας 3">
            <a:extLst>
              <a:ext uri="{FF2B5EF4-FFF2-40B4-BE49-F238E27FC236}">
                <a16:creationId xmlns="" xmlns:a16="http://schemas.microsoft.com/office/drawing/2014/main" id="{D68EE7BA-7E60-2105-6852-D28159CD1E35}"/>
              </a:ext>
            </a:extLst>
          </p:cNvPr>
          <p:cNvSpPr>
            <a:spLocks noGrp="1"/>
          </p:cNvSpPr>
          <p:nvPr>
            <p:ph type="dt" sz="half" idx="10"/>
          </p:nvPr>
        </p:nvSpPr>
        <p:spPr>
          <a:xfrm>
            <a:off x="517870" y="6420414"/>
            <a:ext cx="2743200" cy="365125"/>
          </a:xfrm>
        </p:spPr>
        <p:txBody>
          <a:bodyPr>
            <a:normAutofit/>
          </a:bodyPr>
          <a:lstStyle/>
          <a:p>
            <a:pPr>
              <a:spcAft>
                <a:spcPts val="600"/>
              </a:spcAft>
            </a:pPr>
            <a:fld id="{79D44673-3D7D-4DA4-8694-3884C26BCA78}" type="datetime1">
              <a:rPr lang="en-US">
                <a:solidFill>
                  <a:srgbClr val="000000"/>
                </a:solidFill>
              </a:rPr>
              <a:pPr>
                <a:spcAft>
                  <a:spcPts val="600"/>
                </a:spcAft>
              </a:pPr>
              <a:t>4/26/2024</a:t>
            </a:fld>
            <a:endParaRPr lang="en-US">
              <a:solidFill>
                <a:srgbClr val="000000"/>
              </a:solidFill>
            </a:endParaRPr>
          </a:p>
        </p:txBody>
      </p:sp>
      <p:sp>
        <p:nvSpPr>
          <p:cNvPr id="6" name="Θέση αριθμού διαφάνειας 5">
            <a:extLst>
              <a:ext uri="{FF2B5EF4-FFF2-40B4-BE49-F238E27FC236}">
                <a16:creationId xmlns="" xmlns:a16="http://schemas.microsoft.com/office/drawing/2014/main" id="{300673EA-A0CA-72EB-BF44-806B5216ACB4}"/>
              </a:ext>
            </a:extLst>
          </p:cNvPr>
          <p:cNvSpPr>
            <a:spLocks noGrp="1"/>
          </p:cNvSpPr>
          <p:nvPr>
            <p:ph type="sldNum" sz="quarter" idx="12"/>
          </p:nvPr>
        </p:nvSpPr>
        <p:spPr>
          <a:xfrm>
            <a:off x="11454317" y="6420414"/>
            <a:ext cx="637909" cy="365125"/>
          </a:xfrm>
        </p:spPr>
        <p:txBody>
          <a:bodyPr>
            <a:normAutofit/>
          </a:bodyPr>
          <a:lstStyle/>
          <a:p>
            <a:pPr>
              <a:spcAft>
                <a:spcPts val="600"/>
              </a:spcAft>
            </a:pPr>
            <a:fld id="{DFDF98CC-160E-494C-8C3C-8CDC5FA257DE}" type="slidenum">
              <a:rPr lang="en-US">
                <a:solidFill>
                  <a:srgbClr val="000000"/>
                </a:solidFill>
              </a:rPr>
              <a:pPr>
                <a:spcAft>
                  <a:spcPts val="600"/>
                </a:spcAft>
              </a:pPr>
              <a:t>6</a:t>
            </a:fld>
            <a:endParaRPr lang="en-US">
              <a:solidFill>
                <a:srgbClr val="000000"/>
              </a:solidFill>
            </a:endParaRPr>
          </a:p>
        </p:txBody>
      </p:sp>
    </p:spTree>
    <p:extLst>
      <p:ext uri="{BB962C8B-B14F-4D97-AF65-F5344CB8AC3E}">
        <p14:creationId xmlns="" xmlns:p14="http://schemas.microsoft.com/office/powerpoint/2010/main" val="3759851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2162CD71-A8FA-95F8-4429-83D6F78BE4F1}"/>
              </a:ext>
            </a:extLst>
          </p:cNvPr>
          <p:cNvSpPr>
            <a:spLocks noGrp="1"/>
          </p:cNvSpPr>
          <p:nvPr>
            <p:ph type="title"/>
          </p:nvPr>
        </p:nvSpPr>
        <p:spPr>
          <a:xfrm>
            <a:off x="460911" y="1894788"/>
            <a:ext cx="5553389" cy="4525626"/>
          </a:xfrm>
        </p:spPr>
        <p:txBody>
          <a:bodyPr>
            <a:noAutofit/>
          </a:bodyPr>
          <a:lstStyle/>
          <a:p>
            <a:r>
              <a:rPr lang="el-GR" sz="1800" b="0" i="0" dirty="0">
                <a:solidFill>
                  <a:srgbClr val="131C43"/>
                </a:solidFill>
                <a:effectLst/>
                <a:highlight>
                  <a:srgbClr val="FFFFFF"/>
                </a:highlight>
                <a:latin typeface="Arial" panose="020B0604020202020204" pitchFamily="34" charset="0"/>
                <a:cs typeface="Arial" panose="020B0604020202020204" pitchFamily="34" charset="0"/>
              </a:rPr>
              <a:t>Πριν αναχωρήσουν για τη Γη της Επαγγελίας, έφαγαν το αρνί που είχαν προσφέρει ως θυσία για τη σωτηρία του έθνους του Ισραήλ, μαζί με άζυμο ψωμί και πικρά χόρτα.</a:t>
            </a:r>
            <a:br>
              <a:rPr lang="el-GR" sz="1800" b="0" i="0" dirty="0">
                <a:solidFill>
                  <a:srgbClr val="131C43"/>
                </a:solidFill>
                <a:effectLst/>
                <a:highlight>
                  <a:srgbClr val="FFFFFF"/>
                </a:highlight>
                <a:latin typeface="Arial" panose="020B0604020202020204" pitchFamily="34" charset="0"/>
                <a:cs typeface="Arial" panose="020B0604020202020204" pitchFamily="34" charset="0"/>
              </a:rPr>
            </a:br>
            <a:r>
              <a:rPr lang="el-GR" sz="1800" b="0" i="0" dirty="0">
                <a:solidFill>
                  <a:srgbClr val="131C43"/>
                </a:solidFill>
                <a:effectLst/>
                <a:highlight>
                  <a:srgbClr val="FFFFFF"/>
                </a:highlight>
                <a:latin typeface="Arial" panose="020B0604020202020204" pitchFamily="34" charset="0"/>
                <a:cs typeface="Arial" panose="020B0604020202020204" pitchFamily="34" charset="0"/>
              </a:rPr>
              <a:t>Στην Ορθοδοξία, ο Ιωάννης ο Βαπτιστής παρουσίασε τον Ιησού με τον αμνό που θα θυσιαστεί για τη σωτηρία του κόσμου.</a:t>
            </a:r>
            <a:br>
              <a:rPr lang="el-GR" sz="1800" b="0" i="0" dirty="0">
                <a:solidFill>
                  <a:srgbClr val="131C43"/>
                </a:solidFill>
                <a:effectLst/>
                <a:highlight>
                  <a:srgbClr val="FFFFFF"/>
                </a:highlight>
                <a:latin typeface="Arial" panose="020B0604020202020204" pitchFamily="34" charset="0"/>
                <a:cs typeface="Arial" panose="020B0604020202020204" pitchFamily="34" charset="0"/>
              </a:rPr>
            </a:br>
            <a:r>
              <a:rPr lang="el-GR" sz="1800" b="0" i="0" dirty="0">
                <a:solidFill>
                  <a:srgbClr val="131C43"/>
                </a:solidFill>
                <a:effectLst/>
                <a:highlight>
                  <a:srgbClr val="FFFFFF"/>
                </a:highlight>
                <a:latin typeface="Arial" panose="020B0604020202020204" pitchFamily="34" charset="0"/>
                <a:cs typeface="Arial" panose="020B0604020202020204" pitchFamily="34" charset="0"/>
              </a:rPr>
              <a:t>Οι Εβραίοι ποιμένες λοιπόν, ήταν αυτοί που έσφαζαν και προσέφεραν τα αρνιά ως θυσία στο Θεό για να τον τιμήσουν και να τον ευχαριστήσουν. Στη συνέχεια όμως οι Χριστιανοί καθιέρωσαν το Πάσχα ως δική τους εορτή.</a:t>
            </a:r>
            <a:br>
              <a:rPr lang="el-GR" sz="1800" b="0" i="0" dirty="0">
                <a:solidFill>
                  <a:srgbClr val="131C43"/>
                </a:solidFill>
                <a:effectLst/>
                <a:highlight>
                  <a:srgbClr val="FFFFFF"/>
                </a:highlight>
                <a:latin typeface="Arial" panose="020B0604020202020204" pitchFamily="34" charset="0"/>
                <a:cs typeface="Arial" panose="020B0604020202020204" pitchFamily="34" charset="0"/>
              </a:rPr>
            </a:br>
            <a:r>
              <a:rPr lang="el-GR" sz="1800" b="0" i="0" dirty="0">
                <a:solidFill>
                  <a:srgbClr val="131C43"/>
                </a:solidFill>
                <a:effectLst/>
                <a:highlight>
                  <a:srgbClr val="FFFFFF"/>
                </a:highlight>
                <a:latin typeface="Arial" panose="020B0604020202020204" pitchFamily="34" charset="0"/>
                <a:cs typeface="Arial" panose="020B0604020202020204" pitchFamily="34" charset="0"/>
              </a:rPr>
              <a:t>Οι πιστοί μοιράζονται το αρνί του Πάσχα που συμβολίζει τον Χριστό, o οποίος θυσιάστηκε για μας.</a:t>
            </a:r>
            <a:br>
              <a:rPr lang="el-GR" sz="1800" b="0" i="0" dirty="0">
                <a:solidFill>
                  <a:srgbClr val="131C43"/>
                </a:solidFill>
                <a:effectLst/>
                <a:highlight>
                  <a:srgbClr val="FFFFFF"/>
                </a:highlight>
                <a:latin typeface="Arial" panose="020B0604020202020204" pitchFamily="34" charset="0"/>
                <a:cs typeface="Arial" panose="020B0604020202020204" pitchFamily="34" charset="0"/>
              </a:rPr>
            </a:br>
            <a:endParaRPr lang="el-GR" sz="1800" dirty="0">
              <a:latin typeface="Arial" panose="020B0604020202020204" pitchFamily="34" charset="0"/>
              <a:cs typeface="Arial" panose="020B0604020202020204" pitchFamily="34" charset="0"/>
            </a:endParaRPr>
          </a:p>
        </p:txBody>
      </p:sp>
      <p:sp>
        <p:nvSpPr>
          <p:cNvPr id="3" name="Θέση περιεχομένου 2">
            <a:extLst>
              <a:ext uri="{FF2B5EF4-FFF2-40B4-BE49-F238E27FC236}">
                <a16:creationId xmlns="" xmlns:a16="http://schemas.microsoft.com/office/drawing/2014/main" id="{8E2DE2A6-F457-61B9-1F1B-07ACDCA0D81A}"/>
              </a:ext>
            </a:extLst>
          </p:cNvPr>
          <p:cNvSpPr>
            <a:spLocks noGrp="1"/>
          </p:cNvSpPr>
          <p:nvPr>
            <p:ph idx="1"/>
          </p:nvPr>
        </p:nvSpPr>
        <p:spPr>
          <a:xfrm>
            <a:off x="2878118" y="969264"/>
            <a:ext cx="6272364" cy="642720"/>
          </a:xfrm>
        </p:spPr>
        <p:txBody>
          <a:bodyPr>
            <a:normAutofit/>
          </a:bodyPr>
          <a:lstStyle/>
          <a:p>
            <a:pPr algn="ctr"/>
            <a:r>
              <a:rPr lang="el-GR" sz="3200" dirty="0">
                <a:latin typeface="Arial" panose="020B0604020202020204" pitchFamily="34" charset="0"/>
                <a:cs typeface="Arial" panose="020B0604020202020204" pitchFamily="34" charset="0"/>
              </a:rPr>
              <a:t>Το Πασχαλινό αρνί (2/2)</a:t>
            </a:r>
          </a:p>
        </p:txBody>
      </p:sp>
      <p:sp>
        <p:nvSpPr>
          <p:cNvPr id="4" name="Θέση ημερομηνίας 3">
            <a:extLst>
              <a:ext uri="{FF2B5EF4-FFF2-40B4-BE49-F238E27FC236}">
                <a16:creationId xmlns="" xmlns:a16="http://schemas.microsoft.com/office/drawing/2014/main" id="{01E94BAD-7F48-A21A-9315-E0490436864C}"/>
              </a:ext>
            </a:extLst>
          </p:cNvPr>
          <p:cNvSpPr>
            <a:spLocks noGrp="1"/>
          </p:cNvSpPr>
          <p:nvPr>
            <p:ph type="dt" sz="half" idx="10"/>
          </p:nvPr>
        </p:nvSpPr>
        <p:spPr/>
        <p:txBody>
          <a:bodyPr/>
          <a:lstStyle/>
          <a:p>
            <a:fld id="{79D44673-3D7D-4DA4-8694-3884C26BCA78}" type="datetime1">
              <a:rPr lang="en-US" smtClean="0"/>
              <a:pPr/>
              <a:t>4/26/2024</a:t>
            </a:fld>
            <a:endParaRPr lang="en-US"/>
          </a:p>
        </p:txBody>
      </p:sp>
      <p:sp>
        <p:nvSpPr>
          <p:cNvPr id="5" name="Θέση υποσέλιδου 4">
            <a:extLst>
              <a:ext uri="{FF2B5EF4-FFF2-40B4-BE49-F238E27FC236}">
                <a16:creationId xmlns="" xmlns:a16="http://schemas.microsoft.com/office/drawing/2014/main" id="{A9C7F0F1-9349-7AE8-D807-D01FDCF817BB}"/>
              </a:ext>
            </a:extLst>
          </p:cNvPr>
          <p:cNvSpPr>
            <a:spLocks noGrp="1"/>
          </p:cNvSpPr>
          <p:nvPr>
            <p:ph type="ftr" sz="quarter" idx="11"/>
          </p:nvPr>
        </p:nvSpPr>
        <p:spPr/>
        <p:txBody>
          <a:bodyPr/>
          <a:lstStyle/>
          <a:p>
            <a:r>
              <a:rPr lang="en-US"/>
              <a:t>Sample Footer Text</a:t>
            </a:r>
          </a:p>
        </p:txBody>
      </p:sp>
      <p:sp>
        <p:nvSpPr>
          <p:cNvPr id="6" name="Θέση αριθμού διαφάνειας 5">
            <a:extLst>
              <a:ext uri="{FF2B5EF4-FFF2-40B4-BE49-F238E27FC236}">
                <a16:creationId xmlns="" xmlns:a16="http://schemas.microsoft.com/office/drawing/2014/main" id="{6A76ACA0-F86C-E693-1605-33E56F57D1C8}"/>
              </a:ext>
            </a:extLst>
          </p:cNvPr>
          <p:cNvSpPr>
            <a:spLocks noGrp="1"/>
          </p:cNvSpPr>
          <p:nvPr>
            <p:ph type="sldNum" sz="quarter" idx="12"/>
          </p:nvPr>
        </p:nvSpPr>
        <p:spPr/>
        <p:txBody>
          <a:bodyPr/>
          <a:lstStyle/>
          <a:p>
            <a:fld id="{DFDF98CC-160E-494C-8C3C-8CDC5FA257DE}" type="slidenum">
              <a:rPr lang="en-US" smtClean="0"/>
              <a:pPr/>
              <a:t>7</a:t>
            </a:fld>
            <a:endParaRPr lang="en-US"/>
          </a:p>
        </p:txBody>
      </p:sp>
      <p:pic>
        <p:nvPicPr>
          <p:cNvPr id="5124" name="Picture 4" descr="Το Αρνί του Πάσχα: Συμβολισμοί και Έθιμα - ForeverWoman">
            <a:extLst>
              <a:ext uri="{FF2B5EF4-FFF2-40B4-BE49-F238E27FC236}">
                <a16:creationId xmlns="" xmlns:a16="http://schemas.microsoft.com/office/drawing/2014/main" id="{C716D94E-7A65-4EC7-E71D-61BDAEF5C34C}"/>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710259" y="2148287"/>
            <a:ext cx="4744058" cy="316270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17811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3" name="Rectangle 7191">
            <a:extLst>
              <a:ext uri="{FF2B5EF4-FFF2-40B4-BE49-F238E27FC236}">
                <a16:creationId xmlns="" xmlns:a16="http://schemas.microsoft.com/office/drawing/2014/main" id="{ADE57300-C7FF-4578-99A0-42B0295B123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05" name="Rectangle 7193">
            <a:extLst>
              <a:ext uri="{FF2B5EF4-FFF2-40B4-BE49-F238E27FC236}">
                <a16:creationId xmlns="" xmlns:a16="http://schemas.microsoft.com/office/drawing/2014/main" id="{DB8F8250-7A81-4A19-87AD-FFB2CE4E39A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70" y="508090"/>
            <a:ext cx="5021183"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07" name="Rectangle 7195">
            <a:extLst>
              <a:ext uri="{FF2B5EF4-FFF2-40B4-BE49-F238E27FC236}">
                <a16:creationId xmlns="" xmlns:a16="http://schemas.microsoft.com/office/drawing/2014/main" id="{F3FF94B3-6D3E-44FE-BB02-A9027C0003C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208" name="Rectangle 7197">
            <a:extLst>
              <a:ext uri="{FF2B5EF4-FFF2-40B4-BE49-F238E27FC236}">
                <a16:creationId xmlns="" xmlns:a16="http://schemas.microsoft.com/office/drawing/2014/main" id="{E20BB609-EF92-42DB-836C-0699A590B5C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170" name="Picture 2" descr="Ξέρετε πως προσδιορίζεται η ημερομηνία που γιορτάζουμε το Πάσχα; -  Μαλεβιζιώτης">
            <a:extLst>
              <a:ext uri="{FF2B5EF4-FFF2-40B4-BE49-F238E27FC236}">
                <a16:creationId xmlns="" xmlns:a16="http://schemas.microsoft.com/office/drawing/2014/main" id="{D2C671B7-685B-07E3-7D28-4D118FFA7B56}"/>
              </a:ext>
            </a:extLst>
          </p:cNvPr>
          <p:cNvPicPr>
            <a:picLocks noChangeAspect="1" noChangeArrowheads="1"/>
          </p:cNvPicPr>
          <p:nvPr/>
        </p:nvPicPr>
        <p:blipFill rotWithShape="1">
          <a:blip r:embed="rId2">
            <a:extLst>
              <a:ext uri="{28A0092B-C50C-407E-A947-70E740481C1C}">
                <a14:useLocalDpi xmlns="" xmlns:a14="http://schemas.microsoft.com/office/drawing/2010/main" val="0"/>
              </a:ext>
            </a:extLst>
          </a:blip>
          <a:srcRect t="6227" r="-1" b="-1"/>
          <a:stretch/>
        </p:blipFill>
        <p:spPr bwMode="auto">
          <a:xfrm>
            <a:off x="-117187" y="134191"/>
            <a:ext cx="12426374" cy="6973407"/>
          </a:xfrm>
          <a:prstGeom prst="rect">
            <a:avLst/>
          </a:prstGeom>
          <a:noFill/>
          <a:extLst>
            <a:ext uri="{909E8E84-426E-40DD-AFC4-6F175D3DCCD1}">
              <a14:hiddenFill xmlns="" xmlns:a14="http://schemas.microsoft.com/office/drawing/2010/main">
                <a:solidFill>
                  <a:srgbClr val="FFFFFF"/>
                </a:solidFill>
              </a14:hiddenFill>
            </a:ext>
          </a:extLst>
        </p:spPr>
      </p:pic>
      <p:sp>
        <p:nvSpPr>
          <p:cNvPr id="7209" name="Rectangle 7199">
            <a:extLst>
              <a:ext uri="{FF2B5EF4-FFF2-40B4-BE49-F238E27FC236}">
                <a16:creationId xmlns="" xmlns:a16="http://schemas.microsoft.com/office/drawing/2014/main" id="{ECF0998E-D577-43EA-A7B8-E3EC67F7595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6200000">
            <a:off x="389239" y="-389238"/>
            <a:ext cx="6858000" cy="7636476"/>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02" name="Rectangle 7201">
            <a:extLst>
              <a:ext uri="{FF2B5EF4-FFF2-40B4-BE49-F238E27FC236}">
                <a16:creationId xmlns="" xmlns:a16="http://schemas.microsoft.com/office/drawing/2014/main" id="{B2C335F7-F61C-4EB4-80F2-4B1438FE66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17870" y="508090"/>
            <a:ext cx="5021183" cy="14927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04" name="Rectangle 7203">
            <a:extLst>
              <a:ext uri="{FF2B5EF4-FFF2-40B4-BE49-F238E27FC236}">
                <a16:creationId xmlns="" xmlns:a16="http://schemas.microsoft.com/office/drawing/2014/main" id="{E7DC364D-882B-4786-89FB-1703C1A5CF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10800000">
            <a:off x="1524" y="3205874"/>
            <a:ext cx="12188952" cy="3652125"/>
          </a:xfrm>
          <a:prstGeom prst="rect">
            <a:avLst/>
          </a:prstGeom>
          <a:gradFill>
            <a:gsLst>
              <a:gs pos="100000">
                <a:srgbClr val="000000">
                  <a:alpha val="0"/>
                </a:srgbClr>
              </a:gs>
              <a:gs pos="0">
                <a:schemeClr val="tx1"/>
              </a:gs>
              <a:gs pos="0">
                <a:srgbClr val="000000">
                  <a:alpha val="7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 xmlns:a16="http://schemas.microsoft.com/office/drawing/2014/main" id="{223ABB33-8EA5-ABF4-9E58-C2CEC4DF4164}"/>
              </a:ext>
            </a:extLst>
          </p:cNvPr>
          <p:cNvSpPr>
            <a:spLocks noGrp="1"/>
          </p:cNvSpPr>
          <p:nvPr>
            <p:ph type="title"/>
          </p:nvPr>
        </p:nvSpPr>
        <p:spPr>
          <a:xfrm>
            <a:off x="333043" y="2897609"/>
            <a:ext cx="5637171" cy="3335175"/>
          </a:xfrm>
        </p:spPr>
        <p:txBody>
          <a:bodyPr vert="horz" lIns="91440" tIns="45720" rIns="91440" bIns="45720" rtlCol="0" anchor="t">
            <a:noAutofit/>
          </a:bodyPr>
          <a:lstStyle/>
          <a:p>
            <a:pPr marL="285750" indent="-285750">
              <a:lnSpc>
                <a:spcPct val="90000"/>
              </a:lnSpc>
            </a:pPr>
            <a:r>
              <a:rPr lang="en-US" sz="1800" dirty="0">
                <a:solidFill>
                  <a:srgbClr val="FFFFFF"/>
                </a:solidFill>
              </a:rPr>
              <a:t>https://www.ekklisiaonline.gr/nea/savvato-tou-lazarou-ethima-kalanta-lazarakia-ke-lazarines/</a:t>
            </a:r>
            <a:br>
              <a:rPr lang="en-US" sz="1800" dirty="0">
                <a:solidFill>
                  <a:srgbClr val="FFFFFF"/>
                </a:solidFill>
              </a:rPr>
            </a:br>
            <a:r>
              <a:rPr lang="en-US" sz="1800" dirty="0">
                <a:solidFill>
                  <a:srgbClr val="FFFFFF"/>
                </a:solidFill>
              </a:rPr>
              <a:t/>
            </a:r>
            <a:br>
              <a:rPr lang="en-US" sz="1800" dirty="0">
                <a:solidFill>
                  <a:srgbClr val="FFFFFF"/>
                </a:solidFill>
              </a:rPr>
            </a:br>
            <a:r>
              <a:rPr lang="en-US" sz="1800" dirty="0">
                <a:solidFill>
                  <a:srgbClr val="FFFFFF"/>
                </a:solidFill>
              </a:rPr>
              <a:t>https://www.news247.gr/ellada/pasxa-2022-ta-ellinika-ethima-pou-antexoun-ston-xrono/</a:t>
            </a:r>
            <a:br>
              <a:rPr lang="en-US" sz="1800" dirty="0">
                <a:solidFill>
                  <a:srgbClr val="FFFFFF"/>
                </a:solidFill>
              </a:rPr>
            </a:br>
            <a:r>
              <a:rPr lang="en-US" sz="1800" dirty="0">
                <a:solidFill>
                  <a:srgbClr val="FFFFFF"/>
                </a:solidFill>
              </a:rPr>
              <a:t/>
            </a:r>
            <a:br>
              <a:rPr lang="en-US" sz="1800" dirty="0">
                <a:solidFill>
                  <a:srgbClr val="FFFFFF"/>
                </a:solidFill>
              </a:rPr>
            </a:br>
            <a:r>
              <a:rPr lang="en-US" sz="1800" dirty="0">
                <a:solidFill>
                  <a:srgbClr val="FFFFFF"/>
                </a:solidFill>
              </a:rPr>
              <a:t>https://akispetretzikis.com/recipe/4746/kokkina-paschalin-aygahttps://www.thetoc.gr/koinwnia/article/giati-tsougkrizoume-auga-to-pasxa/</a:t>
            </a:r>
          </a:p>
        </p:txBody>
      </p:sp>
      <p:sp>
        <p:nvSpPr>
          <p:cNvPr id="3" name="Θέση περιεχομένου 2">
            <a:extLst>
              <a:ext uri="{FF2B5EF4-FFF2-40B4-BE49-F238E27FC236}">
                <a16:creationId xmlns="" xmlns:a16="http://schemas.microsoft.com/office/drawing/2014/main" id="{F9C62443-BB31-7F24-E956-1CD57E9038CC}"/>
              </a:ext>
            </a:extLst>
          </p:cNvPr>
          <p:cNvSpPr>
            <a:spLocks noGrp="1"/>
          </p:cNvSpPr>
          <p:nvPr>
            <p:ph idx="1"/>
          </p:nvPr>
        </p:nvSpPr>
        <p:spPr>
          <a:xfrm>
            <a:off x="929429" y="1383381"/>
            <a:ext cx="5040785" cy="788216"/>
          </a:xfrm>
        </p:spPr>
        <p:txBody>
          <a:bodyPr vert="horz" lIns="91440" tIns="45720" rIns="91440" bIns="45720" rtlCol="0" anchor="b">
            <a:normAutofit/>
          </a:bodyPr>
          <a:lstStyle/>
          <a:p>
            <a:pPr>
              <a:lnSpc>
                <a:spcPct val="100000"/>
              </a:lnSpc>
            </a:pPr>
            <a:r>
              <a:rPr lang="en-US" sz="3200" i="1" dirty="0" err="1">
                <a:solidFill>
                  <a:schemeClr val="tx1">
                    <a:lumMod val="95000"/>
                    <a:lumOff val="5000"/>
                  </a:schemeClr>
                </a:solidFill>
                <a:latin typeface="Arial" panose="020B0604020202020204" pitchFamily="34" charset="0"/>
                <a:cs typeface="Arial" panose="020B0604020202020204" pitchFamily="34" charset="0"/>
              </a:rPr>
              <a:t>Οι</a:t>
            </a:r>
            <a:r>
              <a:rPr lang="en-US" sz="3200" i="1" dirty="0">
                <a:solidFill>
                  <a:schemeClr val="tx1">
                    <a:lumMod val="95000"/>
                    <a:lumOff val="5000"/>
                  </a:schemeClr>
                </a:solidFill>
                <a:latin typeface="Arial" panose="020B0604020202020204" pitchFamily="34" charset="0"/>
                <a:cs typeface="Arial" panose="020B0604020202020204" pitchFamily="34" charset="0"/>
              </a:rPr>
              <a:t> π</a:t>
            </a:r>
            <a:r>
              <a:rPr lang="en-US" sz="3200" i="1" dirty="0" err="1">
                <a:solidFill>
                  <a:schemeClr val="tx1">
                    <a:lumMod val="95000"/>
                    <a:lumOff val="5000"/>
                  </a:schemeClr>
                </a:solidFill>
                <a:latin typeface="Arial" panose="020B0604020202020204" pitchFamily="34" charset="0"/>
                <a:cs typeface="Arial" panose="020B0604020202020204" pitchFamily="34" charset="0"/>
              </a:rPr>
              <a:t>ηγές</a:t>
            </a:r>
            <a:r>
              <a:rPr lang="en-US" sz="3200" i="1" dirty="0">
                <a:solidFill>
                  <a:schemeClr val="tx1">
                    <a:lumMod val="95000"/>
                    <a:lumOff val="5000"/>
                  </a:schemeClr>
                </a:solidFill>
                <a:latin typeface="Arial" panose="020B0604020202020204" pitchFamily="34" charset="0"/>
                <a:cs typeface="Arial" panose="020B0604020202020204" pitchFamily="34" charset="0"/>
              </a:rPr>
              <a:t> </a:t>
            </a:r>
            <a:r>
              <a:rPr lang="en-US" sz="3200" i="1" dirty="0" err="1">
                <a:solidFill>
                  <a:schemeClr val="tx1">
                    <a:lumMod val="95000"/>
                    <a:lumOff val="5000"/>
                  </a:schemeClr>
                </a:solidFill>
                <a:latin typeface="Arial" panose="020B0604020202020204" pitchFamily="34" charset="0"/>
                <a:cs typeface="Arial" panose="020B0604020202020204" pitchFamily="34" charset="0"/>
              </a:rPr>
              <a:t>μου</a:t>
            </a:r>
            <a:r>
              <a:rPr lang="en-US" sz="3200" i="1" dirty="0">
                <a:solidFill>
                  <a:schemeClr val="tx1">
                    <a:lumMod val="95000"/>
                    <a:lumOff val="5000"/>
                  </a:schemeClr>
                </a:solidFill>
                <a:latin typeface="Arial" panose="020B0604020202020204" pitchFamily="34" charset="0"/>
                <a:cs typeface="Arial" panose="020B0604020202020204" pitchFamily="34" charset="0"/>
              </a:rPr>
              <a:t> </a:t>
            </a:r>
            <a:r>
              <a:rPr lang="en-US" sz="3200" i="1" dirty="0" err="1">
                <a:solidFill>
                  <a:schemeClr val="tx1">
                    <a:lumMod val="95000"/>
                    <a:lumOff val="5000"/>
                  </a:schemeClr>
                </a:solidFill>
                <a:latin typeface="Arial" panose="020B0604020202020204" pitchFamily="34" charset="0"/>
                <a:cs typeface="Arial" panose="020B0604020202020204" pitchFamily="34" charset="0"/>
              </a:rPr>
              <a:t>ήτ</a:t>
            </a:r>
            <a:r>
              <a:rPr lang="en-US" sz="3200" i="1" dirty="0">
                <a:solidFill>
                  <a:schemeClr val="tx1">
                    <a:lumMod val="95000"/>
                    <a:lumOff val="5000"/>
                  </a:schemeClr>
                </a:solidFill>
                <a:latin typeface="Arial" panose="020B0604020202020204" pitchFamily="34" charset="0"/>
                <a:cs typeface="Arial" panose="020B0604020202020204" pitchFamily="34" charset="0"/>
              </a:rPr>
              <a:t>αν οι εξής:</a:t>
            </a:r>
          </a:p>
        </p:txBody>
      </p:sp>
      <p:sp>
        <p:nvSpPr>
          <p:cNvPr id="5" name="Θέση υποσέλιδου 4">
            <a:extLst>
              <a:ext uri="{FF2B5EF4-FFF2-40B4-BE49-F238E27FC236}">
                <a16:creationId xmlns="" xmlns:a16="http://schemas.microsoft.com/office/drawing/2014/main" id="{D32EF42C-B0A1-F631-DA99-823C94548FE6}"/>
              </a:ext>
            </a:extLst>
          </p:cNvPr>
          <p:cNvSpPr>
            <a:spLocks noGrp="1"/>
          </p:cNvSpPr>
          <p:nvPr>
            <p:ph type="ftr" sz="quarter" idx="11"/>
          </p:nvPr>
        </p:nvSpPr>
        <p:spPr>
          <a:xfrm>
            <a:off x="517870" y="97713"/>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Sample Footer Text</a:t>
            </a:r>
          </a:p>
        </p:txBody>
      </p:sp>
      <p:sp>
        <p:nvSpPr>
          <p:cNvPr id="7206" name="Rectangle 7205">
            <a:extLst>
              <a:ext uri="{FF2B5EF4-FFF2-40B4-BE49-F238E27FC236}">
                <a16:creationId xmlns="" xmlns:a16="http://schemas.microsoft.com/office/drawing/2014/main" id="{F1189494-2B67-46D2-93D6-A122A09BF6B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662168" y="6300289"/>
            <a:ext cx="5021183" cy="4571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Θέση ημερομηνίας 3">
            <a:extLst>
              <a:ext uri="{FF2B5EF4-FFF2-40B4-BE49-F238E27FC236}">
                <a16:creationId xmlns="" xmlns:a16="http://schemas.microsoft.com/office/drawing/2014/main" id="{59B0C812-5AA8-38E7-99A7-DA550228DC7C}"/>
              </a:ext>
            </a:extLst>
          </p:cNvPr>
          <p:cNvSpPr>
            <a:spLocks noGrp="1"/>
          </p:cNvSpPr>
          <p:nvPr>
            <p:ph type="dt" sz="half" idx="10"/>
          </p:nvPr>
        </p:nvSpPr>
        <p:spPr>
          <a:xfrm>
            <a:off x="517870" y="6420414"/>
            <a:ext cx="2743200" cy="365125"/>
          </a:xfrm>
        </p:spPr>
        <p:txBody>
          <a:bodyPr vert="horz" lIns="91440" tIns="45720" rIns="91440" bIns="45720" rtlCol="0" anchor="ctr">
            <a:normAutofit/>
          </a:bodyPr>
          <a:lstStyle/>
          <a:p>
            <a:pPr defTabSz="914400">
              <a:spcAft>
                <a:spcPts val="600"/>
              </a:spcAft>
            </a:pPr>
            <a:fld id="{79D44673-3D7D-4DA4-8694-3884C26BCA78}" type="datetime1">
              <a:rPr lang="en-US" smtClean="0">
                <a:solidFill>
                  <a:srgbClr val="FFFFFF"/>
                </a:solidFill>
              </a:rPr>
              <a:pPr defTabSz="914400">
                <a:spcAft>
                  <a:spcPts val="600"/>
                </a:spcAft>
              </a:pPr>
              <a:t>4/26/2024</a:t>
            </a:fld>
            <a:endParaRPr lang="en-US">
              <a:solidFill>
                <a:srgbClr val="FFFFFF"/>
              </a:solidFill>
            </a:endParaRPr>
          </a:p>
        </p:txBody>
      </p:sp>
      <p:sp>
        <p:nvSpPr>
          <p:cNvPr id="6" name="Θέση αριθμού διαφάνειας 5">
            <a:extLst>
              <a:ext uri="{FF2B5EF4-FFF2-40B4-BE49-F238E27FC236}">
                <a16:creationId xmlns="" xmlns:a16="http://schemas.microsoft.com/office/drawing/2014/main" id="{93A34F81-3CE5-CECE-6B16-08C6861D9B57}"/>
              </a:ext>
            </a:extLst>
          </p:cNvPr>
          <p:cNvSpPr>
            <a:spLocks noGrp="1"/>
          </p:cNvSpPr>
          <p:nvPr>
            <p:ph type="sldNum" sz="quarter" idx="12"/>
          </p:nvPr>
        </p:nvSpPr>
        <p:spPr>
          <a:xfrm>
            <a:off x="11454317" y="6420414"/>
            <a:ext cx="637909" cy="365125"/>
          </a:xfrm>
        </p:spPr>
        <p:txBody>
          <a:bodyPr vert="horz" lIns="91440" tIns="45720" rIns="91440" bIns="45720" rtlCol="0" anchor="ctr">
            <a:normAutofit/>
          </a:bodyPr>
          <a:lstStyle/>
          <a:p>
            <a:pPr defTabSz="914400">
              <a:spcAft>
                <a:spcPts val="600"/>
              </a:spcAft>
            </a:pPr>
            <a:fld id="{DFDF98CC-160E-494C-8C3C-8CDC5FA257DE}" type="slidenum">
              <a:rPr lang="en-US" smtClean="0">
                <a:solidFill>
                  <a:srgbClr val="FFFFFF"/>
                </a:solidFill>
              </a:rPr>
              <a:pPr defTabSz="914400">
                <a:spcAft>
                  <a:spcPts val="600"/>
                </a:spcAft>
              </a:pPr>
              <a:t>8</a:t>
            </a:fld>
            <a:endParaRPr lang="en-US">
              <a:solidFill>
                <a:srgbClr val="FFFFFF"/>
              </a:solidFill>
            </a:endParaRPr>
          </a:p>
        </p:txBody>
      </p:sp>
    </p:spTree>
    <p:extLst>
      <p:ext uri="{BB962C8B-B14F-4D97-AF65-F5344CB8AC3E}">
        <p14:creationId xmlns="" xmlns:p14="http://schemas.microsoft.com/office/powerpoint/2010/main" val="2567374073"/>
      </p:ext>
    </p:extLst>
  </p:cSld>
  <p:clrMapOvr>
    <a:masterClrMapping/>
  </p:clrMapOvr>
</p:sld>
</file>

<file path=ppt/theme/theme1.xml><?xml version="1.0" encoding="utf-8"?>
<a:theme xmlns:a="http://schemas.openxmlformats.org/drawingml/2006/main" name="GestaltVTI">
  <a:themeElements>
    <a:clrScheme name="Custom 86">
      <a:dk1>
        <a:srgbClr val="000000"/>
      </a:dk1>
      <a:lt1>
        <a:sysClr val="window" lastClr="FFFFFF"/>
      </a:lt1>
      <a:dk2>
        <a:srgbClr val="262626"/>
      </a:dk2>
      <a:lt2>
        <a:srgbClr val="F7F7F7"/>
      </a:lt2>
      <a:accent1>
        <a:srgbClr val="EBA000"/>
      </a:accent1>
      <a:accent2>
        <a:srgbClr val="00BAC8"/>
      </a:accent2>
      <a:accent3>
        <a:srgbClr val="E64823"/>
      </a:accent3>
      <a:accent4>
        <a:srgbClr val="4D5AFF"/>
      </a:accent4>
      <a:accent5>
        <a:srgbClr val="FE5D21"/>
      </a:accent5>
      <a:accent6>
        <a:srgbClr val="00C777"/>
      </a:accent6>
      <a:hlink>
        <a:srgbClr val="2998E3"/>
      </a:hlink>
      <a:folHlink>
        <a:srgbClr val="939393"/>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GestaltVTI" id="{4F87C71D-53D1-4B71-BF97-FD0EA4B25665}" vid="{A110AFC4-8D8A-4C02-8885-7BA370B379B5}"/>
    </a:ext>
  </a:extLst>
</a:theme>
</file>

<file path=docProps/app.xml><?xml version="1.0" encoding="utf-8"?>
<Properties xmlns="http://schemas.openxmlformats.org/officeDocument/2006/extended-properties" xmlns:vt="http://schemas.openxmlformats.org/officeDocument/2006/docPropsVTypes">
  <Template>TM02900722[[fn=Αίθουσα συσκέψεων (Ιόντα)]]</Template>
  <TotalTime>80</TotalTime>
  <Words>176</Words>
  <Application>Microsoft Office PowerPoint</Application>
  <PresentationFormat>Προσαρμογή</PresentationFormat>
  <Paragraphs>41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GestaltVTI</vt:lpstr>
      <vt:lpstr>Τα ήθη και τα έθιμα του Πάσχα στην Ελλάδα</vt:lpstr>
      <vt:lpstr>Τα ήθη και τα έθιμα του Πάσχα στην Ελλάδα (2/2)</vt:lpstr>
      <vt:lpstr>Με βάση τα έθιμα της Μεγάλης Εβδομάδας στα ελληνικά σπίτια πλάθουν κουλουράκια ή/και τσουρέκια (τη Μεγάλη Τρίτη ή τη Μεγάλη Πέμπτη), ενώ τη Μεγάλη Πέμπτη βάφουν κόκκινα αυγά. Η Μεγάλη Δευτέρα είναι αφιερωμένη στη μνήμη του Ιωσήφ του Παγκάλου (γιου του Ιακώβ), που αναφέρεται στη Παλαιά Διαθήκη και στην άκαρπη συκιά, που την καταράστηκε ο Χριστός και ξεράθηκε με έναν Του λόγο. Η Μεγάλη Τρίτη είναι αφιερωμένη στην παραβολή των Δέκα Παρθένων. Η παραβολή αυτή συμβολίζει την πίστη και την προνοητικότητα. Ψάλλεται το τροπάριο που έγραψε η μοναχή Κασσιανή. Η Μεγάλη Τετάρτη είναι αφιερωμένη στη μνήμη της αμαρτωλής γυναίκας, που μετανόησε, πίστεψε στον Χριστό και άλειψε τα πόδια Του με μύρο. Η Μεγάλη Πέμπτη είναι αφιερωμένη στον Μυστικό Δείπνο, στην προσευχή στην Γεθσημανή, στην προδοσία του Ιούδα, στη σύλληψη του Ιησού, στην ανάκριση από τον Άννα, στην Άρνηση του Πέτρου και στην καταδίκη του Χριστού από τον Καϊάφα. Η Μεγάλη Παρασκευή είναι αφιερωμένη στα Άγια Πάθη και στη Σταύρωση. Γίνεται η περιφορά του Επιταφίου. Το Μεγάλο Σάββατο είναι αφιερωμένο στην Ταφή του Χριστού και στην Εις Άδου Κάθοδο  </vt:lpstr>
      <vt:lpstr>Η Μεγάλη εβδομάδα (2/2)</vt:lpstr>
      <vt:lpstr>Οι “Λαζαρίνες“, τα μικρά κορίτσια, ντυμένα με παραδοσιακές στολές, γυρνούν στα σπίτια και τραγουδούν τα κάλαντα του Λαζάρου. Ήδη το αισιόδοξο μήνυμα της Λαμπρής έχει αρχίσει να μεταφέρεται παντού και η γιορτή κορυφώνεται το Πάσχα, την πρώτη, τη δεύτερη και την τρίτη μερα.  Μετά την Ανάσταση, κεντρικό ρόλο στα έθιμα της εποχής διαδραματίζει το ταφικό έθιμο του Πόντου, σύμφωνα με το οποίο οι ψυχές των νεκρών ανεβαίνουν στον επίγειο κόσμο την ημέρα της Ανάστασης για να παραμείνουν ως την ημέρα του Αγίου Πνεύματος. Έτσι τη Δεύτερη μέρα του Πάσχα, οι συγγενείς τους στήνουν ολόκληρο τραπέζι πάνω στα μνήματα, υπό τους ήχους της ποντιακής λίρας. Το έθιμο με τις κούνιες, άλλωστε, που αναβιώνει την ίδια μέρα, έχει βαθιές ρίζες στην αρχαιότητα και τη γιορτή των αρχαίων Ανθεστηρίων που διοργάνωναν οι Αθηναίοι. Κυρίως οι ανύπαντρες κοπέλες ανέβαιναν πάνω σε μια κούνια και τα αγόρια τις κουνούσαν. </vt:lpstr>
      <vt:lpstr>Το Πασχαλινό αρνί (1/2) </vt:lpstr>
      <vt:lpstr>Πριν αναχωρήσουν για τη Γη της Επαγγελίας, έφαγαν το αρνί που είχαν προσφέρει ως θυσία για τη σωτηρία του έθνους του Ισραήλ, μαζί με άζυμο ψωμί και πικρά χόρτα. Στην Ορθοδοξία, ο Ιωάννης ο Βαπτιστής παρουσίασε τον Ιησού με τον αμνό που θα θυσιαστεί για τη σωτηρία του κόσμου. Οι Εβραίοι ποιμένες λοιπόν, ήταν αυτοί που έσφαζαν και προσέφεραν τα αρνιά ως θυσία στο Θεό για να τον τιμήσουν και να τον ευχαριστήσουν. Στη συνέχεια όμως οι Χριστιανοί καθιέρωσαν το Πάσχα ως δική τους εορτή. Οι πιστοί μοιράζονται το αρνί του Πάσχα που συμβολίζει τον Χριστό, o οποίος θυσιάστηκε για μας. </vt:lpstr>
      <vt:lpstr>https://www.ekklisiaonline.gr/nea/savvato-tou-lazarou-ethima-kalanta-lazarakia-ke-lazarines/  https://www.news247.gr/ellada/pasxa-2022-ta-ellinika-ethima-pou-antexoun-ston-xrono/  https://akispetretzikis.com/recipe/4746/kokkina-paschalin-aygahttps://www.thetoc.gr/koinwnia/article/giati-tsougkrizoume-auga-to-pasxa/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ήθη και τα έθιμα του Πάσχα στην Ελλάδα </dc:title>
  <dc:creator>QB26552</dc:creator>
  <cp:lastModifiedBy>user2</cp:lastModifiedBy>
  <cp:revision>5</cp:revision>
  <dcterms:created xsi:type="dcterms:W3CDTF">2024-04-24T13:33:13Z</dcterms:created>
  <dcterms:modified xsi:type="dcterms:W3CDTF">2024-04-26T08:19:00Z</dcterms:modified>
</cp:coreProperties>
</file>