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4" r:id="rId5"/>
    <p:sldId id="26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C97081E-8D8F-4A6D-A0B4-FA846C227CCF}" type="datetimeFigureOut">
              <a:rPr lang="el-GR" smtClean="0"/>
              <a:t>20/12/2023</a:t>
            </a:fld>
            <a:endParaRPr lang="el-GR"/>
          </a:p>
        </p:txBody>
      </p:sp>
      <p:sp>
        <p:nvSpPr>
          <p:cNvPr id="5" name="Footer Placeholder 4"/>
          <p:cNvSpPr>
            <a:spLocks noGrp="1"/>
          </p:cNvSpPr>
          <p:nvPr>
            <p:ph type="ftr" sz="quarter" idx="11"/>
          </p:nvPr>
        </p:nvSpPr>
        <p:spPr>
          <a:xfrm>
            <a:off x="5332412" y="5883275"/>
            <a:ext cx="4324044" cy="365125"/>
          </a:xfrm>
        </p:spPr>
        <p:txBody>
          <a:bodyPr/>
          <a:lstStyle/>
          <a:p>
            <a:endParaRPr lang="el-GR"/>
          </a:p>
        </p:txBody>
      </p:sp>
      <p:sp>
        <p:nvSpPr>
          <p:cNvPr id="6" name="Slide Number Placeholder 5"/>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58721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7081E-8D8F-4A6D-A0B4-FA846C227CCF}" type="datetimeFigureOut">
              <a:rPr lang="el-GR" smtClean="0"/>
              <a:t>20/12/2023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580052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7081E-8D8F-4A6D-A0B4-FA846C227CCF}" type="datetimeFigureOut">
              <a:rPr lang="el-GR" smtClean="0"/>
              <a:t>20/12/2023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306709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7081E-8D8F-4A6D-A0B4-FA846C227CCF}" type="datetimeFigureOut">
              <a:rPr lang="el-GR" smtClean="0"/>
              <a:t>20/12/2023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862317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7081E-8D8F-4A6D-A0B4-FA846C227CCF}" type="datetimeFigureOut">
              <a:rPr lang="el-GR" smtClean="0"/>
              <a:t>20/12/2023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1979028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7081E-8D8F-4A6D-A0B4-FA846C227CCF}" type="datetimeFigureOut">
              <a:rPr lang="el-GR" smtClean="0"/>
              <a:t>20/12/2023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1967129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7081E-8D8F-4A6D-A0B4-FA846C227CCF}" type="datetimeFigureOut">
              <a:rPr lang="el-GR" smtClean="0"/>
              <a:t>20/12/2023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2306877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7081E-8D8F-4A6D-A0B4-FA846C227CCF}" type="datetimeFigureOut">
              <a:rPr lang="el-GR" smtClean="0"/>
              <a:t>20/12/2023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4001231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7081E-8D8F-4A6D-A0B4-FA846C227CCF}" type="datetimeFigureOut">
              <a:rPr lang="el-GR" smtClean="0"/>
              <a:t>20/12/2023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2440004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7081E-8D8F-4A6D-A0B4-FA846C227CCF}" type="datetimeFigureOut">
              <a:rPr lang="el-GR" smtClean="0"/>
              <a:t>20/12/2023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a:xfrm>
            <a:off x="10951856" y="5867131"/>
            <a:ext cx="551167" cy="365125"/>
          </a:xfrm>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4204682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97081E-8D8F-4A6D-A0B4-FA846C227CCF}" type="datetimeFigureOut">
              <a:rPr lang="el-GR" smtClean="0"/>
              <a:t>20/12/2023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220089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97081E-8D8F-4A6D-A0B4-FA846C227CCF}" type="datetimeFigureOut">
              <a:rPr lang="el-GR" smtClean="0"/>
              <a:t>20/12/2023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3587305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97081E-8D8F-4A6D-A0B4-FA846C227CCF}" type="datetimeFigureOut">
              <a:rPr lang="el-GR" smtClean="0"/>
              <a:t>20/12/2023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296250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97081E-8D8F-4A6D-A0B4-FA846C227CCF}" type="datetimeFigureOut">
              <a:rPr lang="el-GR" smtClean="0"/>
              <a:t>20/12/2023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699195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97081E-8D8F-4A6D-A0B4-FA846C227CCF}" type="datetimeFigureOut">
              <a:rPr lang="el-GR" smtClean="0"/>
              <a:t>20/12/2023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1702779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7081E-8D8F-4A6D-A0B4-FA846C227CCF}" type="datetimeFigureOut">
              <a:rPr lang="el-GR" smtClean="0"/>
              <a:t>20/12/2023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738215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97081E-8D8F-4A6D-A0B4-FA846C227CCF}" type="datetimeFigureOut">
              <a:rPr lang="el-GR" smtClean="0"/>
              <a:t>20/12/2023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CB8FE9DF-C4B9-4B9B-B420-493AA8347602}" type="slidenum">
              <a:rPr lang="el-GR" smtClean="0"/>
              <a:t>‹#›</a:t>
            </a:fld>
            <a:endParaRPr lang="el-GR"/>
          </a:p>
        </p:txBody>
      </p:sp>
    </p:spTree>
    <p:extLst>
      <p:ext uri="{BB962C8B-B14F-4D97-AF65-F5344CB8AC3E}">
        <p14:creationId xmlns:p14="http://schemas.microsoft.com/office/powerpoint/2010/main" val="2138820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C97081E-8D8F-4A6D-A0B4-FA846C227CCF}" type="datetimeFigureOut">
              <a:rPr lang="el-GR" smtClean="0"/>
              <a:t>20/12/2023</a:t>
            </a:fld>
            <a:endParaRPr lang="el-G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8FE9DF-C4B9-4B9B-B420-493AA8347602}" type="slidenum">
              <a:rPr lang="el-GR" smtClean="0"/>
              <a:t>‹#›</a:t>
            </a:fld>
            <a:endParaRPr lang="el-GR"/>
          </a:p>
        </p:txBody>
      </p:sp>
    </p:spTree>
    <p:extLst>
      <p:ext uri="{BB962C8B-B14F-4D97-AF65-F5344CB8AC3E}">
        <p14:creationId xmlns:p14="http://schemas.microsoft.com/office/powerpoint/2010/main" val="2506949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B5CE-2604-672D-F5D0-5E851E525DFD}"/>
              </a:ext>
            </a:extLst>
          </p:cNvPr>
          <p:cNvSpPr>
            <a:spLocks noGrp="1"/>
          </p:cNvSpPr>
          <p:nvPr>
            <p:ph type="ctrTitle"/>
          </p:nvPr>
        </p:nvSpPr>
        <p:spPr>
          <a:xfrm>
            <a:off x="1524000" y="36513"/>
            <a:ext cx="9144000" cy="2387600"/>
          </a:xfrm>
        </p:spPr>
        <p:txBody>
          <a:bodyPr/>
          <a:lstStyle/>
          <a:p>
            <a:pPr algn="ctr"/>
            <a:r>
              <a:rPr lang="el-GR" dirty="0"/>
              <a:t>Ήθη κι έθιμα της Ελλάδας</a:t>
            </a:r>
            <a:br>
              <a:rPr lang="el-GR" dirty="0"/>
            </a:br>
            <a:r>
              <a:rPr lang="el-GR" sz="4000" dirty="0"/>
              <a:t>Κατερίνα Ζαχαριάδου </a:t>
            </a:r>
            <a:endParaRPr lang="el-GR" dirty="0"/>
          </a:p>
        </p:txBody>
      </p:sp>
      <p:pic>
        <p:nvPicPr>
          <p:cNvPr id="4" name="Picture 3">
            <a:extLst>
              <a:ext uri="{FF2B5EF4-FFF2-40B4-BE49-F238E27FC236}">
                <a16:creationId xmlns:a16="http://schemas.microsoft.com/office/drawing/2014/main" id="{85B2F60A-71A4-DCD7-17E2-868A90BC5583}"/>
              </a:ext>
            </a:extLst>
          </p:cNvPr>
          <p:cNvPicPr>
            <a:picLocks noChangeAspect="1"/>
          </p:cNvPicPr>
          <p:nvPr/>
        </p:nvPicPr>
        <p:blipFill>
          <a:blip r:embed="rId2"/>
          <a:stretch>
            <a:fillRect/>
          </a:stretch>
        </p:blipFill>
        <p:spPr>
          <a:xfrm>
            <a:off x="1524000" y="3542903"/>
            <a:ext cx="4100513" cy="2555601"/>
          </a:xfrm>
          <a:prstGeom prst="rect">
            <a:avLst/>
          </a:prstGeom>
        </p:spPr>
      </p:pic>
      <p:pic>
        <p:nvPicPr>
          <p:cNvPr id="5" name="Picture 4">
            <a:extLst>
              <a:ext uri="{FF2B5EF4-FFF2-40B4-BE49-F238E27FC236}">
                <a16:creationId xmlns:a16="http://schemas.microsoft.com/office/drawing/2014/main" id="{CAD94B64-A3F9-B2C0-79C7-A2BAB5F921E3}"/>
              </a:ext>
            </a:extLst>
          </p:cNvPr>
          <p:cNvPicPr>
            <a:picLocks noChangeAspect="1"/>
          </p:cNvPicPr>
          <p:nvPr/>
        </p:nvPicPr>
        <p:blipFill>
          <a:blip r:embed="rId3"/>
          <a:stretch>
            <a:fillRect/>
          </a:stretch>
        </p:blipFill>
        <p:spPr>
          <a:xfrm>
            <a:off x="6729413" y="3542903"/>
            <a:ext cx="4100513" cy="2555601"/>
          </a:xfrm>
          <a:prstGeom prst="rect">
            <a:avLst/>
          </a:prstGeom>
        </p:spPr>
      </p:pic>
    </p:spTree>
    <p:extLst>
      <p:ext uri="{BB962C8B-B14F-4D97-AF65-F5344CB8AC3E}">
        <p14:creationId xmlns:p14="http://schemas.microsoft.com/office/powerpoint/2010/main" val="3384858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5B045-8C87-2C67-7CDF-D2A292F896B4}"/>
              </a:ext>
            </a:extLst>
          </p:cNvPr>
          <p:cNvSpPr>
            <a:spLocks noGrp="1"/>
          </p:cNvSpPr>
          <p:nvPr>
            <p:ph type="title"/>
          </p:nvPr>
        </p:nvSpPr>
        <p:spPr>
          <a:xfrm>
            <a:off x="666750" y="-185738"/>
            <a:ext cx="10515600" cy="1325563"/>
          </a:xfrm>
        </p:spPr>
        <p:txBody>
          <a:bodyPr/>
          <a:lstStyle/>
          <a:p>
            <a:pPr algn="ctr"/>
            <a:r>
              <a:rPr lang="el-GR" dirty="0"/>
              <a:t>Κάλαντα</a:t>
            </a:r>
          </a:p>
        </p:txBody>
      </p:sp>
      <p:sp>
        <p:nvSpPr>
          <p:cNvPr id="3" name="Content Placeholder 2">
            <a:extLst>
              <a:ext uri="{FF2B5EF4-FFF2-40B4-BE49-F238E27FC236}">
                <a16:creationId xmlns:a16="http://schemas.microsoft.com/office/drawing/2014/main" id="{CFD47844-A026-F8AA-4CB2-F664BC6B780D}"/>
              </a:ext>
            </a:extLst>
          </p:cNvPr>
          <p:cNvSpPr>
            <a:spLocks noGrp="1"/>
          </p:cNvSpPr>
          <p:nvPr>
            <p:ph idx="1"/>
          </p:nvPr>
        </p:nvSpPr>
        <p:spPr>
          <a:xfrm>
            <a:off x="1619251" y="1731565"/>
            <a:ext cx="4476749" cy="3869135"/>
          </a:xfrm>
        </p:spPr>
        <p:txBody>
          <a:bodyPr>
            <a:noAutofit/>
          </a:bodyPr>
          <a:lstStyle/>
          <a:p>
            <a:pPr marL="0" indent="0">
              <a:buNone/>
            </a:pPr>
            <a:r>
              <a:rPr lang="el-GR" sz="2000" dirty="0"/>
              <a:t>Τα κάλαντα ξεκινούν κυρίως με χαιρετισμό, στη συνέχεια αναγγέλλουν τη μεγάλη χριστιανική εορτή που αναμένεται και καταλήγουν σε ευχές. Χαρακτηριστική είναι η καθαρεύουσα γλώσσα στην οποία ψάλλονται, αποδεικνύοντας την άμεση σύνδεσή τους με τους Βυζαντινούς χρόνους και τις Καλένδες του Ιανουαρίου, που γιορτάζονταν με ιδιαίτερη λαμπρότητα.</a:t>
            </a:r>
            <a:br>
              <a:rPr lang="el-GR" sz="2000" dirty="0"/>
            </a:br>
            <a:br>
              <a:rPr lang="el-GR" sz="2000" dirty="0"/>
            </a:br>
            <a:r>
              <a:rPr lang="el-GR" sz="2000" dirty="0"/>
              <a:t>Οι στίχοι των καλάντων εξιστορούν μυθοποιημένα τα ιστορικά γεγονότα κι αναφέρονται σε μια σειρά από έθιμα και δοξασίες του λαού. Οι </a:t>
            </a:r>
            <a:r>
              <a:rPr lang="el-GR" sz="2000" dirty="0" err="1"/>
              <a:t>καλαντιστές</a:t>
            </a:r>
            <a:r>
              <a:rPr lang="el-GR" sz="2000" dirty="0"/>
              <a:t> εύχονται μ΄ αυτό τον τρόπο υγεία, χαρά, ευτυχία, τύχη, προκοπή και καλή σοδειά όσους επισκέπτονται.</a:t>
            </a:r>
          </a:p>
        </p:txBody>
      </p:sp>
      <p:pic>
        <p:nvPicPr>
          <p:cNvPr id="4" name="Picture 3">
            <a:extLst>
              <a:ext uri="{FF2B5EF4-FFF2-40B4-BE49-F238E27FC236}">
                <a16:creationId xmlns:a16="http://schemas.microsoft.com/office/drawing/2014/main" id="{1D238763-190C-50D6-9C71-0F5350504002}"/>
              </a:ext>
            </a:extLst>
          </p:cNvPr>
          <p:cNvPicPr>
            <a:picLocks noChangeAspect="1"/>
          </p:cNvPicPr>
          <p:nvPr/>
        </p:nvPicPr>
        <p:blipFill>
          <a:blip r:embed="rId2"/>
          <a:stretch>
            <a:fillRect/>
          </a:stretch>
        </p:blipFill>
        <p:spPr>
          <a:xfrm>
            <a:off x="6736862" y="1435894"/>
            <a:ext cx="5059849" cy="3986211"/>
          </a:xfrm>
          <a:prstGeom prst="rect">
            <a:avLst/>
          </a:prstGeom>
        </p:spPr>
      </p:pic>
    </p:spTree>
    <p:extLst>
      <p:ext uri="{BB962C8B-B14F-4D97-AF65-F5344CB8AC3E}">
        <p14:creationId xmlns:p14="http://schemas.microsoft.com/office/powerpoint/2010/main" val="614972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D0C5-9230-8D2B-DC13-9B57CE58576C}"/>
              </a:ext>
            </a:extLst>
          </p:cNvPr>
          <p:cNvSpPr>
            <a:spLocks noGrp="1"/>
          </p:cNvSpPr>
          <p:nvPr>
            <p:ph type="title"/>
          </p:nvPr>
        </p:nvSpPr>
        <p:spPr>
          <a:xfrm>
            <a:off x="838200" y="107950"/>
            <a:ext cx="10515600" cy="1325563"/>
          </a:xfrm>
        </p:spPr>
        <p:txBody>
          <a:bodyPr/>
          <a:lstStyle/>
          <a:p>
            <a:pPr algn="ctr"/>
            <a:r>
              <a:rPr lang="el-GR" dirty="0"/>
              <a:t>Το έθιμο του Άγιου Βασίλη </a:t>
            </a:r>
          </a:p>
        </p:txBody>
      </p:sp>
      <p:sp>
        <p:nvSpPr>
          <p:cNvPr id="3" name="Content Placeholder 2">
            <a:extLst>
              <a:ext uri="{FF2B5EF4-FFF2-40B4-BE49-F238E27FC236}">
                <a16:creationId xmlns:a16="http://schemas.microsoft.com/office/drawing/2014/main" id="{1A09D966-BF95-A3E2-2F2A-18336C371E41}"/>
              </a:ext>
            </a:extLst>
          </p:cNvPr>
          <p:cNvSpPr>
            <a:spLocks noGrp="1"/>
          </p:cNvSpPr>
          <p:nvPr>
            <p:ph idx="1"/>
          </p:nvPr>
        </p:nvSpPr>
        <p:spPr>
          <a:xfrm>
            <a:off x="-1" y="1613296"/>
            <a:ext cx="7371755" cy="4606528"/>
          </a:xfrm>
        </p:spPr>
        <p:txBody>
          <a:bodyPr>
            <a:noAutofit/>
          </a:bodyPr>
          <a:lstStyle/>
          <a:p>
            <a:r>
              <a:rPr lang="el-GR" sz="1800" dirty="0"/>
              <a:t>Η Ορθοδοξία συνδέει το έθιμο της βασιλόπιτας με τον Μέγα Βασίλειο. Επίσης, σύμφωνα με την παράδοση, ο </a:t>
            </a:r>
            <a:r>
              <a:rPr lang="el-GR" sz="1800" dirty="0" err="1"/>
              <a:t>Άι</a:t>
            </a:r>
            <a:r>
              <a:rPr lang="el-GR" sz="1800" dirty="0"/>
              <a:t>-Βασίλης μοιράζει τα δώρα στα παιδιά την παραμονή της Πρωτοχρονιάς. Όταν ο Άγιος Βασίλειος ήταν επίσκοπος Καισάρειας, ο έπαρχος της Καππαδοκίας πήγε να εισπράξει φόρους με άγριες διαθέσεις. Οι κάτοικοι φοβήθηκαν και ζήτησαν την προστασία του επισκόπου τους.</a:t>
            </a:r>
          </a:p>
          <a:p>
            <a:r>
              <a:rPr lang="el-GR" sz="1800" dirty="0"/>
              <a:t> Αυτός τους είπε να συγκεντρώσουν ό,τι πολύτιμα αντικείμενα είχαν για να τα προσφέρουν στον έπαρχο. Ο άγιος, όμως, τον έπεισε να φύγει χωρίς να πάρει τίποτε. Ήταν παραμονή της Πρωτοχρονιάς.</a:t>
            </a:r>
          </a:p>
          <a:p>
            <a:r>
              <a:rPr lang="el-GR" sz="1800" dirty="0"/>
              <a:t> Επειδή η επιστροφή των αντικειμένων στους κατόχους τους ήταν πρακτικά αδύνατη, με συμβουλή του αγίου ζυμώθηκαν πλακούντια και μέσα τοποθετήθηκε από ένα πολύτιμο αντικείμενο. Έγινε η διανομή και, σαν από θαύμα, έτυχε στον καθένα ό,τι είχε δώσει. Από τότε, αναφέρει η παράδοση, κάνουμε στη γιορτή του Αγίου Βασιλείου πίτες με νομίσματα μέσα  τις βασιλόπιτες.</a:t>
            </a:r>
          </a:p>
        </p:txBody>
      </p:sp>
      <p:pic>
        <p:nvPicPr>
          <p:cNvPr id="4" name="Picture 3">
            <a:extLst>
              <a:ext uri="{FF2B5EF4-FFF2-40B4-BE49-F238E27FC236}">
                <a16:creationId xmlns:a16="http://schemas.microsoft.com/office/drawing/2014/main" id="{5FEBC07F-E8CB-7C0F-55A2-2E08A56B1AA5}"/>
              </a:ext>
            </a:extLst>
          </p:cNvPr>
          <p:cNvPicPr>
            <a:picLocks noChangeAspect="1"/>
          </p:cNvPicPr>
          <p:nvPr/>
        </p:nvPicPr>
        <p:blipFill>
          <a:blip r:embed="rId2"/>
          <a:stretch>
            <a:fillRect/>
          </a:stretch>
        </p:blipFill>
        <p:spPr>
          <a:xfrm>
            <a:off x="8210550" y="1314450"/>
            <a:ext cx="3571875" cy="2000250"/>
          </a:xfrm>
          <a:prstGeom prst="rect">
            <a:avLst/>
          </a:prstGeom>
        </p:spPr>
      </p:pic>
      <p:pic>
        <p:nvPicPr>
          <p:cNvPr id="5" name="Picture 4">
            <a:extLst>
              <a:ext uri="{FF2B5EF4-FFF2-40B4-BE49-F238E27FC236}">
                <a16:creationId xmlns:a16="http://schemas.microsoft.com/office/drawing/2014/main" id="{11B693DF-663F-EC56-CE8F-AFD5A1593263}"/>
              </a:ext>
            </a:extLst>
          </p:cNvPr>
          <p:cNvPicPr>
            <a:picLocks noChangeAspect="1"/>
          </p:cNvPicPr>
          <p:nvPr/>
        </p:nvPicPr>
        <p:blipFill>
          <a:blip r:embed="rId3"/>
          <a:stretch>
            <a:fillRect/>
          </a:stretch>
        </p:blipFill>
        <p:spPr>
          <a:xfrm>
            <a:off x="7371755" y="3867149"/>
            <a:ext cx="4631829" cy="2352675"/>
          </a:xfrm>
          <a:prstGeom prst="rect">
            <a:avLst/>
          </a:prstGeom>
        </p:spPr>
      </p:pic>
    </p:spTree>
    <p:extLst>
      <p:ext uri="{BB962C8B-B14F-4D97-AF65-F5344CB8AC3E}">
        <p14:creationId xmlns:p14="http://schemas.microsoft.com/office/powerpoint/2010/main" val="346148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5946-8A56-FF3B-CB65-4F5820920337}"/>
              </a:ext>
            </a:extLst>
          </p:cNvPr>
          <p:cNvSpPr>
            <a:spLocks noGrp="1"/>
          </p:cNvSpPr>
          <p:nvPr>
            <p:ph type="title"/>
          </p:nvPr>
        </p:nvSpPr>
        <p:spPr>
          <a:xfrm>
            <a:off x="838200" y="0"/>
            <a:ext cx="10515600" cy="1325563"/>
          </a:xfrm>
        </p:spPr>
        <p:txBody>
          <a:bodyPr/>
          <a:lstStyle/>
          <a:p>
            <a:pPr algn="ctr"/>
            <a:r>
              <a:rPr lang="el-GR" dirty="0"/>
              <a:t>Το στόλισμα του καραβιού </a:t>
            </a:r>
          </a:p>
        </p:txBody>
      </p:sp>
      <p:sp>
        <p:nvSpPr>
          <p:cNvPr id="3" name="Content Placeholder 2">
            <a:extLst>
              <a:ext uri="{FF2B5EF4-FFF2-40B4-BE49-F238E27FC236}">
                <a16:creationId xmlns:a16="http://schemas.microsoft.com/office/drawing/2014/main" id="{9EDC3905-FBB6-5656-FD1E-D3CBA54BA342}"/>
              </a:ext>
            </a:extLst>
          </p:cNvPr>
          <p:cNvSpPr>
            <a:spLocks noGrp="1"/>
          </p:cNvSpPr>
          <p:nvPr>
            <p:ph idx="1"/>
          </p:nvPr>
        </p:nvSpPr>
        <p:spPr>
          <a:xfrm>
            <a:off x="723305" y="2352673"/>
            <a:ext cx="4919663" cy="3028951"/>
          </a:xfrm>
        </p:spPr>
        <p:txBody>
          <a:bodyPr>
            <a:noAutofit/>
          </a:bodyPr>
          <a:lstStyle/>
          <a:p>
            <a:r>
              <a:rPr lang="el-GR" sz="2000" dirty="0"/>
              <a:t>Ένα έθιμο που τα τελευταία χρόνια τείνει να εξαφανιστεί και τη θέση του έχει πάρει το ξένο έθιμο του χριστουγεννιάτικου δέντρου.</a:t>
            </a:r>
          </a:p>
          <a:p>
            <a:r>
              <a:rPr lang="el-GR" sz="2000" dirty="0"/>
              <a:t>Το καράβι συμβολίζει την καινούργια πλεύση του ανθρώπου στη ζωή, μετά τη γέννηση του Χριστού. Τα παιδιά των ναυτικών που έμεναν πίσω κατασκεύαζαν μόνα τους τα παιχνίδια τους τα οποία συνήθως ήταν καραβάκια. </a:t>
            </a:r>
          </a:p>
          <a:p>
            <a:r>
              <a:rPr lang="el-GR" sz="2000" dirty="0"/>
              <a:t>Το καραβάκι συμβόλιζε την προσμονή των παιδιών για αντάμωση με τους συγγενείς τους, αλλά και την αγάπη τους  για τη θάλασσα. Σιγά-σιγά καθιερώθηκε και το έθιμο του στολισμού του όμως λόγω του ότι ήταν συνδεδεμένο με δυσάρεστες αναμνήσεις δεν μπόρεσε να εδραιωθεί ως γιορτινό σύμβολο.</a:t>
            </a:r>
          </a:p>
        </p:txBody>
      </p:sp>
      <p:pic>
        <p:nvPicPr>
          <p:cNvPr id="4" name="Picture 3">
            <a:extLst>
              <a:ext uri="{FF2B5EF4-FFF2-40B4-BE49-F238E27FC236}">
                <a16:creationId xmlns:a16="http://schemas.microsoft.com/office/drawing/2014/main" id="{B2130D15-EADF-1E26-0CE3-4BC6254542F2}"/>
              </a:ext>
            </a:extLst>
          </p:cNvPr>
          <p:cNvPicPr>
            <a:picLocks noChangeAspect="1"/>
          </p:cNvPicPr>
          <p:nvPr/>
        </p:nvPicPr>
        <p:blipFill>
          <a:blip r:embed="rId2"/>
          <a:stretch>
            <a:fillRect/>
          </a:stretch>
        </p:blipFill>
        <p:spPr>
          <a:xfrm>
            <a:off x="6549033" y="2490787"/>
            <a:ext cx="5333405" cy="2752725"/>
          </a:xfrm>
          <a:prstGeom prst="rect">
            <a:avLst/>
          </a:prstGeom>
        </p:spPr>
      </p:pic>
    </p:spTree>
    <p:extLst>
      <p:ext uri="{BB962C8B-B14F-4D97-AF65-F5344CB8AC3E}">
        <p14:creationId xmlns:p14="http://schemas.microsoft.com/office/powerpoint/2010/main" val="67374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711C1-BEB1-0141-571C-71176CD51264}"/>
              </a:ext>
            </a:extLst>
          </p:cNvPr>
          <p:cNvSpPr>
            <a:spLocks noGrp="1"/>
          </p:cNvSpPr>
          <p:nvPr>
            <p:ph type="title"/>
          </p:nvPr>
        </p:nvSpPr>
        <p:spPr>
          <a:xfrm>
            <a:off x="1355723" y="0"/>
            <a:ext cx="10018713" cy="1752599"/>
          </a:xfrm>
        </p:spPr>
        <p:txBody>
          <a:bodyPr/>
          <a:lstStyle/>
          <a:p>
            <a:pPr algn="ctr"/>
            <a:r>
              <a:rPr lang="el-GR" dirty="0"/>
              <a:t>Ανταλλαγή δώρων </a:t>
            </a:r>
          </a:p>
        </p:txBody>
      </p:sp>
      <p:sp>
        <p:nvSpPr>
          <p:cNvPr id="3" name="Content Placeholder 2">
            <a:extLst>
              <a:ext uri="{FF2B5EF4-FFF2-40B4-BE49-F238E27FC236}">
                <a16:creationId xmlns:a16="http://schemas.microsoft.com/office/drawing/2014/main" id="{C974FEA1-44E9-41BB-07EB-D6F3C159E21B}"/>
              </a:ext>
            </a:extLst>
          </p:cNvPr>
          <p:cNvSpPr>
            <a:spLocks noGrp="1"/>
          </p:cNvSpPr>
          <p:nvPr>
            <p:ph idx="1"/>
          </p:nvPr>
        </p:nvSpPr>
        <p:spPr>
          <a:xfrm>
            <a:off x="838200" y="1675260"/>
            <a:ext cx="5862638" cy="4775201"/>
          </a:xfrm>
        </p:spPr>
        <p:txBody>
          <a:bodyPr>
            <a:noAutofit/>
          </a:bodyPr>
          <a:lstStyle/>
          <a:p>
            <a:r>
              <a:rPr lang="el-GR" sz="2400" dirty="0"/>
              <a:t>Σημαντικότατο έθιμο στις γιορτές των Χριστουγέννων είναι η ανταλλαγή δώρων. Ιδιαίτερα για τα παιδιά, η εποχή των Χριστουγέννων είναι αυτή κατά την οποία λαμβάνουν σημαντικό αριθμό δώρων από τους γονείς και τους συγγενείς τους, αλλά και από τον Αϊ-Βασίλη, ο οποίος κατά την παράδοση φέρνει τα δώρα κατεβαίνοντας από την καμινάδα του σπιτιού. </a:t>
            </a:r>
          </a:p>
          <a:p>
            <a:r>
              <a:rPr lang="el-GR" sz="2400" dirty="0"/>
              <a:t>Στη διεθνή παράδοση τα δώρα τοποθετούνται μέσα στις κάλτσες που είναι κρεμασμένες μπροστά στο τζάκι.</a:t>
            </a:r>
          </a:p>
        </p:txBody>
      </p:sp>
      <p:pic>
        <p:nvPicPr>
          <p:cNvPr id="4" name="Picture 3">
            <a:extLst>
              <a:ext uri="{FF2B5EF4-FFF2-40B4-BE49-F238E27FC236}">
                <a16:creationId xmlns:a16="http://schemas.microsoft.com/office/drawing/2014/main" id="{A5421C7B-80EE-E77C-F8DA-83570FB23297}"/>
              </a:ext>
            </a:extLst>
          </p:cNvPr>
          <p:cNvPicPr>
            <a:picLocks noChangeAspect="1"/>
          </p:cNvPicPr>
          <p:nvPr/>
        </p:nvPicPr>
        <p:blipFill>
          <a:blip r:embed="rId2"/>
          <a:stretch>
            <a:fillRect/>
          </a:stretch>
        </p:blipFill>
        <p:spPr>
          <a:xfrm>
            <a:off x="7519988" y="1412866"/>
            <a:ext cx="3590926" cy="2393241"/>
          </a:xfrm>
          <a:prstGeom prst="rect">
            <a:avLst/>
          </a:prstGeom>
        </p:spPr>
      </p:pic>
      <p:pic>
        <p:nvPicPr>
          <p:cNvPr id="5" name="Picture 4">
            <a:extLst>
              <a:ext uri="{FF2B5EF4-FFF2-40B4-BE49-F238E27FC236}">
                <a16:creationId xmlns:a16="http://schemas.microsoft.com/office/drawing/2014/main" id="{32BC6332-84FF-5469-C12E-85929E890B0C}"/>
              </a:ext>
            </a:extLst>
          </p:cNvPr>
          <p:cNvPicPr>
            <a:picLocks noChangeAspect="1"/>
          </p:cNvPicPr>
          <p:nvPr/>
        </p:nvPicPr>
        <p:blipFill>
          <a:blip r:embed="rId3"/>
          <a:stretch>
            <a:fillRect/>
          </a:stretch>
        </p:blipFill>
        <p:spPr>
          <a:xfrm>
            <a:off x="7703718" y="4213224"/>
            <a:ext cx="3407196" cy="2270576"/>
          </a:xfrm>
          <a:prstGeom prst="rect">
            <a:avLst/>
          </a:prstGeom>
        </p:spPr>
      </p:pic>
    </p:spTree>
    <p:extLst>
      <p:ext uri="{BB962C8B-B14F-4D97-AF65-F5344CB8AC3E}">
        <p14:creationId xmlns:p14="http://schemas.microsoft.com/office/powerpoint/2010/main" val="9138959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97</TotalTime>
  <Words>462</Words>
  <Application>Microsoft Office PowerPoint</Application>
  <PresentationFormat>Widescreen</PresentationFormat>
  <Paragraphs>14</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Corbel</vt:lpstr>
      <vt:lpstr>Parallax</vt:lpstr>
      <vt:lpstr>Ήθη κι έθιμα της Ελλάδας Κατερίνα Ζαχαριάδου </vt:lpstr>
      <vt:lpstr>Κάλαντα</vt:lpstr>
      <vt:lpstr>Το έθιμο του Άγιου Βασίλη </vt:lpstr>
      <vt:lpstr>Το στόλισμα του καραβιού </vt:lpstr>
      <vt:lpstr>Ανταλλαγή δώρων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Ήθη κι έθιμα της Ελλάδας </dc:title>
  <dc:creator>Chrysi Chrysostomidou</dc:creator>
  <cp:lastModifiedBy>Chrysi Chrysostomidou</cp:lastModifiedBy>
  <cp:revision>4</cp:revision>
  <dcterms:created xsi:type="dcterms:W3CDTF">2023-12-20T16:44:31Z</dcterms:created>
  <dcterms:modified xsi:type="dcterms:W3CDTF">2023-12-20T18:21:45Z</dcterms:modified>
</cp:coreProperties>
</file>