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EB107699-8B0E-4C71-8A31-8F4AF5675CDE}" type="datetimeFigureOut">
              <a:rPr lang="el-GR" smtClean="0"/>
              <a:pPr/>
              <a:t>11/04/2022</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18BCC5C0-0D65-4F13-8999-57E70643BC1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B107699-8B0E-4C71-8A31-8F4AF5675CDE}" type="datetimeFigureOut">
              <a:rPr lang="el-GR" smtClean="0"/>
              <a:pPr/>
              <a:t>11/04/2022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BCC5C0-0D65-4F13-8999-57E70643BC1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B107699-8B0E-4C71-8A31-8F4AF5675CDE}" type="datetimeFigureOut">
              <a:rPr lang="el-GR" smtClean="0"/>
              <a:pPr/>
              <a:t>11/04/2022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BCC5C0-0D65-4F13-8999-57E70643BC1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EB107699-8B0E-4C71-8A31-8F4AF5675CDE}" type="datetimeFigureOut">
              <a:rPr lang="el-GR" smtClean="0"/>
              <a:pPr/>
              <a:t>11/04/2022</a:t>
            </a:fld>
            <a:endParaRPr lang="el-GR"/>
          </a:p>
        </p:txBody>
      </p:sp>
      <p:sp>
        <p:nvSpPr>
          <p:cNvPr id="9" name="8 - Θέση αριθμού διαφάνειας"/>
          <p:cNvSpPr>
            <a:spLocks noGrp="1"/>
          </p:cNvSpPr>
          <p:nvPr>
            <p:ph type="sldNum" sz="quarter" idx="15"/>
          </p:nvPr>
        </p:nvSpPr>
        <p:spPr/>
        <p:txBody>
          <a:bodyPr rtlCol="0"/>
          <a:lstStyle/>
          <a:p>
            <a:fld id="{18BCC5C0-0D65-4F13-8999-57E70643BC15}"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EB107699-8B0E-4C71-8A31-8F4AF5675CDE}" type="datetimeFigureOut">
              <a:rPr lang="el-GR" smtClean="0"/>
              <a:pPr/>
              <a:t>11/04/2022</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18BCC5C0-0D65-4F13-8999-57E70643BC15}"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B107699-8B0E-4C71-8A31-8F4AF5675CDE}" type="datetimeFigureOut">
              <a:rPr lang="el-GR" smtClean="0"/>
              <a:pPr/>
              <a:t>11/04/2022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BCC5C0-0D65-4F13-8999-57E70643BC15}"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EB107699-8B0E-4C71-8A31-8F4AF5675CDE}" type="datetimeFigureOut">
              <a:rPr lang="el-GR" smtClean="0"/>
              <a:pPr/>
              <a:t>11/04/2022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8BCC5C0-0D65-4F13-8999-57E70643BC15}"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EB107699-8B0E-4C71-8A31-8F4AF5675CDE}" type="datetimeFigureOut">
              <a:rPr lang="el-GR" smtClean="0"/>
              <a:pPr/>
              <a:t>11/04/2022</a:t>
            </a:fld>
            <a:endParaRPr lang="el-GR"/>
          </a:p>
        </p:txBody>
      </p:sp>
      <p:sp>
        <p:nvSpPr>
          <p:cNvPr id="7" name="6 - Θέση αριθμού διαφάνειας"/>
          <p:cNvSpPr>
            <a:spLocks noGrp="1"/>
          </p:cNvSpPr>
          <p:nvPr>
            <p:ph type="sldNum" sz="quarter" idx="11"/>
          </p:nvPr>
        </p:nvSpPr>
        <p:spPr/>
        <p:txBody>
          <a:bodyPr rtlCol="0"/>
          <a:lstStyle/>
          <a:p>
            <a:fld id="{18BCC5C0-0D65-4F13-8999-57E70643BC15}"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B107699-8B0E-4C71-8A31-8F4AF5675CDE}" type="datetimeFigureOut">
              <a:rPr lang="el-GR" smtClean="0"/>
              <a:pPr/>
              <a:t>11/04/2022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8BCC5C0-0D65-4F13-8999-57E70643BC1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EB107699-8B0E-4C71-8A31-8F4AF5675CDE}" type="datetimeFigureOut">
              <a:rPr lang="el-GR" smtClean="0"/>
              <a:pPr/>
              <a:t>11/04/2022</a:t>
            </a:fld>
            <a:endParaRPr lang="el-GR"/>
          </a:p>
        </p:txBody>
      </p:sp>
      <p:sp>
        <p:nvSpPr>
          <p:cNvPr id="22" name="21 - Θέση αριθμού διαφάνειας"/>
          <p:cNvSpPr>
            <a:spLocks noGrp="1"/>
          </p:cNvSpPr>
          <p:nvPr>
            <p:ph type="sldNum" sz="quarter" idx="15"/>
          </p:nvPr>
        </p:nvSpPr>
        <p:spPr/>
        <p:txBody>
          <a:bodyPr rtlCol="0"/>
          <a:lstStyle/>
          <a:p>
            <a:fld id="{18BCC5C0-0D65-4F13-8999-57E70643BC15}"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EB107699-8B0E-4C71-8A31-8F4AF5675CDE}" type="datetimeFigureOut">
              <a:rPr lang="el-GR" smtClean="0"/>
              <a:pPr/>
              <a:t>11/04/2022</a:t>
            </a:fld>
            <a:endParaRPr lang="el-GR"/>
          </a:p>
        </p:txBody>
      </p:sp>
      <p:sp>
        <p:nvSpPr>
          <p:cNvPr id="18" name="17 - Θέση αριθμού διαφάνειας"/>
          <p:cNvSpPr>
            <a:spLocks noGrp="1"/>
          </p:cNvSpPr>
          <p:nvPr>
            <p:ph type="sldNum" sz="quarter" idx="11"/>
          </p:nvPr>
        </p:nvSpPr>
        <p:spPr/>
        <p:txBody>
          <a:bodyPr rtlCol="0"/>
          <a:lstStyle/>
          <a:p>
            <a:fld id="{18BCC5C0-0D65-4F13-8999-57E70643BC15}"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107699-8B0E-4C71-8A31-8F4AF5675CDE}" type="datetimeFigureOut">
              <a:rPr lang="el-GR" smtClean="0"/>
              <a:pPr/>
              <a:t>11/04/2022</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8BCC5C0-0D65-4F13-8999-57E70643BC1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Πορφυρή Πασχαλιά Λουλούδι Άνοιξη - Δωρεάν φωτογραφία στο Pixabay"/>
          <p:cNvPicPr>
            <a:picLocks noChangeAspect="1" noChangeArrowheads="1"/>
          </p:cNvPicPr>
          <p:nvPr/>
        </p:nvPicPr>
        <p:blipFill>
          <a:blip r:embed="rId2"/>
          <a:srcRect/>
          <a:stretch>
            <a:fillRect/>
          </a:stretch>
        </p:blipFill>
        <p:spPr bwMode="auto">
          <a:xfrm>
            <a:off x="-32" y="-2"/>
            <a:ext cx="9144000" cy="6858002"/>
          </a:xfrm>
          <a:prstGeom prst="rect">
            <a:avLst/>
          </a:prstGeom>
          <a:noFill/>
        </p:spPr>
      </p:pic>
      <p:sp>
        <p:nvSpPr>
          <p:cNvPr id="3" name="2 - Υπότιτλος"/>
          <p:cNvSpPr>
            <a:spLocks noGrp="1"/>
          </p:cNvSpPr>
          <p:nvPr>
            <p:ph type="subTitle" idx="1"/>
          </p:nvPr>
        </p:nvSpPr>
        <p:spPr>
          <a:xfrm>
            <a:off x="3643306" y="6000768"/>
            <a:ext cx="5357850" cy="642942"/>
          </a:xfrm>
        </p:spPr>
        <p:txBody>
          <a:bodyPr/>
          <a:lstStyle/>
          <a:p>
            <a:pPr algn="ctr"/>
            <a:r>
              <a:rPr lang="el-GR" dirty="0" smtClean="0">
                <a:solidFill>
                  <a:srgbClr val="FF0000"/>
                </a:solidFill>
                <a:latin typeface="Times New Roman" pitchFamily="18" charset="0"/>
                <a:cs typeface="Times New Roman" pitchFamily="18" charset="0"/>
              </a:rPr>
              <a:t>Υπεύθυνη καθηγήτρια: </a:t>
            </a:r>
            <a:r>
              <a:rPr lang="el-GR" dirty="0" err="1" smtClean="0">
                <a:solidFill>
                  <a:srgbClr val="FF0000"/>
                </a:solidFill>
                <a:latin typeface="Times New Roman" pitchFamily="18" charset="0"/>
                <a:cs typeface="Times New Roman" pitchFamily="18" charset="0"/>
              </a:rPr>
              <a:t>Φαρσιαρώτου</a:t>
            </a:r>
            <a:r>
              <a:rPr lang="el-GR" dirty="0" smtClean="0">
                <a:solidFill>
                  <a:srgbClr val="FF0000"/>
                </a:solidFill>
                <a:latin typeface="Times New Roman" pitchFamily="18" charset="0"/>
                <a:cs typeface="Times New Roman" pitchFamily="18" charset="0"/>
              </a:rPr>
              <a:t> Μαρία</a:t>
            </a:r>
            <a:endParaRPr lang="el-GR" dirty="0">
              <a:solidFill>
                <a:srgbClr val="FF0000"/>
              </a:solidFill>
              <a:latin typeface="Times New Roman" pitchFamily="18" charset="0"/>
              <a:cs typeface="Times New Roman" pitchFamily="18" charset="0"/>
            </a:endParaRPr>
          </a:p>
        </p:txBody>
      </p:sp>
      <p:sp>
        <p:nvSpPr>
          <p:cNvPr id="2" name="1 - Τίτλος"/>
          <p:cNvSpPr>
            <a:spLocks noGrp="1"/>
          </p:cNvSpPr>
          <p:nvPr>
            <p:ph type="ctrTitle"/>
          </p:nvPr>
        </p:nvSpPr>
        <p:spPr>
          <a:xfrm>
            <a:off x="714348" y="571480"/>
            <a:ext cx="7929618" cy="2500330"/>
          </a:xfrm>
        </p:spPr>
        <p:txBody>
          <a:bodyPr>
            <a:noAutofit/>
          </a:bodyPr>
          <a:lstStyle/>
          <a:p>
            <a:pPr algn="ctr"/>
            <a:r>
              <a:rPr lang="el-GR" sz="6600" i="1" dirty="0" smtClean="0">
                <a:solidFill>
                  <a:srgbClr val="FF0000"/>
                </a:solidFill>
                <a:latin typeface="Times New Roman" pitchFamily="18" charset="0"/>
                <a:cs typeface="Times New Roman" pitchFamily="18" charset="0"/>
              </a:rPr>
              <a:t>ΠΑΣΧΑ Τ΄ΑΠΡΙΛΗ</a:t>
            </a:r>
            <a:br>
              <a:rPr lang="el-GR" sz="6600" i="1" dirty="0" smtClean="0">
                <a:solidFill>
                  <a:srgbClr val="FF0000"/>
                </a:solidFill>
                <a:latin typeface="Times New Roman" pitchFamily="18" charset="0"/>
                <a:cs typeface="Times New Roman" pitchFamily="18" charset="0"/>
              </a:rPr>
            </a:br>
            <a:r>
              <a:rPr lang="el-GR" sz="6600" i="1" dirty="0" smtClean="0">
                <a:solidFill>
                  <a:srgbClr val="FF0000"/>
                </a:solidFill>
                <a:latin typeface="Times New Roman" pitchFamily="18" charset="0"/>
                <a:cs typeface="Times New Roman" pitchFamily="18" charset="0"/>
              </a:rPr>
              <a:t>Ήθη και Έθιμα</a:t>
            </a:r>
            <a:endParaRPr lang="el-GR" sz="66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7467600" cy="1143000"/>
          </a:xfrm>
        </p:spPr>
        <p:txBody>
          <a:bodyPr>
            <a:normAutofit/>
          </a:bodyPr>
          <a:lstStyle/>
          <a:p>
            <a:pPr algn="ctr"/>
            <a:r>
              <a:rPr lang="el-GR" b="1" dirty="0" smtClean="0">
                <a:latin typeface="Times New Roman" pitchFamily="18" charset="0"/>
                <a:cs typeface="Times New Roman" pitchFamily="18" charset="0"/>
              </a:rPr>
              <a:t>ΤΑ ΑΕΡΟΣΤΑΤΑ ΤΗΣ ΑΝΑΣΤΑΣΗΣ ΛΕΩΝΙΔΙΟ</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428596" y="1142984"/>
            <a:ext cx="7496204" cy="5330968"/>
          </a:xfrm>
        </p:spPr>
        <p:txBody>
          <a:bodyPr>
            <a:normAutofit/>
          </a:bodyPr>
          <a:lstStyle/>
          <a:p>
            <a:pPr indent="0" algn="just">
              <a:buNone/>
            </a:pPr>
            <a:r>
              <a:rPr lang="el-GR" sz="2000" dirty="0" smtClean="0">
                <a:latin typeface="Times New Roman" pitchFamily="18" charset="0"/>
                <a:cs typeface="Times New Roman" pitchFamily="18" charset="0"/>
              </a:rPr>
              <a:t>Ένα καθόλα εντυπωσιακό έθιμο λαμβάνει χώρα στο Λεωνίδιο της Αρκαδίας αμέσως μετά την Ανάσταση. Οι κάτοικοι κατασκευάζουν μικρά, πολύχρωμα αερόστατα τα οποία αφήνουν στον ουρανό αμέσως μετά την Ανάσταση. Η επικρατέστερη θεωρία για την προέλευση του εθίμου αναφέρει ότι προήλθε από ναυτικούς της περιοχής, οι οποίοι εντυπωσιάστηκαν από αντίστοιχο έθιμο που είδαν σε ασιατική χώρα και στη συνέχεια το μετέφεραν στην πατρίδα τους. </a:t>
            </a:r>
            <a:endParaRPr lang="el-GR" sz="2000" dirty="0">
              <a:latin typeface="Times New Roman" pitchFamily="18" charset="0"/>
              <a:cs typeface="Times New Roman" pitchFamily="18" charset="0"/>
            </a:endParaRPr>
          </a:p>
        </p:txBody>
      </p:sp>
      <p:pic>
        <p:nvPicPr>
          <p:cNvPr id="14338" name="Picture 2" descr="Anastasi-Leonidio-Arkadia-Pasxa εθιμα πασχα πασχαλινα-εθιμα-ελλαδα"/>
          <p:cNvPicPr>
            <a:picLocks noChangeAspect="1" noChangeArrowheads="1"/>
          </p:cNvPicPr>
          <p:nvPr/>
        </p:nvPicPr>
        <p:blipFill>
          <a:blip r:embed="rId2"/>
          <a:srcRect/>
          <a:stretch>
            <a:fillRect/>
          </a:stretch>
        </p:blipFill>
        <p:spPr bwMode="auto">
          <a:xfrm>
            <a:off x="1214414" y="3786190"/>
            <a:ext cx="7191392" cy="29289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85728"/>
            <a:ext cx="7467600" cy="703282"/>
          </a:xfrm>
        </p:spPr>
        <p:txBody>
          <a:bodyPr/>
          <a:lstStyle/>
          <a:p>
            <a:pPr algn="ctr"/>
            <a:r>
              <a:rPr lang="el-GR" b="1" dirty="0" smtClean="0">
                <a:latin typeface="Times New Roman" pitchFamily="18" charset="0"/>
                <a:cs typeface="Times New Roman" pitchFamily="18" charset="0"/>
              </a:rPr>
              <a:t>ΚΥΡΙΑΚΗ ΤΟΥ ΠΑΣΧΑ</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500034" y="1071546"/>
            <a:ext cx="7467600" cy="4873752"/>
          </a:xfrm>
        </p:spPr>
        <p:txBody>
          <a:bodyPr>
            <a:normAutofit/>
          </a:bodyPr>
          <a:lstStyle/>
          <a:p>
            <a:pPr indent="0" algn="ctr">
              <a:buNone/>
            </a:pPr>
            <a:r>
              <a:rPr lang="el-GR" sz="2000" dirty="0" smtClean="0">
                <a:latin typeface="Times New Roman" pitchFamily="18" charset="0"/>
                <a:cs typeface="Times New Roman" pitchFamily="18" charset="0"/>
              </a:rPr>
              <a:t>Τη μέρα αυτή πολλοί πηγαίνουν στα κοιμητήρια νιώθοντας πιο έντονα την παρουσία του Σταυρωμένου και Αναστημένου Χριστού με την αίσθηση της επικοινωνίας με τους αγαπημένους τους που ήδη έφυγαν.</a:t>
            </a:r>
          </a:p>
        </p:txBody>
      </p:sp>
      <p:pic>
        <p:nvPicPr>
          <p:cNvPr id="13314" name="Picture 2" descr="Οι εικόνες της Αναστάσεως στην Ορθόδοξη Εκκλησία | Πεμπτουσία"/>
          <p:cNvPicPr>
            <a:picLocks noChangeAspect="1" noChangeArrowheads="1"/>
          </p:cNvPicPr>
          <p:nvPr/>
        </p:nvPicPr>
        <p:blipFill>
          <a:blip r:embed="rId2"/>
          <a:srcRect/>
          <a:stretch>
            <a:fillRect/>
          </a:stretch>
        </p:blipFill>
        <p:spPr bwMode="auto">
          <a:xfrm>
            <a:off x="714392" y="2500306"/>
            <a:ext cx="7429508"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4580" name="Picture 4" descr="Παπαρούνα: Το φυτό με τις θεραπευτικές ιδιότητες"/>
          <p:cNvPicPr>
            <a:picLocks noChangeAspect="1" noChangeArrowheads="1"/>
          </p:cNvPicPr>
          <p:nvPr/>
        </p:nvPicPr>
        <p:blipFill>
          <a:blip r:embed="rId2"/>
          <a:srcRect/>
          <a:stretch>
            <a:fillRect/>
          </a:stretch>
        </p:blipFill>
        <p:spPr bwMode="auto">
          <a:xfrm>
            <a:off x="0" y="0"/>
            <a:ext cx="9144026" cy="6858000"/>
          </a:xfrm>
          <a:prstGeom prst="rect">
            <a:avLst/>
          </a:prstGeom>
          <a:noFill/>
        </p:spPr>
      </p:pic>
      <p:sp>
        <p:nvSpPr>
          <p:cNvPr id="3" name="2 - Θέση περιεχομένου"/>
          <p:cNvSpPr>
            <a:spLocks noGrp="1"/>
          </p:cNvSpPr>
          <p:nvPr>
            <p:ph sz="quarter" idx="1"/>
          </p:nvPr>
        </p:nvSpPr>
        <p:spPr>
          <a:xfrm>
            <a:off x="1428728" y="3857628"/>
            <a:ext cx="7467600" cy="2759200"/>
          </a:xfrm>
        </p:spPr>
        <p:txBody>
          <a:bodyPr>
            <a:normAutofit/>
          </a:bodyPr>
          <a:lstStyle/>
          <a:p>
            <a:pPr algn="ctr">
              <a:buNone/>
            </a:pPr>
            <a:r>
              <a:rPr lang="el-GR" sz="3200" dirty="0" smtClean="0">
                <a:solidFill>
                  <a:schemeClr val="bg1"/>
                </a:solidFill>
                <a:latin typeface="Times New Roman" pitchFamily="18" charset="0"/>
                <a:cs typeface="Times New Roman" pitchFamily="18" charset="0"/>
              </a:rPr>
              <a:t>Σας ευχαριστώ πολύ για την προσοχή σας.</a:t>
            </a:r>
            <a:endParaRPr lang="el-GR" sz="3200"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4862" y="214290"/>
            <a:ext cx="7467600" cy="774720"/>
          </a:xfrm>
        </p:spPr>
        <p:txBody>
          <a:bodyPr/>
          <a:lstStyle/>
          <a:p>
            <a:pPr algn="ctr"/>
            <a:r>
              <a:rPr lang="el-GR" b="1" dirty="0" err="1" smtClean="0">
                <a:latin typeface="Times New Roman" pitchFamily="18" charset="0"/>
                <a:cs typeface="Times New Roman" pitchFamily="18" charset="0"/>
              </a:rPr>
              <a:t>Σαββατο</a:t>
            </a:r>
            <a:r>
              <a:rPr lang="el-GR" b="1" dirty="0" smtClean="0">
                <a:latin typeface="Times New Roman" pitchFamily="18" charset="0"/>
                <a:cs typeface="Times New Roman" pitchFamily="18" charset="0"/>
              </a:rPr>
              <a:t> του </a:t>
            </a:r>
            <a:r>
              <a:rPr lang="el-GR" b="1" dirty="0" err="1" smtClean="0">
                <a:latin typeface="Times New Roman" pitchFamily="18" charset="0"/>
                <a:cs typeface="Times New Roman" pitchFamily="18" charset="0"/>
              </a:rPr>
              <a:t>λαζαρου</a:t>
            </a:r>
            <a:endParaRPr lang="el-GR" b="1" dirty="0">
              <a:latin typeface="Times New Roman" pitchFamily="18" charset="0"/>
              <a:cs typeface="Times New Roman" pitchFamily="18" charset="0"/>
            </a:endParaRPr>
          </a:p>
        </p:txBody>
      </p:sp>
      <p:pic>
        <p:nvPicPr>
          <p:cNvPr id="4" name="Picture 2" descr="Τα λουλούδια του Απρίλη -Πασχαλιά, πασιφλόρα, κρίνος της Παναγίας ..."/>
          <p:cNvPicPr>
            <a:picLocks noGrp="1" noChangeAspect="1" noChangeArrowheads="1"/>
          </p:cNvPicPr>
          <p:nvPr>
            <p:ph sz="quarter" idx="1"/>
          </p:nvPr>
        </p:nvPicPr>
        <p:blipFill>
          <a:blip r:embed="rId2"/>
          <a:srcRect/>
          <a:stretch>
            <a:fillRect/>
          </a:stretch>
        </p:blipFill>
        <p:spPr bwMode="auto">
          <a:xfrm>
            <a:off x="6596088" y="5333173"/>
            <a:ext cx="2547912" cy="1524827"/>
          </a:xfrm>
          <a:prstGeom prst="rect">
            <a:avLst/>
          </a:prstGeom>
          <a:noFill/>
        </p:spPr>
      </p:pic>
      <p:sp>
        <p:nvSpPr>
          <p:cNvPr id="5" name="4 - Ορθογώνιο"/>
          <p:cNvSpPr/>
          <p:nvPr/>
        </p:nvSpPr>
        <p:spPr>
          <a:xfrm>
            <a:off x="285720" y="1643050"/>
            <a:ext cx="3643338" cy="4524315"/>
          </a:xfrm>
          <a:prstGeom prst="rect">
            <a:avLst/>
          </a:prstGeom>
        </p:spPr>
        <p:txBody>
          <a:bodyPr wrap="square">
            <a:spAutoFit/>
          </a:bodyPr>
          <a:lstStyle/>
          <a:p>
            <a:pPr algn="ctr"/>
            <a:r>
              <a:rPr lang="el-GR" b="1" dirty="0">
                <a:latin typeface="Times New Roman" pitchFamily="18" charset="0"/>
                <a:cs typeface="Times New Roman" pitchFamily="18" charset="0"/>
              </a:rPr>
              <a:t>Τα κάλαντα του Λαζάρου</a:t>
            </a:r>
          </a:p>
          <a:p>
            <a:pPr algn="ctr"/>
            <a:r>
              <a:rPr lang="el-GR" dirty="0">
                <a:latin typeface="Times New Roman" pitchFamily="18" charset="0"/>
                <a:cs typeface="Times New Roman" pitchFamily="18" charset="0"/>
              </a:rPr>
              <a:t>Ήρθε ο Λάζαρος, ήρθαν τα Βάγια,</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ήρθε των Βαγιών η εβδομάδα.</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Ξύπνα Λάζαρε και μην κοιμάσαι,</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ήρθε η μέρα σου και η χαρά σου.</a:t>
            </a:r>
          </a:p>
          <a:p>
            <a:pPr algn="ctr"/>
            <a:r>
              <a:rPr lang="el-GR" dirty="0">
                <a:latin typeface="Times New Roman" pitchFamily="18" charset="0"/>
                <a:cs typeface="Times New Roman" pitchFamily="18" charset="0"/>
              </a:rPr>
              <a:t>Πού ήσουν Λάζαρε; Πού ήσουν κρυμμένος;</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Κάτω στους νεκρούς, σαν πεθαμένος.</a:t>
            </a:r>
          </a:p>
          <a:p>
            <a:pPr algn="ctr"/>
            <a:r>
              <a:rPr lang="el-GR" dirty="0">
                <a:latin typeface="Times New Roman" pitchFamily="18" charset="0"/>
                <a:cs typeface="Times New Roman" pitchFamily="18" charset="0"/>
              </a:rPr>
              <a:t>Δε μου φέρνετε, λίγο νεράκι,</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που 'ν' το στόμα μου πικρό φαρμάκι.</a:t>
            </a:r>
          </a:p>
          <a:p>
            <a:pPr algn="ctr"/>
            <a:r>
              <a:rPr lang="el-GR" dirty="0">
                <a:latin typeface="Times New Roman" pitchFamily="18" charset="0"/>
                <a:cs typeface="Times New Roman" pitchFamily="18" charset="0"/>
              </a:rPr>
              <a:t>Δε μου φέρνετε λίγο λεμόνι,</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Που 'ν' το στόμα μου, σαν περιβόλι.</a:t>
            </a:r>
          </a:p>
          <a:p>
            <a:pPr algn="ctr"/>
            <a:r>
              <a:rPr lang="el-GR" dirty="0">
                <a:latin typeface="Times New Roman" pitchFamily="18" charset="0"/>
                <a:cs typeface="Times New Roman" pitchFamily="18" charset="0"/>
              </a:rPr>
              <a:t>Ήρθε ο Λάζαρος, ήρθαν τα Βάγια,</a:t>
            </a:r>
            <a:br>
              <a:rPr lang="el-GR" dirty="0">
                <a:latin typeface="Times New Roman" pitchFamily="18" charset="0"/>
                <a:cs typeface="Times New Roman" pitchFamily="18" charset="0"/>
              </a:rPr>
            </a:br>
            <a:r>
              <a:rPr lang="el-GR" dirty="0">
                <a:latin typeface="Times New Roman" pitchFamily="18" charset="0"/>
                <a:cs typeface="Times New Roman" pitchFamily="18" charset="0"/>
              </a:rPr>
              <a:t>ήρθε η Κυριακή που τρων’ τα ψάρια.</a:t>
            </a:r>
          </a:p>
          <a:p>
            <a:r>
              <a:rPr lang="el-GR" dirty="0" smtClean="0"/>
              <a:t/>
            </a:r>
            <a:br>
              <a:rPr lang="el-GR" dirty="0" smtClean="0"/>
            </a:br>
            <a:endParaRPr lang="el-GR" dirty="0"/>
          </a:p>
        </p:txBody>
      </p:sp>
      <p:pic>
        <p:nvPicPr>
          <p:cNvPr id="22530" name="Picture 2" descr="Λαζαράκια"/>
          <p:cNvPicPr>
            <a:picLocks noChangeAspect="1" noChangeArrowheads="1"/>
          </p:cNvPicPr>
          <p:nvPr/>
        </p:nvPicPr>
        <p:blipFill>
          <a:blip r:embed="rId3"/>
          <a:srcRect/>
          <a:stretch>
            <a:fillRect/>
          </a:stretch>
        </p:blipFill>
        <p:spPr bwMode="auto">
          <a:xfrm>
            <a:off x="3929058" y="3214686"/>
            <a:ext cx="3071834" cy="2303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532" name="Picture 4" descr="Λαζαράκια | Πάμε Βόλτα"/>
          <p:cNvPicPr>
            <a:picLocks noChangeAspect="1" noChangeArrowheads="1"/>
          </p:cNvPicPr>
          <p:nvPr/>
        </p:nvPicPr>
        <p:blipFill>
          <a:blip r:embed="rId4"/>
          <a:srcRect/>
          <a:stretch>
            <a:fillRect/>
          </a:stretch>
        </p:blipFill>
        <p:spPr bwMode="auto">
          <a:xfrm>
            <a:off x="6000760" y="1142984"/>
            <a:ext cx="2762205" cy="20716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latin typeface="Times New Roman" pitchFamily="18" charset="0"/>
                <a:cs typeface="Times New Roman" pitchFamily="18" charset="0"/>
              </a:rPr>
              <a:t>ΚΥΡΙΑΚΗ ΤΩΝ ΒΑΪΩΝ</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571472" y="1571612"/>
            <a:ext cx="8001056" cy="2714644"/>
          </a:xfrm>
        </p:spPr>
        <p:txBody>
          <a:bodyPr>
            <a:normAutofit fontScale="70000" lnSpcReduction="20000"/>
          </a:bodyPr>
          <a:lstStyle/>
          <a:p>
            <a:pPr indent="0">
              <a:buNone/>
            </a:pPr>
            <a:r>
              <a:rPr lang="el-GR" dirty="0" smtClean="0"/>
              <a:t>Την Κυριακή των Βαΐων, σε ανάμνηση της θριαμβευτικής εισόδου του Χριστού στα Ιεροσόλυμα, όλοι οι ναοί στολίζονται με κλαδιά από βάγια, από φοίνικες δηλαδή ή από άλλα νικητήρια φυτά, όπως δάφνη, ιτιά, μυρτιά και ελιά. Μετά τη λειτουργία μοιράζονται στους πιστούς.</a:t>
            </a:r>
          </a:p>
          <a:p>
            <a:pPr indent="0">
              <a:buNone/>
            </a:pPr>
            <a:r>
              <a:rPr lang="el-GR" dirty="0" smtClean="0"/>
              <a:t>Σε μερικά μέρη τους έδιναν το σχήμα του ψαριού. Ψάρι είχαν σαν σημάδι αναγνώρισης οι πρώτοι χριστιανοί, η λέξη ΙΧΘΥΣ, εξάλλου, προέρχεται από τα αρχικά Ιησούς Χριστός Θεού Υιός </a:t>
            </a:r>
            <a:r>
              <a:rPr lang="el-GR" dirty="0" err="1" smtClean="0"/>
              <a:t>Σωτήρ</a:t>
            </a:r>
            <a:r>
              <a:rPr lang="el-GR" dirty="0" smtClean="0"/>
              <a:t>.</a:t>
            </a:r>
          </a:p>
          <a:p>
            <a:pPr indent="0">
              <a:buNone/>
            </a:pPr>
            <a:r>
              <a:rPr lang="el-GR" dirty="0" smtClean="0"/>
              <a:t>Αν και είναι ακόμα σαρακοστή, η εκκλησία την Κυριακή των </a:t>
            </a:r>
            <a:r>
              <a:rPr lang="el-GR" dirty="0" err="1" smtClean="0"/>
              <a:t>Βαϊων</a:t>
            </a:r>
            <a:r>
              <a:rPr lang="el-GR" dirty="0" smtClean="0"/>
              <a:t> επιτρέπει το ψάρι.</a:t>
            </a:r>
          </a:p>
          <a:p>
            <a:pPr indent="0">
              <a:buNone/>
            </a:pPr>
            <a:r>
              <a:rPr lang="el-GR" dirty="0" smtClean="0"/>
              <a:t>Έτσι και το τραγούδι των παιδιών λέει: “Βάγια, Βάγια των βαγιών, τρώνε ψάρι και κολιό, κι ως την άλλη Κυριακή με το κόκκινο αυγό ! ”</a:t>
            </a:r>
          </a:p>
          <a:p>
            <a:endParaRPr lang="el-GR" b="1" dirty="0"/>
          </a:p>
        </p:txBody>
      </p:sp>
      <p:pic>
        <p:nvPicPr>
          <p:cNvPr id="21506" name="Picture 2" descr="Κυριακή των Βαΐων σήμερα: Τα βάγια, το ψάρι και η έναρξη της εβδομάδας των Παθών  | iefimerida.gr 0"/>
          <p:cNvPicPr>
            <a:picLocks noChangeAspect="1" noChangeArrowheads="1"/>
          </p:cNvPicPr>
          <p:nvPr/>
        </p:nvPicPr>
        <p:blipFill>
          <a:blip r:embed="rId2" cstate="print"/>
          <a:srcRect/>
          <a:stretch>
            <a:fillRect/>
          </a:stretch>
        </p:blipFill>
        <p:spPr bwMode="auto">
          <a:xfrm>
            <a:off x="5688032" y="4554024"/>
            <a:ext cx="3456000" cy="2304000"/>
          </a:xfrm>
          <a:prstGeom prst="rect">
            <a:avLst/>
          </a:prstGeom>
          <a:noFill/>
        </p:spPr>
      </p:pic>
      <p:pic>
        <p:nvPicPr>
          <p:cNvPr id="21508" name="Picture 4" descr="Ονόματα: βάγια, Βάϊα, λαύρα ή λαύρος (από το λατινικό laurus ..."/>
          <p:cNvPicPr>
            <a:picLocks noChangeAspect="1" noChangeArrowheads="1"/>
          </p:cNvPicPr>
          <p:nvPr/>
        </p:nvPicPr>
        <p:blipFill>
          <a:blip r:embed="rId3"/>
          <a:srcRect/>
          <a:stretch>
            <a:fillRect/>
          </a:stretch>
        </p:blipFill>
        <p:spPr bwMode="auto">
          <a:xfrm>
            <a:off x="0" y="4557542"/>
            <a:ext cx="2790312" cy="2304000"/>
          </a:xfrm>
          <a:prstGeom prst="rect">
            <a:avLst/>
          </a:prstGeom>
          <a:noFill/>
        </p:spPr>
      </p:pic>
      <p:pic>
        <p:nvPicPr>
          <p:cNvPr id="21510" name="Picture 6" descr="Κυριακή Βαΐων, αρχή Μ. Εβδομάδας, της Σ. Καρασούλη | Chios News"/>
          <p:cNvPicPr>
            <a:picLocks noChangeAspect="1" noChangeArrowheads="1"/>
          </p:cNvPicPr>
          <p:nvPr/>
        </p:nvPicPr>
        <p:blipFill>
          <a:blip r:embed="rId4"/>
          <a:srcRect/>
          <a:stretch>
            <a:fillRect/>
          </a:stretch>
        </p:blipFill>
        <p:spPr bwMode="auto">
          <a:xfrm>
            <a:off x="3000364" y="4552967"/>
            <a:ext cx="2357454" cy="230503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7467600" cy="774720"/>
          </a:xfrm>
        </p:spPr>
        <p:txBody>
          <a:bodyPr/>
          <a:lstStyle/>
          <a:p>
            <a:r>
              <a:rPr lang="el-GR" b="1" dirty="0" smtClean="0">
                <a:latin typeface="Times New Roman" pitchFamily="18" charset="0"/>
                <a:cs typeface="Times New Roman" pitchFamily="18" charset="0"/>
              </a:rPr>
              <a:t>ΙΕΡΟΣ ΝΙΠΤΗΡΑΣ</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500034" y="1142984"/>
            <a:ext cx="3643338" cy="5572140"/>
          </a:xfrm>
        </p:spPr>
        <p:txBody>
          <a:bodyPr>
            <a:normAutofit fontScale="77500" lnSpcReduction="20000"/>
          </a:bodyPr>
          <a:lstStyle/>
          <a:p>
            <a:pPr indent="0">
              <a:buNone/>
            </a:pPr>
            <a:r>
              <a:rPr lang="el-GR" b="1" dirty="0" smtClean="0">
                <a:latin typeface="Times New Roman" pitchFamily="18" charset="0"/>
                <a:cs typeface="Times New Roman" pitchFamily="18" charset="0"/>
              </a:rPr>
              <a:t>Η τελετή του Ιερού Νιπτήρα είναι ένα από τα παλαιότερα θρησκευτικά έθιμα, τα οποία είναι άρρηκτα συνδεδεμένα με τη Μεγάλη Εβδομάδα.</a:t>
            </a:r>
          </a:p>
          <a:p>
            <a:pPr indent="0">
              <a:buNone/>
            </a:pPr>
            <a:r>
              <a:rPr lang="el-GR" dirty="0" smtClean="0">
                <a:latin typeface="Times New Roman" pitchFamily="18" charset="0"/>
                <a:cs typeface="Times New Roman" pitchFamily="18" charset="0"/>
              </a:rPr>
              <a:t>Η τελετή του Ιερού Νιπτήρα είναι μια αναπαράσταση της πράξης του Ιησού, πριν την αρχή του Μυστικού Δείπνου. Τότε ο Χριστός, πήρε μια λεκάνη με νερό και έπλυνε τα πόδια των μαθητών του, θέλοντας να τους διδάξει να είναι ταπεινοί και να υπηρετούν τους συνανθρώπους τους.</a:t>
            </a:r>
          </a:p>
          <a:p>
            <a:pPr indent="0">
              <a:buNone/>
            </a:pPr>
            <a:r>
              <a:rPr lang="el-GR" dirty="0" smtClean="0">
                <a:latin typeface="Times New Roman" pitchFamily="18" charset="0"/>
                <a:cs typeface="Times New Roman" pitchFamily="18" charset="0"/>
              </a:rPr>
              <a:t>Στις μέρες μας τελείται σε διάφορες ορθόδοξες εκκλησίες, εντός και εκτός Ελλάδος. Από τις πιο γνωστές περιοχές είναι το νησί της Πάτμου.</a:t>
            </a:r>
          </a:p>
          <a:p>
            <a:endParaRPr lang="el-GR" dirty="0"/>
          </a:p>
        </p:txBody>
      </p:sp>
      <p:pic>
        <p:nvPicPr>
          <p:cNvPr id="20482" name="Picture 2" descr="ΤΡΙΒΩΝΙΟ: Η ΤΕΛΕΤΗ ΤΟΥ ΝΙΠΤΗΡΟΣ ΣΤΟ ΙΕΡΟ ΝΗΣΑΚΙ ΤΗΣ ΠΑΤΜΟΥ – Θ. Γ ..."/>
          <p:cNvPicPr>
            <a:picLocks noChangeAspect="1" noChangeArrowheads="1"/>
          </p:cNvPicPr>
          <p:nvPr/>
        </p:nvPicPr>
        <p:blipFill>
          <a:blip r:embed="rId2"/>
          <a:srcRect/>
          <a:stretch>
            <a:fillRect/>
          </a:stretch>
        </p:blipFill>
        <p:spPr bwMode="auto">
          <a:xfrm>
            <a:off x="4143372" y="928670"/>
            <a:ext cx="4714876" cy="56225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Times New Roman" pitchFamily="18" charset="0"/>
                <a:cs typeface="Times New Roman" pitchFamily="18" charset="0"/>
              </a:rPr>
              <a:t>ΜΕΓΑΛΗ ΠΕΜΠΤΗ</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4714876" y="1214422"/>
            <a:ext cx="3857652" cy="5259530"/>
          </a:xfrm>
        </p:spPr>
        <p:txBody>
          <a:bodyPr>
            <a:normAutofit/>
          </a:bodyPr>
          <a:lstStyle/>
          <a:p>
            <a:pPr>
              <a:buNone/>
            </a:pPr>
            <a:r>
              <a:rPr lang="el-GR" sz="3600" i="1" dirty="0" smtClean="0">
                <a:solidFill>
                  <a:srgbClr val="FF0000"/>
                </a:solidFill>
                <a:latin typeface="Times New Roman" pitchFamily="18" charset="0"/>
                <a:cs typeface="Times New Roman" pitchFamily="18" charset="0"/>
              </a:rPr>
              <a:t>Κόκκινη Πέμπτη</a:t>
            </a:r>
          </a:p>
          <a:p>
            <a:pPr>
              <a:buNone/>
            </a:pPr>
            <a:endParaRPr lang="el-GR" sz="3600" i="1" dirty="0" smtClean="0">
              <a:solidFill>
                <a:srgbClr val="FF0000"/>
              </a:solidFill>
              <a:latin typeface="Times New Roman" pitchFamily="18" charset="0"/>
              <a:cs typeface="Times New Roman" pitchFamily="18" charset="0"/>
            </a:endParaRPr>
          </a:p>
          <a:p>
            <a:pPr>
              <a:buNone/>
            </a:pPr>
            <a:r>
              <a:rPr lang="el-GR" sz="3600" i="1" dirty="0" smtClean="0">
                <a:solidFill>
                  <a:srgbClr val="FF0000"/>
                </a:solidFill>
                <a:latin typeface="Times New Roman" pitchFamily="18" charset="0"/>
                <a:cs typeface="Times New Roman" pitchFamily="18" charset="0"/>
              </a:rPr>
              <a:t>Βάψιμο αυγών</a:t>
            </a:r>
            <a:endParaRPr lang="el-GR" sz="3600" i="1" dirty="0">
              <a:solidFill>
                <a:srgbClr val="FF0000"/>
              </a:solidFill>
              <a:latin typeface="Times New Roman" pitchFamily="18" charset="0"/>
              <a:cs typeface="Times New Roman" pitchFamily="18" charset="0"/>
            </a:endParaRPr>
          </a:p>
        </p:txBody>
      </p:sp>
      <p:pic>
        <p:nvPicPr>
          <p:cNvPr id="19458" name="Picture 2" descr="Γιατί βάφουμε κόκκινα αυγά την Μεγάλη Πέμπτη; | Ιερά Μονοπάτια"/>
          <p:cNvPicPr>
            <a:picLocks noChangeAspect="1" noChangeArrowheads="1"/>
          </p:cNvPicPr>
          <p:nvPr/>
        </p:nvPicPr>
        <p:blipFill>
          <a:blip r:embed="rId2"/>
          <a:srcRect/>
          <a:stretch>
            <a:fillRect/>
          </a:stretch>
        </p:blipFill>
        <p:spPr bwMode="auto">
          <a:xfrm rot="20947971">
            <a:off x="376105" y="2185038"/>
            <a:ext cx="4200505" cy="2874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Γιατί βάφουμε κόκκινα αυγά σήμερα Μεγάλη Πέμπτη; | Radiolasithi.gr"/>
          <p:cNvPicPr>
            <a:picLocks noChangeAspect="1" noChangeArrowheads="1"/>
          </p:cNvPicPr>
          <p:nvPr/>
        </p:nvPicPr>
        <p:blipFill>
          <a:blip r:embed="rId3"/>
          <a:srcRect/>
          <a:stretch>
            <a:fillRect/>
          </a:stretch>
        </p:blipFill>
        <p:spPr bwMode="auto">
          <a:xfrm>
            <a:off x="6215074" y="4905382"/>
            <a:ext cx="2928926" cy="195261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7467600" cy="703282"/>
          </a:xfrm>
        </p:spPr>
        <p:txBody>
          <a:bodyPr/>
          <a:lstStyle/>
          <a:p>
            <a:r>
              <a:rPr lang="el-GR" b="1" dirty="0" smtClean="0">
                <a:latin typeface="Times New Roman" pitchFamily="18" charset="0"/>
                <a:cs typeface="Times New Roman" pitchFamily="18" charset="0"/>
              </a:rPr>
              <a:t>ΜΕΓΑΛΗ ΠΑΡΑΣΚΕΥΗ</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214282" y="1071546"/>
            <a:ext cx="7467600" cy="4873752"/>
          </a:xfrm>
        </p:spPr>
        <p:txBody>
          <a:bodyPr>
            <a:normAutofit/>
          </a:bodyPr>
          <a:lstStyle/>
          <a:p>
            <a:pPr>
              <a:buNone/>
            </a:pPr>
            <a:r>
              <a:rPr lang="el-GR" i="1" dirty="0" smtClean="0">
                <a:solidFill>
                  <a:srgbClr val="0070C0"/>
                </a:solidFill>
                <a:latin typeface="Times New Roman" pitchFamily="18" charset="0"/>
                <a:cs typeface="Times New Roman" pitchFamily="18" charset="0"/>
              </a:rPr>
              <a:t>Θαλασσινή περιφορά του Επιταφίου</a:t>
            </a:r>
            <a:endParaRPr lang="el-GR" i="1" dirty="0">
              <a:solidFill>
                <a:srgbClr val="0070C0"/>
              </a:solidFill>
              <a:latin typeface="Times New Roman" pitchFamily="18" charset="0"/>
              <a:cs typeface="Times New Roman" pitchFamily="18" charset="0"/>
            </a:endParaRPr>
          </a:p>
        </p:txBody>
      </p:sp>
      <p:pic>
        <p:nvPicPr>
          <p:cNvPr id="18438" name="Picture 6" descr="ΥΔΡΑ: Ο μοναδικός επιτάφιος που περιφέρεται μέσα στη θάλασσα!"/>
          <p:cNvPicPr>
            <a:picLocks noChangeAspect="1" noChangeArrowheads="1"/>
          </p:cNvPicPr>
          <p:nvPr/>
        </p:nvPicPr>
        <p:blipFill>
          <a:blip r:embed="rId2"/>
          <a:srcRect/>
          <a:stretch>
            <a:fillRect/>
          </a:stretch>
        </p:blipFill>
        <p:spPr bwMode="auto">
          <a:xfrm>
            <a:off x="107032" y="2857496"/>
            <a:ext cx="5729751" cy="3824277"/>
          </a:xfrm>
          <a:prstGeom prst="rect">
            <a:avLst/>
          </a:prstGeom>
          <a:noFill/>
        </p:spPr>
      </p:pic>
      <p:pic>
        <p:nvPicPr>
          <p:cNvPr id="18434" name="Picture 2" descr="Μεγάλη Παρασκευή στην Ύδρα με... θαλασσινό Επιτάφιο - Αργολικές ..."/>
          <p:cNvPicPr>
            <a:picLocks noChangeAspect="1" noChangeArrowheads="1"/>
          </p:cNvPicPr>
          <p:nvPr/>
        </p:nvPicPr>
        <p:blipFill>
          <a:blip r:embed="rId3"/>
          <a:srcRect t="4925" r="628" b="10122"/>
          <a:stretch>
            <a:fillRect/>
          </a:stretch>
        </p:blipFill>
        <p:spPr bwMode="auto">
          <a:xfrm>
            <a:off x="5000628" y="928670"/>
            <a:ext cx="4071966" cy="57864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pPr>
              <a:buNone/>
            </a:pPr>
            <a:endParaRPr lang="el-GR" dirty="0"/>
          </a:p>
        </p:txBody>
      </p:sp>
      <p:pic>
        <p:nvPicPr>
          <p:cNvPr id="17414" name="Picture 6" descr="Μεγάλο Σάββατο στην Κέρκυρα: Ο «σεισμός», η Πρώτη Ανάσταση και οι ..."/>
          <p:cNvPicPr>
            <a:picLocks noChangeAspect="1" noChangeArrowheads="1"/>
          </p:cNvPicPr>
          <p:nvPr/>
        </p:nvPicPr>
        <p:blipFill>
          <a:blip r:embed="rId2"/>
          <a:srcRect r="-338" b="3688"/>
          <a:stretch>
            <a:fillRect/>
          </a:stretch>
        </p:blipFill>
        <p:spPr bwMode="auto">
          <a:xfrm>
            <a:off x="-2" y="0"/>
            <a:ext cx="9216741" cy="6858000"/>
          </a:xfrm>
          <a:prstGeom prst="rect">
            <a:avLst/>
          </a:prstGeom>
          <a:noFill/>
        </p:spPr>
      </p:pic>
      <p:sp>
        <p:nvSpPr>
          <p:cNvPr id="2" name="1 - Τίτλος"/>
          <p:cNvSpPr>
            <a:spLocks noGrp="1"/>
          </p:cNvSpPr>
          <p:nvPr>
            <p:ph type="title"/>
          </p:nvPr>
        </p:nvSpPr>
        <p:spPr>
          <a:xfrm>
            <a:off x="0" y="142852"/>
            <a:ext cx="5715040" cy="1214438"/>
          </a:xfrm>
        </p:spPr>
        <p:txBody>
          <a:bodyPr>
            <a:normAutofit/>
          </a:bodyPr>
          <a:lstStyle/>
          <a:p>
            <a:r>
              <a:rPr lang="el-GR" b="1" dirty="0" smtClean="0">
                <a:solidFill>
                  <a:srgbClr val="FF0000"/>
                </a:solidFill>
                <a:latin typeface="Times New Roman" pitchFamily="18" charset="0"/>
                <a:cs typeface="Times New Roman" pitchFamily="18" charset="0"/>
              </a:rPr>
              <a:t>ΜΕΓΑΛΟ ΣΑΒΒΑΤΟ ΠΡΩΙ</a:t>
            </a:r>
            <a:br>
              <a:rPr lang="el-GR" b="1" dirty="0" smtClean="0">
                <a:solidFill>
                  <a:srgbClr val="FF0000"/>
                </a:solidFill>
                <a:latin typeface="Times New Roman" pitchFamily="18" charset="0"/>
                <a:cs typeface="Times New Roman" pitchFamily="18" charset="0"/>
              </a:rPr>
            </a:br>
            <a:r>
              <a:rPr lang="el-GR" i="1" dirty="0" err="1" smtClean="0">
                <a:solidFill>
                  <a:srgbClr val="FF0000"/>
                </a:solidFill>
                <a:latin typeface="Times New Roman" pitchFamily="18" charset="0"/>
                <a:cs typeface="Times New Roman" pitchFamily="18" charset="0"/>
              </a:rPr>
              <a:t>Κερκυρα</a:t>
            </a:r>
            <a:r>
              <a:rPr lang="el-GR" i="1" dirty="0" smtClean="0">
                <a:solidFill>
                  <a:srgbClr val="FF0000"/>
                </a:solidFill>
                <a:latin typeface="Times New Roman" pitchFamily="18" charset="0"/>
                <a:cs typeface="Times New Roman" pitchFamily="18" charset="0"/>
              </a:rPr>
              <a:t> </a:t>
            </a:r>
            <a:r>
              <a:rPr lang="el-GR" i="1" dirty="0" err="1" smtClean="0">
                <a:solidFill>
                  <a:srgbClr val="FF0000"/>
                </a:solidFill>
                <a:latin typeface="Times New Roman" pitchFamily="18" charset="0"/>
                <a:cs typeface="Times New Roman" pitchFamily="18" charset="0"/>
              </a:rPr>
              <a:t>Μποτηδεσ</a:t>
            </a:r>
            <a:endParaRPr lang="el-GR" i="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7467600" cy="785810"/>
          </a:xfrm>
        </p:spPr>
        <p:txBody>
          <a:bodyPr/>
          <a:lstStyle/>
          <a:p>
            <a:pPr algn="ctr"/>
            <a:r>
              <a:rPr lang="el-GR" sz="3200" b="1" dirty="0" smtClean="0">
                <a:solidFill>
                  <a:srgbClr val="FFC000"/>
                </a:solidFill>
                <a:latin typeface="Times New Roman" pitchFamily="18" charset="0"/>
                <a:cs typeface="Times New Roman" pitchFamily="18" charset="0"/>
              </a:rPr>
              <a:t>«ΔΕΥΤΕ ΛΑΒΕΤΕ ΦΩΣ»</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pPr algn="ctr">
              <a:buNone/>
            </a:pPr>
            <a:endParaRPr lang="el-GR" sz="4800" dirty="0">
              <a:solidFill>
                <a:srgbClr val="FFC000"/>
              </a:solidFill>
              <a:latin typeface="Times New Roman" pitchFamily="18" charset="0"/>
              <a:cs typeface="Times New Roman" pitchFamily="18" charset="0"/>
            </a:endParaRPr>
          </a:p>
        </p:txBody>
      </p:sp>
      <p:pic>
        <p:nvPicPr>
          <p:cNvPr id="16386" name="Picture 2" descr="Το Άγιο Φως, πώς φτάνει σε μας το “Δεύτε Λάβετε Φως”; (VIDEO ..."/>
          <p:cNvPicPr>
            <a:picLocks noChangeAspect="1" noChangeArrowheads="1"/>
          </p:cNvPicPr>
          <p:nvPr/>
        </p:nvPicPr>
        <p:blipFill>
          <a:blip r:embed="rId2"/>
          <a:srcRect/>
          <a:stretch>
            <a:fillRect/>
          </a:stretch>
        </p:blipFill>
        <p:spPr bwMode="auto">
          <a:xfrm>
            <a:off x="857224" y="1285860"/>
            <a:ext cx="7334250" cy="3381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388" name="Picture 4" descr="ΒΑΣΙΛΕΙΟΣ ΝΙΚΟΛΑΪΔΗΣ"/>
          <p:cNvPicPr>
            <a:picLocks noChangeAspect="1" noChangeArrowheads="1"/>
          </p:cNvPicPr>
          <p:nvPr/>
        </p:nvPicPr>
        <p:blipFill>
          <a:blip r:embed="rId3"/>
          <a:srcRect/>
          <a:stretch>
            <a:fillRect/>
          </a:stretch>
        </p:blipFill>
        <p:spPr bwMode="auto">
          <a:xfrm>
            <a:off x="1714480" y="5000636"/>
            <a:ext cx="5825533" cy="16430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7467600" cy="560406"/>
          </a:xfrm>
        </p:spPr>
        <p:txBody>
          <a:bodyPr/>
          <a:lstStyle/>
          <a:p>
            <a:pPr algn="ctr"/>
            <a:r>
              <a:rPr lang="el-GR" b="1" dirty="0" smtClean="0">
                <a:latin typeface="Times New Roman" pitchFamily="18" charset="0"/>
                <a:cs typeface="Times New Roman" pitchFamily="18" charset="0"/>
              </a:rPr>
              <a:t>ΡΟΥΚΕΤΟΠΟΛΕΜΟΣ-ΧΙΟΣ</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428596" y="1142984"/>
            <a:ext cx="3929090" cy="5357850"/>
          </a:xfrm>
        </p:spPr>
        <p:txBody>
          <a:bodyPr>
            <a:noAutofit/>
          </a:bodyPr>
          <a:lstStyle/>
          <a:p>
            <a:pPr indent="0" algn="just">
              <a:buNone/>
            </a:pPr>
            <a:r>
              <a:rPr lang="el-GR" sz="2000" dirty="0" smtClean="0">
                <a:latin typeface="Times New Roman" pitchFamily="18" charset="0"/>
                <a:cs typeface="Times New Roman" pitchFamily="18" charset="0"/>
              </a:rPr>
              <a:t>Το έθιμο αυτό είναι ένα παλιό </a:t>
            </a:r>
            <a:r>
              <a:rPr lang="el-GR" sz="2000" dirty="0" err="1" smtClean="0">
                <a:latin typeface="Times New Roman" pitchFamily="18" charset="0"/>
                <a:cs typeface="Times New Roman" pitchFamily="18" charset="0"/>
              </a:rPr>
              <a:t>Βρονταδούσικο</a:t>
            </a:r>
            <a:r>
              <a:rPr lang="el-GR" sz="2000" dirty="0" smtClean="0">
                <a:latin typeface="Times New Roman" pitchFamily="18" charset="0"/>
                <a:cs typeface="Times New Roman" pitchFamily="18" charset="0"/>
              </a:rPr>
              <a:t> έθιμο, που έχει τις ρίζες του στην εποχή της Τουρκοκρατίας. Οι κάτοικοι των ενοριών του Αγίου Μάρκου και της Παναγίας της </a:t>
            </a:r>
            <a:r>
              <a:rPr lang="el-GR" sz="2000" dirty="0" err="1" smtClean="0">
                <a:latin typeface="Times New Roman" pitchFamily="18" charset="0"/>
                <a:cs typeface="Times New Roman" pitchFamily="18" charset="0"/>
              </a:rPr>
              <a:t>Ερειθιανής</a:t>
            </a:r>
            <a:r>
              <a:rPr lang="el-GR" sz="2000" dirty="0" smtClean="0">
                <a:latin typeface="Times New Roman" pitchFamily="18" charset="0"/>
                <a:cs typeface="Times New Roman" pitchFamily="18" charset="0"/>
              </a:rPr>
              <a:t>, δύο εκκλησιών που βρίσκονται αντικριστά, έφτιαχναν παλιά, αυτοσχέδια κανονάκια, που με τα χρόνια εξελίχθηκαν σε αυτοσχέδιες ρουκέτες. Ο </a:t>
            </a:r>
            <a:r>
              <a:rPr lang="el-GR" sz="2000" dirty="0" err="1" smtClean="0">
                <a:latin typeface="Times New Roman" pitchFamily="18" charset="0"/>
                <a:cs typeface="Times New Roman" pitchFamily="18" charset="0"/>
              </a:rPr>
              <a:t>ρουκετοπόλεμος</a:t>
            </a:r>
            <a:r>
              <a:rPr lang="el-GR" sz="2000" dirty="0" smtClean="0">
                <a:latin typeface="Times New Roman" pitchFamily="18" charset="0"/>
                <a:cs typeface="Times New Roman" pitchFamily="18" charset="0"/>
              </a:rPr>
              <a:t>, αποτελεί ένα ιδιαίτερο έθιμο στη Χίο, και η προετοιμασία των ρουκετών ξεκινά αμέσως μετά το Πάσχα για να είναι έτοιμες τον επόμενο χρόνο. </a:t>
            </a:r>
            <a:endParaRPr lang="el-GR" sz="2000" dirty="0">
              <a:latin typeface="Times New Roman" pitchFamily="18" charset="0"/>
              <a:cs typeface="Times New Roman" pitchFamily="18" charset="0"/>
            </a:endParaRPr>
          </a:p>
        </p:txBody>
      </p:sp>
      <p:pic>
        <p:nvPicPr>
          <p:cNvPr id="15362" name="Picture 2" descr="rouketopolemos-Chios εθιμα πασχα πασχαλινα-εθιμα-ελλαδα"/>
          <p:cNvPicPr>
            <a:picLocks noChangeAspect="1" noChangeArrowheads="1"/>
          </p:cNvPicPr>
          <p:nvPr/>
        </p:nvPicPr>
        <p:blipFill>
          <a:blip r:embed="rId2"/>
          <a:srcRect b="21739"/>
          <a:stretch>
            <a:fillRect/>
          </a:stretch>
        </p:blipFill>
        <p:spPr bwMode="auto">
          <a:xfrm>
            <a:off x="4476803" y="3786230"/>
            <a:ext cx="4381477" cy="257172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TotalTime>
  <Words>429</Words>
  <Application>Microsoft Office PowerPoint</Application>
  <PresentationFormat>Προβολή στην οθόνη (4:3)</PresentationFormat>
  <Paragraphs>34</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Προεξοχή</vt:lpstr>
      <vt:lpstr>ΠΑΣΧΑ Τ΄ΑΠΡΙΛΗ Ήθη και Έθιμα</vt:lpstr>
      <vt:lpstr>Σαββατο του λαζαρου</vt:lpstr>
      <vt:lpstr>ΚΥΡΙΑΚΗ ΤΩΝ ΒΑΪΩΝ</vt:lpstr>
      <vt:lpstr>ΙΕΡΟΣ ΝΙΠΤΗΡΑΣ</vt:lpstr>
      <vt:lpstr>ΜΕΓΑΛΗ ΠΕΜΠΤΗ</vt:lpstr>
      <vt:lpstr>ΜΕΓΑΛΗ ΠΑΡΑΣΚΕΥΗ</vt:lpstr>
      <vt:lpstr>ΜΕΓΑΛΟ ΣΑΒΒΑΤΟ ΠΡΩΙ Κερκυρα Μποτηδεσ</vt:lpstr>
      <vt:lpstr>«ΔΕΥΤΕ ΛΑΒΕΤΕ ΦΩΣ»</vt:lpstr>
      <vt:lpstr>ΡΟΥΚΕΤΟΠΟΛΕΜΟΣ-ΧΙΟΣ</vt:lpstr>
      <vt:lpstr>ΤΑ ΑΕΡΟΣΤΑΤΑ ΤΗΣ ΑΝΑΣΤΑΣΗΣ ΛΕΩΝΙΔΙΟ</vt:lpstr>
      <vt:lpstr>ΚΥΡΙΑΚΗ ΤΟΥ ΠΑΣΧΑ</vt:lpstr>
      <vt:lpstr>Διαφάνεια 12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 Τ΄ΑΠΡΙΛΗ Ήθη και Έθιμα</dc:title>
  <dc:creator>USER</dc:creator>
  <cp:lastModifiedBy>user2</cp:lastModifiedBy>
  <cp:revision>10</cp:revision>
  <dcterms:created xsi:type="dcterms:W3CDTF">2020-04-29T19:01:13Z</dcterms:created>
  <dcterms:modified xsi:type="dcterms:W3CDTF">2022-04-11T09:01:47Z</dcterms:modified>
</cp:coreProperties>
</file>