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6" r:id="rId4"/>
    <p:sldId id="258" r:id="rId5"/>
    <p:sldId id="259" r:id="rId6"/>
    <p:sldId id="260" r:id="rId7"/>
    <p:sldId id="261" r:id="rId8"/>
    <p:sldId id="262" r:id="rId9"/>
    <p:sldId id="263" r:id="rId10"/>
    <p:sldId id="264" r:id="rId11"/>
    <p:sldId id="269" r:id="rId12"/>
    <p:sldId id="265" r:id="rId13"/>
    <p:sldId id="267" r:id="rId14"/>
    <p:sldId id="268"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1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E509F0C9-8180-4E7F-9405-DCDE4590F0B5}" type="datetimeFigureOut">
              <a:rPr lang="el-GR" smtClean="0"/>
              <a:t>9/4/2020</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84F8AC8-5D92-4505-9D50-2247CE6704BD}" type="slidenum">
              <a:rPr lang="el-GR" smtClean="0"/>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509F0C9-8180-4E7F-9405-DCDE4590F0B5}" type="datetimeFigureOut">
              <a:rPr lang="el-GR" smtClean="0"/>
              <a:t>9/4/2020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84F8AC8-5D92-4505-9D50-2247CE6704BD}"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784F8AC8-5D92-4505-9D50-2247CE6704BD}" type="slidenum">
              <a:rPr lang="el-GR" smtClean="0"/>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509F0C9-8180-4E7F-9405-DCDE4590F0B5}" type="datetimeFigureOut">
              <a:rPr lang="el-GR" smtClean="0"/>
              <a:t>9/4/2020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E509F0C9-8180-4E7F-9405-DCDE4590F0B5}" type="datetimeFigureOut">
              <a:rPr lang="el-GR" smtClean="0"/>
              <a:t>9/4/2020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784F8AC8-5D92-4505-9D50-2247CE6704BD}" type="slidenum">
              <a:rPr lang="el-GR" smtClean="0"/>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E509F0C9-8180-4E7F-9405-DCDE4590F0B5}" type="datetimeFigureOut">
              <a:rPr lang="el-GR" smtClean="0"/>
              <a:t>9/4/2020</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84F8AC8-5D92-4505-9D50-2247CE6704BD}" type="slidenum">
              <a:rPr lang="el-GR" smtClean="0"/>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E509F0C9-8180-4E7F-9405-DCDE4590F0B5}" type="datetimeFigureOut">
              <a:rPr lang="el-GR" smtClean="0"/>
              <a:t>9/4/2020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84F8AC8-5D92-4505-9D50-2247CE6704BD}" type="slidenum">
              <a:rPr lang="el-GR" smtClean="0"/>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E509F0C9-8180-4E7F-9405-DCDE4590F0B5}" type="datetimeFigureOut">
              <a:rPr lang="el-GR" smtClean="0"/>
              <a:t>9/4/2020</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784F8AC8-5D92-4505-9D50-2247CE6704BD}" type="slidenum">
              <a:rPr lang="el-GR" smtClean="0"/>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E509F0C9-8180-4E7F-9405-DCDE4590F0B5}" type="datetimeFigureOut">
              <a:rPr lang="el-GR" smtClean="0"/>
              <a:t>9/4/2020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784F8AC8-5D92-4505-9D50-2247CE6704B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E509F0C9-8180-4E7F-9405-DCDE4590F0B5}" type="datetimeFigureOut">
              <a:rPr lang="el-GR" smtClean="0"/>
              <a:t>9/4/2020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784F8AC8-5D92-4505-9D50-2247CE6704B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84F8AC8-5D92-4505-9D50-2247CE6704BD}" type="slidenum">
              <a:rPr lang="el-GR" smtClean="0"/>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E509F0C9-8180-4E7F-9405-DCDE4590F0B5}" type="datetimeFigureOut">
              <a:rPr lang="el-GR" smtClean="0"/>
              <a:t>9/4/2020</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784F8AC8-5D92-4505-9D50-2247CE6704BD}" type="slidenum">
              <a:rPr lang="el-GR" smtClean="0"/>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E509F0C9-8180-4E7F-9405-DCDE4590F0B5}" type="datetimeFigureOut">
              <a:rPr lang="el-GR" smtClean="0"/>
              <a:t>9/4/2020</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509F0C9-8180-4E7F-9405-DCDE4590F0B5}" type="datetimeFigureOut">
              <a:rPr lang="el-GR" smtClean="0"/>
              <a:t>9/4/2020</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84F8AC8-5D92-4505-9D50-2247CE6704BD}" type="slidenum">
              <a:rPr lang="el-GR" smtClean="0"/>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EI9Lp3IaUq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oY3OzPW4mQM"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8ZSyTUsdpu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pemptousia.gr/wp-content/uploads/2015/03/31_Lazaros.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bFGgjJNx69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857884" y="5500702"/>
            <a:ext cx="3114652" cy="823906"/>
          </a:xfrm>
        </p:spPr>
        <p:txBody>
          <a:bodyPr>
            <a:normAutofit lnSpcReduction="10000"/>
          </a:bodyPr>
          <a:lstStyle/>
          <a:p>
            <a:r>
              <a:rPr lang="el-GR" cap="none" dirty="0" smtClean="0"/>
              <a:t>Υπεύθυνη Καθηγήτρια:</a:t>
            </a:r>
          </a:p>
          <a:p>
            <a:r>
              <a:rPr lang="el-GR" cap="none" dirty="0" err="1" smtClean="0"/>
              <a:t>Φαρσιαρώτου</a:t>
            </a:r>
            <a:r>
              <a:rPr lang="el-GR" cap="none" dirty="0" smtClean="0"/>
              <a:t> Μαρία</a:t>
            </a:r>
            <a:endParaRPr lang="el-GR" cap="none" dirty="0"/>
          </a:p>
        </p:txBody>
      </p:sp>
      <p:sp>
        <p:nvSpPr>
          <p:cNvPr id="2" name="1 - Τίτλος"/>
          <p:cNvSpPr>
            <a:spLocks noGrp="1"/>
          </p:cNvSpPr>
          <p:nvPr>
            <p:ph type="ctrTitle"/>
          </p:nvPr>
        </p:nvSpPr>
        <p:spPr>
          <a:xfrm>
            <a:off x="4786314" y="2714620"/>
            <a:ext cx="4143404" cy="2428892"/>
          </a:xfrm>
        </p:spPr>
        <p:txBody>
          <a:bodyPr>
            <a:noAutofit/>
          </a:bodyPr>
          <a:lstStyle/>
          <a:p>
            <a:r>
              <a:rPr lang="el-GR" sz="2800" b="1" i="1" dirty="0" smtClean="0">
                <a:latin typeface="Times New Roman" pitchFamily="18" charset="0"/>
                <a:cs typeface="Times New Roman" pitchFamily="18" charset="0"/>
              </a:rPr>
              <a:t>Η ΒΑΣΙΛΕΙΑ ΤΟΥ ΘΕΟΥ ΠΟΡΕΥΕΤΑΙ ΜΕΣΑ ΑΠΟ ΤΑ ΠΑΘΗ ΚΑΙ ΤΗΝ ΑΝΑΣΤΑΣΗ ΤΟΥ ΧΡΙΣΤΟΥ</a:t>
            </a:r>
            <a:endParaRPr lang="el-GR" sz="2800" b="1" i="1" dirty="0">
              <a:latin typeface="Times New Roman" pitchFamily="18" charset="0"/>
              <a:cs typeface="Times New Roman" pitchFamily="18" charset="0"/>
            </a:endParaRPr>
          </a:p>
        </p:txBody>
      </p:sp>
      <p:pic>
        <p:nvPicPr>
          <p:cNvPr id="22530" name="Picture 2" descr="Σταύρωση – Ο μυστικός κόσμος της εικόνας – Trikalaola.gr"/>
          <p:cNvPicPr>
            <a:picLocks noChangeAspect="1" noChangeArrowheads="1"/>
          </p:cNvPicPr>
          <p:nvPr/>
        </p:nvPicPr>
        <p:blipFill>
          <a:blip r:embed="rId2"/>
          <a:srcRect/>
          <a:stretch>
            <a:fillRect/>
          </a:stretch>
        </p:blipFill>
        <p:spPr bwMode="auto">
          <a:xfrm>
            <a:off x="71406" y="190519"/>
            <a:ext cx="4514850" cy="60960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latin typeface="Times New Roman" pitchFamily="18" charset="0"/>
                <a:cs typeface="Times New Roman" pitchFamily="18" charset="0"/>
              </a:rPr>
              <a:t>Μεγάλη Πέμπτη (Μεγάλη Τετάρτη βράδυ</a:t>
            </a:r>
            <a:r>
              <a:rPr lang="el-GR" b="1" dirty="0" smtClean="0">
                <a:latin typeface="Times New Roman" pitchFamily="18" charset="0"/>
                <a:cs typeface="Times New Roman" pitchFamily="18" charset="0"/>
              </a:rPr>
              <a:t>)</a:t>
            </a:r>
            <a:endParaRPr lang="el-GR"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p:txBody>
          <a:bodyPr>
            <a:normAutofit/>
          </a:bodyPr>
          <a:lstStyle/>
          <a:p>
            <a:pPr marL="0">
              <a:buNone/>
            </a:pPr>
            <a:r>
              <a:rPr lang="el-GR" dirty="0" smtClean="0">
                <a:latin typeface="Times New Roman" pitchFamily="18" charset="0"/>
                <a:cs typeface="Times New Roman" pitchFamily="18" charset="0"/>
              </a:rPr>
              <a:t>Την Μεγάλη Πέμπτη γιορτάζουμε 4 γεγονότα :</a:t>
            </a:r>
          </a:p>
          <a:p>
            <a:pPr marL="0">
              <a:buNone/>
            </a:pPr>
            <a:r>
              <a:rPr lang="el-GR" dirty="0" smtClean="0">
                <a:latin typeface="Times New Roman" pitchFamily="18" charset="0"/>
                <a:cs typeface="Times New Roman" pitchFamily="18" charset="0"/>
              </a:rPr>
              <a:t>α) Τον Ιερό Νιπτήρα, το πλύσιμο δηλαδή των ποδιών των μαθητών από τον Κύριο, δείχνοντας για το ποια πρέπει να είναι η διακονία των πιστών στην Εκκλησία.</a:t>
            </a:r>
          </a:p>
          <a:p>
            <a:pPr marL="0">
              <a:buNone/>
            </a:pPr>
            <a:r>
              <a:rPr lang="el-GR" dirty="0" smtClean="0">
                <a:latin typeface="Times New Roman" pitchFamily="18" charset="0"/>
                <a:cs typeface="Times New Roman" pitchFamily="18" charset="0"/>
              </a:rPr>
              <a:t>β) Τον Μυστικό Δείπνο, δηλαδή την παράδοση του Μυστηρίου της Θείας Ευχαριστίας.</a:t>
            </a:r>
          </a:p>
          <a:p>
            <a:pPr marL="0">
              <a:buNone/>
            </a:pPr>
            <a:r>
              <a:rPr lang="el-GR" dirty="0" smtClean="0">
                <a:latin typeface="Times New Roman" pitchFamily="18" charset="0"/>
                <a:cs typeface="Times New Roman" pitchFamily="18" charset="0"/>
              </a:rPr>
              <a:t>γ) Την Προσευχή του Κυρίου, στο Όρος των Ελαιών και</a:t>
            </a:r>
          </a:p>
          <a:p>
            <a:pPr marL="0">
              <a:buNone/>
            </a:pPr>
            <a:r>
              <a:rPr lang="el-GR" dirty="0" smtClean="0">
                <a:latin typeface="Times New Roman" pitchFamily="18" charset="0"/>
                <a:cs typeface="Times New Roman" pitchFamily="18" charset="0"/>
              </a:rPr>
              <a:t>δ) την Προδοσία του Ιούδα, δηλαδή την αρχή του Πάθους του Κυρίου.</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24578" name="Picture 2" descr="Ο Μυστικός Δείπνος και ο Ιερός Νιπτήρας | Pontos News"/>
          <p:cNvPicPr>
            <a:picLocks noChangeAspect="1" noChangeArrowheads="1"/>
          </p:cNvPicPr>
          <p:nvPr/>
        </p:nvPicPr>
        <p:blipFill>
          <a:blip r:embed="rId2"/>
          <a:srcRect/>
          <a:stretch>
            <a:fillRect/>
          </a:stretch>
        </p:blipFill>
        <p:spPr bwMode="auto">
          <a:xfrm>
            <a:off x="550517" y="928670"/>
            <a:ext cx="8046776" cy="4714908"/>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a:p>
        </p:txBody>
      </p:sp>
      <p:pic>
        <p:nvPicPr>
          <p:cNvPr id="13314" name="Picture 2" descr="Γιατί ονομάστηκε &quot;Μυστικός Δείπνος&quot; - Ορθοδοξία News Agency"/>
          <p:cNvPicPr>
            <a:picLocks noChangeArrowheads="1"/>
          </p:cNvPicPr>
          <p:nvPr/>
        </p:nvPicPr>
        <p:blipFill>
          <a:blip r:embed="rId2"/>
          <a:srcRect/>
          <a:stretch>
            <a:fillRect/>
          </a:stretch>
        </p:blipFill>
        <p:spPr bwMode="auto">
          <a:xfrm>
            <a:off x="71406" y="428604"/>
            <a:ext cx="8929719" cy="554627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latin typeface="Times New Roman" pitchFamily="18" charset="0"/>
                <a:cs typeface="Times New Roman" pitchFamily="18" charset="0"/>
              </a:rPr>
              <a:t>Μεγάλη Παρασκευή (Μεγάλη Πέμπτη βράδυ</a:t>
            </a:r>
            <a:r>
              <a:rPr lang="el-GR" b="1" dirty="0" smtClean="0">
                <a:latin typeface="Times New Roman" pitchFamily="18" charset="0"/>
                <a:cs typeface="Times New Roman" pitchFamily="18" charset="0"/>
              </a:rPr>
              <a:t>)</a:t>
            </a:r>
            <a:endParaRPr lang="el-GR"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p:txBody>
          <a:bodyPr>
            <a:normAutofit fontScale="92500" lnSpcReduction="20000"/>
          </a:bodyPr>
          <a:lstStyle/>
          <a:p>
            <a:pPr marL="0">
              <a:buNone/>
            </a:pPr>
            <a:r>
              <a:rPr lang="el-GR" dirty="0" smtClean="0">
                <a:latin typeface="Times New Roman" pitchFamily="18" charset="0"/>
                <a:cs typeface="Times New Roman" pitchFamily="18" charset="0"/>
              </a:rPr>
              <a:t>Την </a:t>
            </a:r>
            <a:r>
              <a:rPr lang="el-GR" dirty="0" smtClean="0">
                <a:latin typeface="Times New Roman" pitchFamily="18" charset="0"/>
                <a:cs typeface="Times New Roman" pitchFamily="18" charset="0"/>
              </a:rPr>
              <a:t>Μεγάλη Παρασκευή έχουμε την Κορύφωση του θείου δράματος, τελείται η «Ακολουθία των Παθών» και </a:t>
            </a:r>
            <a:r>
              <a:rPr lang="el-GR" dirty="0" smtClean="0">
                <a:latin typeface="Times New Roman" pitchFamily="18" charset="0"/>
                <a:cs typeface="Times New Roman" pitchFamily="18" charset="0"/>
              </a:rPr>
              <a:t>βιώνουμε </a:t>
            </a:r>
            <a:r>
              <a:rPr lang="el-GR" dirty="0" smtClean="0">
                <a:latin typeface="Times New Roman" pitchFamily="18" charset="0"/>
                <a:cs typeface="Times New Roman" pitchFamily="18" charset="0"/>
              </a:rPr>
              <a:t>τα Σωτήρια και φρικτά Πάθη του Κυρίου και Θεού </a:t>
            </a:r>
            <a:r>
              <a:rPr lang="el-GR" dirty="0" smtClean="0">
                <a:latin typeface="Times New Roman" pitchFamily="18" charset="0"/>
                <a:cs typeface="Times New Roman" pitchFamily="18" charset="0"/>
              </a:rPr>
              <a:t>μας ακούγοντας τα 12 ευαγγέλια και θυμόμαστε:</a:t>
            </a:r>
            <a:endParaRPr lang="el-GR" dirty="0" smtClean="0">
              <a:latin typeface="Times New Roman" pitchFamily="18" charset="0"/>
              <a:cs typeface="Times New Roman" pitchFamily="18" charset="0"/>
            </a:endParaRPr>
          </a:p>
          <a:p>
            <a:pPr marL="0">
              <a:buNone/>
            </a:pPr>
            <a:r>
              <a:rPr lang="el-GR" dirty="0" smtClean="0">
                <a:latin typeface="Times New Roman" pitchFamily="18" charset="0"/>
                <a:cs typeface="Times New Roman" pitchFamily="18" charset="0"/>
              </a:rPr>
              <a:t>α) Τα φτυσίματα</a:t>
            </a:r>
          </a:p>
          <a:p>
            <a:pPr marL="0">
              <a:buNone/>
            </a:pPr>
            <a:r>
              <a:rPr lang="el-GR" dirty="0" smtClean="0">
                <a:latin typeface="Times New Roman" pitchFamily="18" charset="0"/>
                <a:cs typeface="Times New Roman" pitchFamily="18" charset="0"/>
              </a:rPr>
              <a:t>β) τα μαστιγώματα</a:t>
            </a:r>
          </a:p>
          <a:p>
            <a:pPr marL="0">
              <a:buNone/>
            </a:pPr>
            <a:r>
              <a:rPr lang="el-GR" dirty="0" smtClean="0">
                <a:latin typeface="Times New Roman" pitchFamily="18" charset="0"/>
                <a:cs typeface="Times New Roman" pitchFamily="18" charset="0"/>
              </a:rPr>
              <a:t>γ) τις κοροϊδίες</a:t>
            </a:r>
          </a:p>
          <a:p>
            <a:pPr marL="0">
              <a:buNone/>
            </a:pPr>
            <a:r>
              <a:rPr lang="el-GR" dirty="0" smtClean="0">
                <a:latin typeface="Times New Roman" pitchFamily="18" charset="0"/>
                <a:cs typeface="Times New Roman" pitchFamily="18" charset="0"/>
              </a:rPr>
              <a:t>δ) τους εξευτελισμούς</a:t>
            </a:r>
          </a:p>
          <a:p>
            <a:pPr marL="0">
              <a:buNone/>
            </a:pPr>
            <a:r>
              <a:rPr lang="el-GR" dirty="0" smtClean="0">
                <a:latin typeface="Times New Roman" pitchFamily="18" charset="0"/>
                <a:cs typeface="Times New Roman" pitchFamily="18" charset="0"/>
              </a:rPr>
              <a:t>ε) τα κτυπήματα</a:t>
            </a:r>
          </a:p>
          <a:p>
            <a:pPr marL="0">
              <a:buNone/>
            </a:pPr>
            <a:r>
              <a:rPr lang="el-GR" dirty="0" smtClean="0">
                <a:latin typeface="Times New Roman" pitchFamily="18" charset="0"/>
                <a:cs typeface="Times New Roman" pitchFamily="18" charset="0"/>
              </a:rPr>
              <a:t>στ) το αγκάθινο στεφάνι και κυρίως την</a:t>
            </a:r>
          </a:p>
          <a:p>
            <a:pPr marL="0">
              <a:buNone/>
            </a:pPr>
            <a:r>
              <a:rPr lang="el-GR" dirty="0" smtClean="0">
                <a:latin typeface="Times New Roman" pitchFamily="18" charset="0"/>
                <a:cs typeface="Times New Roman" pitchFamily="18" charset="0"/>
              </a:rPr>
              <a:t>ζ) Σταύρωση και</a:t>
            </a:r>
          </a:p>
          <a:p>
            <a:pPr marL="0">
              <a:buNone/>
            </a:pPr>
            <a:r>
              <a:rPr lang="el-GR" dirty="0" smtClean="0">
                <a:latin typeface="Times New Roman" pitchFamily="18" charset="0"/>
                <a:cs typeface="Times New Roman" pitchFamily="18" charset="0"/>
              </a:rPr>
              <a:t>η) τον θάνατο του Χριστού μας.</a:t>
            </a:r>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7438" y="228600"/>
            <a:ext cx="3984496" cy="1057260"/>
          </a:xfrm>
        </p:spPr>
        <p:txBody>
          <a:bodyPr>
            <a:normAutofit fontScale="90000"/>
          </a:bodyPr>
          <a:lstStyle/>
          <a:p>
            <a:r>
              <a:rPr lang="el-GR" b="1" i="1" dirty="0" smtClean="0">
                <a:latin typeface="Times New Roman" pitchFamily="18" charset="0"/>
                <a:cs typeface="Times New Roman" pitchFamily="18" charset="0"/>
              </a:rPr>
              <a:t>«Σήμερον κρεμάται επί ξύλου…»</a:t>
            </a:r>
            <a:endParaRPr lang="el-GR" b="1" i="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285720" y="2928934"/>
            <a:ext cx="3913058" cy="2812924"/>
          </a:xfrm>
        </p:spPr>
        <p:txBody>
          <a:bodyPr/>
          <a:lstStyle/>
          <a:p>
            <a:pPr marL="0">
              <a:buNone/>
            </a:pPr>
            <a:r>
              <a:rPr lang="fr-FR" dirty="0" smtClean="0">
                <a:latin typeface="Times New Roman" pitchFamily="18" charset="0"/>
                <a:cs typeface="Times New Roman" pitchFamily="18" charset="0"/>
                <a:hlinkClick r:id="rId2"/>
              </a:rPr>
              <a:t>https://www.youtube.com/watch?v=EI9Lp3IaUqY</a:t>
            </a:r>
            <a:endParaRPr lang="el-GR" dirty="0">
              <a:latin typeface="Times New Roman" pitchFamily="18" charset="0"/>
              <a:cs typeface="Times New Roman" pitchFamily="18" charset="0"/>
            </a:endParaRPr>
          </a:p>
        </p:txBody>
      </p:sp>
      <p:pic>
        <p:nvPicPr>
          <p:cNvPr id="25602" name="Picture 2" descr="Σταύρωση – Ο μυστικός κόσμος της εικόνας – Trikalaola.gr"/>
          <p:cNvPicPr>
            <a:picLocks noChangeAspect="1" noChangeArrowheads="1"/>
          </p:cNvPicPr>
          <p:nvPr/>
        </p:nvPicPr>
        <p:blipFill>
          <a:blip r:embed="rId3"/>
          <a:srcRect/>
          <a:stretch>
            <a:fillRect/>
          </a:stretch>
        </p:blipFill>
        <p:spPr bwMode="auto">
          <a:xfrm>
            <a:off x="4214810" y="142852"/>
            <a:ext cx="4786346" cy="657229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Times New Roman" pitchFamily="18" charset="0"/>
                <a:cs typeface="Times New Roman" pitchFamily="18" charset="0"/>
              </a:rPr>
              <a:t>Μεγάλη Παρασκευή πρωί</a:t>
            </a:r>
            <a:endParaRPr lang="el-GR" b="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301752" y="1527048"/>
            <a:ext cx="4270248" cy="4902348"/>
          </a:xfrm>
        </p:spPr>
        <p:txBody>
          <a:bodyPr>
            <a:normAutofit fontScale="77500" lnSpcReduction="20000"/>
          </a:bodyPr>
          <a:lstStyle/>
          <a:p>
            <a:pPr algn="ctr">
              <a:buNone/>
            </a:pPr>
            <a:r>
              <a:rPr lang="el-GR" sz="3400" b="1" u="sng" dirty="0" smtClean="0">
                <a:latin typeface="Times New Roman" pitchFamily="18" charset="0"/>
                <a:cs typeface="Times New Roman" pitchFamily="18" charset="0"/>
              </a:rPr>
              <a:t>Αποκαθήλωση</a:t>
            </a:r>
          </a:p>
          <a:p>
            <a:pPr algn="ctr">
              <a:buNone/>
            </a:pPr>
            <a:endParaRPr lang="el-GR" sz="3400" b="1" u="sng" dirty="0" smtClean="0">
              <a:latin typeface="Times New Roman" pitchFamily="18" charset="0"/>
              <a:cs typeface="Times New Roman" pitchFamily="18" charset="0"/>
            </a:endParaRPr>
          </a:p>
          <a:p>
            <a:pPr marL="0" indent="216000" algn="ctr">
              <a:buNone/>
            </a:pPr>
            <a:r>
              <a:rPr lang="el-GR" dirty="0" smtClean="0">
                <a:latin typeface="Times New Roman" pitchFamily="18" charset="0"/>
                <a:cs typeface="Times New Roman" pitchFamily="18" charset="0"/>
              </a:rPr>
              <a:t>Το </a:t>
            </a:r>
            <a:r>
              <a:rPr lang="el-GR" dirty="0" smtClean="0">
                <a:latin typeface="Times New Roman" pitchFamily="18" charset="0"/>
                <a:cs typeface="Times New Roman" pitchFamily="18" charset="0"/>
              </a:rPr>
              <a:t>πρωί (ημερολογιακά), τελούνται οι εξής ακολουθίες: Ακολουθία των Μεγάλες Ωρών και στις 12.00 το μεσημέρι της Αποκαθηλώσεως, δηλαδή την Ταφή Του Κυρίου από τον Ιωσήφ τον </a:t>
            </a:r>
            <a:r>
              <a:rPr lang="el-GR" dirty="0" err="1" smtClean="0">
                <a:latin typeface="Times New Roman" pitchFamily="18" charset="0"/>
                <a:cs typeface="Times New Roman" pitchFamily="18" charset="0"/>
              </a:rPr>
              <a:t>Αριμαθαίας</a:t>
            </a:r>
            <a:r>
              <a:rPr lang="el-GR" dirty="0" smtClean="0">
                <a:latin typeface="Times New Roman" pitchFamily="18" charset="0"/>
                <a:cs typeface="Times New Roman" pitchFamily="18" charset="0"/>
              </a:rPr>
              <a:t> και το Νικόδημο τον Φαρισαίο, μέλος του Μ. Συμβουλίου και κρυφό μαθητή του </a:t>
            </a:r>
            <a:r>
              <a:rPr lang="el-GR" dirty="0" smtClean="0">
                <a:latin typeface="Times New Roman" pitchFamily="18" charset="0"/>
                <a:cs typeface="Times New Roman" pitchFamily="18" charset="0"/>
              </a:rPr>
              <a:t>Κυρίου.</a:t>
            </a:r>
          </a:p>
          <a:p>
            <a:pPr marL="0" indent="216000" algn="ctr">
              <a:buNone/>
            </a:pPr>
            <a:r>
              <a:rPr lang="el-GR" dirty="0" smtClean="0">
                <a:latin typeface="Times New Roman" pitchFamily="18" charset="0"/>
                <a:cs typeface="Times New Roman" pitchFamily="18" charset="0"/>
              </a:rPr>
              <a:t>Η μέρα αυτή είναι για τους χριστιανούς, μέρα βαθιάς συγκίνησης και ευγνωμοσύνης προς τον Ιησού, διότι έζησε και θυσιάστηκε, για να έχουν όλοι αληθινή ζωή.</a:t>
            </a:r>
          </a:p>
          <a:p>
            <a:pPr>
              <a:buNone/>
            </a:pPr>
            <a:endParaRPr lang="el-GR" dirty="0"/>
          </a:p>
        </p:txBody>
      </p:sp>
      <p:pic>
        <p:nvPicPr>
          <p:cNvPr id="30722" name="Picture 2" descr="H Αποκαθήλωσις του Κυρίου ημών Ιησού Χριστού - Θρησκευτική εικόνα ..."/>
          <p:cNvPicPr>
            <a:picLocks noChangeAspect="1" noChangeArrowheads="1"/>
          </p:cNvPicPr>
          <p:nvPr/>
        </p:nvPicPr>
        <p:blipFill>
          <a:blip r:embed="rId2"/>
          <a:srcRect l="6799" t="11331" r="6516" b="10482"/>
          <a:stretch>
            <a:fillRect/>
          </a:stretch>
        </p:blipFill>
        <p:spPr bwMode="auto">
          <a:xfrm>
            <a:off x="4857752" y="1306871"/>
            <a:ext cx="4143404" cy="51225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318" y="312594"/>
            <a:ext cx="8534400" cy="758952"/>
          </a:xfrm>
        </p:spPr>
        <p:txBody>
          <a:bodyPr>
            <a:normAutofit/>
          </a:bodyPr>
          <a:lstStyle/>
          <a:p>
            <a:r>
              <a:rPr lang="el-GR" b="1" dirty="0" smtClean="0">
                <a:latin typeface="Times New Roman" pitchFamily="18" charset="0"/>
                <a:cs typeface="Times New Roman" pitchFamily="18" charset="0"/>
              </a:rPr>
              <a:t>Μεγάλη </a:t>
            </a:r>
            <a:r>
              <a:rPr lang="el-GR" b="1" dirty="0" smtClean="0">
                <a:latin typeface="Times New Roman" pitchFamily="18" charset="0"/>
                <a:cs typeface="Times New Roman" pitchFamily="18" charset="0"/>
              </a:rPr>
              <a:t>Παρασκευή </a:t>
            </a:r>
            <a:r>
              <a:rPr lang="el-GR" b="1" dirty="0" smtClean="0">
                <a:latin typeface="Times New Roman" pitchFamily="18" charset="0"/>
                <a:cs typeface="Times New Roman" pitchFamily="18" charset="0"/>
              </a:rPr>
              <a:t>βράδυ</a:t>
            </a:r>
            <a:endParaRPr lang="el-GR"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p:txBody>
          <a:bodyPr>
            <a:normAutofit/>
          </a:bodyPr>
          <a:lstStyle/>
          <a:p>
            <a:pPr marL="0">
              <a:buNone/>
            </a:pPr>
            <a:r>
              <a:rPr lang="el-GR" dirty="0" smtClean="0">
                <a:latin typeface="Times New Roman" pitchFamily="18" charset="0"/>
                <a:cs typeface="Times New Roman" pitchFamily="18" charset="0"/>
              </a:rPr>
              <a:t>Την </a:t>
            </a:r>
            <a:r>
              <a:rPr lang="el-GR" dirty="0" smtClean="0">
                <a:latin typeface="Times New Roman" pitchFamily="18" charset="0"/>
                <a:cs typeface="Times New Roman" pitchFamily="18" charset="0"/>
              </a:rPr>
              <a:t>Μεγάλη Παρασκευή το </a:t>
            </a:r>
            <a:r>
              <a:rPr lang="el-GR" dirty="0" smtClean="0">
                <a:latin typeface="Times New Roman" pitchFamily="18" charset="0"/>
                <a:cs typeface="Times New Roman" pitchFamily="18" charset="0"/>
              </a:rPr>
              <a:t>βράδυ</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ψάλλονται</a:t>
            </a:r>
            <a:r>
              <a:rPr lang="el-GR" dirty="0" smtClean="0">
                <a:latin typeface="Times New Roman" pitchFamily="18" charset="0"/>
                <a:cs typeface="Times New Roman" pitchFamily="18" charset="0"/>
              </a:rPr>
              <a:t> τα Εγκώμια και έχουμε την περιφορά του </a:t>
            </a:r>
            <a:r>
              <a:rPr lang="el-GR" dirty="0" smtClean="0">
                <a:latin typeface="Times New Roman" pitchFamily="18" charset="0"/>
                <a:cs typeface="Times New Roman" pitchFamily="18" charset="0"/>
              </a:rPr>
              <a:t>Επιταφίου.</a:t>
            </a:r>
            <a:r>
              <a:rPr lang="fr-FR" dirty="0" smtClean="0">
                <a:latin typeface="Times New Roman" pitchFamily="18" charset="0"/>
                <a:cs typeface="Times New Roman" pitchFamily="18" charset="0"/>
                <a:hlinkClick r:id="rId2"/>
              </a:rPr>
              <a:t> https://www.youtube.com/watch?v=oY3OzPW4mQM</a:t>
            </a:r>
            <a:endParaRPr lang="el-GR" dirty="0" smtClean="0">
              <a:latin typeface="Times New Roman" pitchFamily="18" charset="0"/>
              <a:cs typeface="Times New Roman" pitchFamily="18" charset="0"/>
            </a:endParaRPr>
          </a:p>
          <a:p>
            <a:endParaRPr lang="el-GR" dirty="0"/>
          </a:p>
        </p:txBody>
      </p:sp>
      <p:pic>
        <p:nvPicPr>
          <p:cNvPr id="5" name="Picture 2" descr="Εικόνες κατάνυξης από τους Επιτάφιους του Βόλου (photos) - e ..."/>
          <p:cNvPicPr>
            <a:picLocks noChangeAspect="1" noChangeArrowheads="1"/>
          </p:cNvPicPr>
          <p:nvPr/>
        </p:nvPicPr>
        <p:blipFill>
          <a:blip r:embed="rId3" cstate="print"/>
          <a:srcRect/>
          <a:stretch>
            <a:fillRect/>
          </a:stretch>
        </p:blipFill>
        <p:spPr bwMode="auto">
          <a:xfrm>
            <a:off x="5143504" y="3143248"/>
            <a:ext cx="3600000" cy="3071834"/>
          </a:xfrm>
          <a:prstGeom prst="rect">
            <a:avLst/>
          </a:prstGeom>
          <a:ln>
            <a:noFill/>
          </a:ln>
          <a:effectLst>
            <a:outerShdw blurRad="292100" dist="139700" dir="2700000" algn="tl" rotWithShape="0">
              <a:srgbClr val="333333">
                <a:alpha val="65000"/>
              </a:srgbClr>
            </a:outerShdw>
          </a:effectLst>
        </p:spPr>
      </p:pic>
      <p:pic>
        <p:nvPicPr>
          <p:cNvPr id="29700" name="Picture 4" descr="Το έθιμο με τους 7 Επιταφίους [στη Λευκωσία]"/>
          <p:cNvPicPr>
            <a:picLocks noChangeAspect="1" noChangeArrowheads="1"/>
          </p:cNvPicPr>
          <p:nvPr/>
        </p:nvPicPr>
        <p:blipFill>
          <a:blip r:embed="rId4"/>
          <a:srcRect/>
          <a:stretch>
            <a:fillRect/>
          </a:stretch>
        </p:blipFill>
        <p:spPr bwMode="auto">
          <a:xfrm>
            <a:off x="357158" y="3167086"/>
            <a:ext cx="4531888" cy="304799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Times New Roman" pitchFamily="18" charset="0"/>
                <a:cs typeface="Times New Roman" pitchFamily="18" charset="0"/>
              </a:rPr>
              <a:t>Μεγάλο </a:t>
            </a:r>
            <a:r>
              <a:rPr lang="el-GR" b="1" dirty="0" smtClean="0">
                <a:latin typeface="Times New Roman" pitchFamily="18" charset="0"/>
                <a:cs typeface="Times New Roman" pitchFamily="18" charset="0"/>
              </a:rPr>
              <a:t>Σάββατο </a:t>
            </a:r>
            <a:r>
              <a:rPr lang="el-GR" b="1" dirty="0" err="1" smtClean="0">
                <a:latin typeface="Times New Roman" pitchFamily="18" charset="0"/>
                <a:cs typeface="Times New Roman" pitchFamily="18" charset="0"/>
              </a:rPr>
              <a:t>πρωϊ</a:t>
            </a:r>
            <a:endParaRPr lang="el-GR" b="1" dirty="0"/>
          </a:p>
        </p:txBody>
      </p:sp>
      <p:sp>
        <p:nvSpPr>
          <p:cNvPr id="3" name="2 - Θέση περιεχομένου"/>
          <p:cNvSpPr>
            <a:spLocks noGrp="1"/>
          </p:cNvSpPr>
          <p:nvPr>
            <p:ph sz="quarter" idx="1"/>
          </p:nvPr>
        </p:nvSpPr>
        <p:spPr>
          <a:xfrm>
            <a:off x="4286248" y="1571612"/>
            <a:ext cx="4519424" cy="4527436"/>
          </a:xfrm>
        </p:spPr>
        <p:txBody>
          <a:bodyPr>
            <a:normAutofit fontScale="92500"/>
          </a:bodyPr>
          <a:lstStyle/>
          <a:p>
            <a:pPr marL="0">
              <a:buNone/>
            </a:pPr>
            <a:r>
              <a:rPr lang="el-GR" dirty="0" smtClean="0">
                <a:latin typeface="Times New Roman" pitchFamily="18" charset="0"/>
                <a:cs typeface="Times New Roman" pitchFamily="18" charset="0"/>
              </a:rPr>
              <a:t>Γιορτάζουμε</a:t>
            </a:r>
            <a:r>
              <a:rPr lang="el-GR" dirty="0" smtClean="0">
                <a:latin typeface="Times New Roman" pitchFamily="18" charset="0"/>
                <a:cs typeface="Times New Roman" pitchFamily="18" charset="0"/>
              </a:rPr>
              <a:t>:</a:t>
            </a:r>
          </a:p>
          <a:p>
            <a:pPr marL="0">
              <a:buNone/>
            </a:pPr>
            <a:r>
              <a:rPr lang="el-GR" dirty="0" smtClean="0">
                <a:latin typeface="Times New Roman" pitchFamily="18" charset="0"/>
                <a:cs typeface="Times New Roman" pitchFamily="18" charset="0"/>
              </a:rPr>
              <a:t>α) την Ταφή Του Κυρίου και</a:t>
            </a:r>
          </a:p>
          <a:p>
            <a:pPr marL="0">
              <a:buNone/>
            </a:pPr>
            <a:r>
              <a:rPr lang="el-GR" dirty="0" smtClean="0">
                <a:latin typeface="Times New Roman" pitchFamily="18" charset="0"/>
                <a:cs typeface="Times New Roman" pitchFamily="18" charset="0"/>
              </a:rPr>
              <a:t>β) την Κάθοδο Του στον </a:t>
            </a:r>
            <a:r>
              <a:rPr lang="el-GR" dirty="0" err="1" smtClean="0">
                <a:latin typeface="Times New Roman" pitchFamily="18" charset="0"/>
                <a:cs typeface="Times New Roman" pitchFamily="18" charset="0"/>
              </a:rPr>
              <a:t>Άδη</a:t>
            </a:r>
            <a:r>
              <a:rPr lang="el-GR" dirty="0" smtClean="0">
                <a:latin typeface="Times New Roman" pitchFamily="18" charset="0"/>
                <a:cs typeface="Times New Roman" pitchFamily="18" charset="0"/>
              </a:rPr>
              <a:t>, όπου κήρυξε σε όλους τους νεκρούς</a:t>
            </a:r>
            <a:r>
              <a:rPr lang="el-GR" dirty="0" smtClean="0">
                <a:latin typeface="Times New Roman" pitchFamily="18" charset="0"/>
                <a:cs typeface="Times New Roman" pitchFamily="18" charset="0"/>
              </a:rPr>
              <a:t>.</a:t>
            </a:r>
          </a:p>
          <a:p>
            <a:pPr marL="0">
              <a:buNone/>
            </a:pPr>
            <a:r>
              <a:rPr lang="el-GR" dirty="0" smtClean="0">
                <a:latin typeface="Times New Roman" pitchFamily="18" charset="0"/>
                <a:cs typeface="Times New Roman" pitchFamily="18" charset="0"/>
              </a:rPr>
              <a:t>«1η </a:t>
            </a:r>
            <a:r>
              <a:rPr lang="el-GR" dirty="0" smtClean="0">
                <a:latin typeface="Times New Roman" pitchFamily="18" charset="0"/>
                <a:cs typeface="Times New Roman" pitchFamily="18" charset="0"/>
              </a:rPr>
              <a:t>Ανάσταση», δηλαδή το προανάκρουσμα της Αναστάσεως που μεταδίδουν οι ύμνοι και της προσμονής της λυτρώσεως όλης της κτίσεως από την φθορά και τον θάνατο!</a:t>
            </a:r>
          </a:p>
          <a:p>
            <a:pPr marL="0">
              <a:buNone/>
            </a:pPr>
            <a:endParaRPr lang="el-GR" dirty="0" smtClean="0">
              <a:latin typeface="Times New Roman" pitchFamily="18" charset="0"/>
              <a:cs typeface="Times New Roman" pitchFamily="18" charset="0"/>
            </a:endParaRPr>
          </a:p>
          <a:p>
            <a:endParaRPr lang="el-GR" dirty="0"/>
          </a:p>
        </p:txBody>
      </p:sp>
      <p:pic>
        <p:nvPicPr>
          <p:cNvPr id="28674" name="Picture 2" descr="Η Θεολογία της εικόνας «Εις Άδου Κάθοδος» | Διακόνημα"/>
          <p:cNvPicPr>
            <a:picLocks noChangeAspect="1" noChangeArrowheads="1"/>
          </p:cNvPicPr>
          <p:nvPr/>
        </p:nvPicPr>
        <p:blipFill>
          <a:blip r:embed="rId2"/>
          <a:srcRect/>
          <a:stretch>
            <a:fillRect/>
          </a:stretch>
        </p:blipFill>
        <p:spPr bwMode="auto">
          <a:xfrm>
            <a:off x="285720" y="1285860"/>
            <a:ext cx="3929090" cy="515478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Times New Roman" pitchFamily="18" charset="0"/>
                <a:cs typeface="Times New Roman" pitchFamily="18" charset="0"/>
              </a:rPr>
              <a:t>Πάσχα μέγα, Πάσχα των πιστών!</a:t>
            </a:r>
            <a:endParaRPr lang="el-GR" b="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301752" y="1428736"/>
            <a:ext cx="8503920" cy="4572000"/>
          </a:xfrm>
        </p:spPr>
        <p:txBody>
          <a:bodyPr/>
          <a:lstStyle/>
          <a:p>
            <a:pPr marL="0" algn="just">
              <a:buNone/>
            </a:pPr>
            <a:r>
              <a:rPr lang="el-GR" sz="2400" dirty="0" smtClean="0">
                <a:latin typeface="Times New Roman" pitchFamily="18" charset="0"/>
                <a:cs typeface="Times New Roman" pitchFamily="18" charset="0"/>
              </a:rPr>
              <a:t>Το Μεγάλο Σάββατο στις 12.00 (δηλαδή ουσιαστικά την Κυριακή), έχουμε την </a:t>
            </a:r>
            <a:r>
              <a:rPr lang="el-GR" sz="2400" dirty="0" err="1" smtClean="0">
                <a:latin typeface="Times New Roman" pitchFamily="18" charset="0"/>
                <a:cs typeface="Times New Roman" pitchFamily="18" charset="0"/>
              </a:rPr>
              <a:t>ζωηφόρο</a:t>
            </a:r>
            <a:r>
              <a:rPr lang="el-GR" sz="2400" dirty="0" smtClean="0">
                <a:latin typeface="Times New Roman" pitchFamily="18" charset="0"/>
                <a:cs typeface="Times New Roman" pitchFamily="18" charset="0"/>
              </a:rPr>
              <a:t> Ανάσταση του Κυρίου μας, την ήττα του θανάτου και της φθοράς και την αφή του Αγίου Φωτός στον κόσμο από το Πανάγιο Τάφο.</a:t>
            </a:r>
          </a:p>
          <a:p>
            <a:endParaRPr lang="el-GR" dirty="0"/>
          </a:p>
        </p:txBody>
      </p:sp>
      <p:pic>
        <p:nvPicPr>
          <p:cNvPr id="27650" name="Picture 2" descr="Οι εικόνες της Αναστάσεως στην Ορθόδοξη Εκκλησία | Πεμπτουσία"/>
          <p:cNvPicPr>
            <a:picLocks noChangeAspect="1" noChangeArrowheads="1"/>
          </p:cNvPicPr>
          <p:nvPr/>
        </p:nvPicPr>
        <p:blipFill>
          <a:blip r:embed="rId2"/>
          <a:srcRect/>
          <a:stretch>
            <a:fillRect/>
          </a:stretch>
        </p:blipFill>
        <p:spPr bwMode="auto">
          <a:xfrm>
            <a:off x="1071538" y="3071810"/>
            <a:ext cx="7000924" cy="323527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Times New Roman" pitchFamily="18" charset="0"/>
                <a:cs typeface="Times New Roman" pitchFamily="18" charset="0"/>
              </a:rPr>
              <a:t>Εσπερινός της Αγάπης</a:t>
            </a:r>
            <a:endParaRPr lang="el-GR" b="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p:txBody>
          <a:bodyPr>
            <a:normAutofit/>
          </a:bodyPr>
          <a:lstStyle/>
          <a:p>
            <a:pPr marL="0" algn="just">
              <a:buNone/>
            </a:pPr>
            <a:r>
              <a:rPr lang="el-GR" sz="2600" dirty="0" smtClean="0">
                <a:latin typeface="Times New Roman" pitchFamily="18" charset="0"/>
                <a:cs typeface="Times New Roman" pitchFamily="18" charset="0"/>
              </a:rPr>
              <a:t>Κυριακή του Πάσχα στις 11.00 </a:t>
            </a:r>
            <a:r>
              <a:rPr lang="el-GR" sz="2600" dirty="0" err="1" smtClean="0">
                <a:latin typeface="Times New Roman" pitchFamily="18" charset="0"/>
                <a:cs typeface="Times New Roman" pitchFamily="18" charset="0"/>
              </a:rPr>
              <a:t>π.μ</a:t>
            </a:r>
            <a:r>
              <a:rPr lang="el-GR" sz="2600" dirty="0" smtClean="0">
                <a:latin typeface="Times New Roman" pitchFamily="18" charset="0"/>
                <a:cs typeface="Times New Roman" pitchFamily="18" charset="0"/>
              </a:rPr>
              <a:t>. ή το απόγευμα, τελείται ο </a:t>
            </a:r>
            <a:r>
              <a:rPr lang="el-GR" sz="2600" dirty="0" smtClean="0">
                <a:latin typeface="Times New Roman" pitchFamily="18" charset="0"/>
                <a:cs typeface="Times New Roman" pitchFamily="18" charset="0"/>
              </a:rPr>
              <a:t>«Εσπερινός της Αγάπης», </a:t>
            </a:r>
            <a:r>
              <a:rPr lang="el-GR" sz="2600" dirty="0" smtClean="0">
                <a:latin typeface="Times New Roman" pitchFamily="18" charset="0"/>
                <a:cs typeface="Times New Roman" pitchFamily="18" charset="0"/>
              </a:rPr>
              <a:t>όπου σε πολλές γλώσσες διαβάζεται το Ιερό Ευαγγέλιο και διατρανώνεται παγκοσμίως η νίκη του θανάτου και η εποχή της Καινούριας Διαθήκης, της χαράς και της Αναστάσιμης ελπίδας</a:t>
            </a:r>
            <a:r>
              <a:rPr lang="el-GR" sz="2600" dirty="0" smtClean="0">
                <a:latin typeface="Times New Roman" pitchFamily="18" charset="0"/>
                <a:cs typeface="Times New Roman" pitchFamily="18" charset="0"/>
              </a:rPr>
              <a:t>.</a:t>
            </a:r>
          </a:p>
          <a:p>
            <a:pPr marL="0" algn="just">
              <a:buNone/>
            </a:pPr>
            <a:r>
              <a:rPr lang="fr-FR" sz="2600" dirty="0" smtClean="0">
                <a:latin typeface="Times New Roman" pitchFamily="18" charset="0"/>
                <a:cs typeface="Times New Roman" pitchFamily="18" charset="0"/>
                <a:hlinkClick r:id="rId2"/>
              </a:rPr>
              <a:t>https://www.youtube.com/watch?v=8ZSyTUsdpu0</a:t>
            </a:r>
            <a:endParaRPr lang="el-GR" sz="2600" dirty="0">
              <a:latin typeface="Times New Roman" pitchFamily="18" charset="0"/>
              <a:cs typeface="Times New Roman" pitchFamily="18" charset="0"/>
            </a:endParaRPr>
          </a:p>
        </p:txBody>
      </p:sp>
      <p:pic>
        <p:nvPicPr>
          <p:cNvPr id="32770" name="Picture 2" descr="Χριστός Ανέστη και καλό Πάσχα"/>
          <p:cNvPicPr>
            <a:picLocks noChangeAspect="1" noChangeArrowheads="1"/>
          </p:cNvPicPr>
          <p:nvPr/>
        </p:nvPicPr>
        <p:blipFill>
          <a:blip r:embed="rId3" cstate="print"/>
          <a:srcRect/>
          <a:stretch>
            <a:fillRect/>
          </a:stretch>
        </p:blipFill>
        <p:spPr bwMode="auto">
          <a:xfrm>
            <a:off x="5643570" y="4429132"/>
            <a:ext cx="3143219" cy="176806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ΑΝΑΣΤΑΣΗ ΤΟΥ ΛΑΖΑΡΟΥ</a:t>
            </a:r>
            <a:endParaRPr lang="el-GR" dirty="0"/>
          </a:p>
        </p:txBody>
      </p:sp>
      <p:sp>
        <p:nvSpPr>
          <p:cNvPr id="3" name="2 - Θέση περιεχομένου"/>
          <p:cNvSpPr>
            <a:spLocks noGrp="1"/>
          </p:cNvSpPr>
          <p:nvPr>
            <p:ph sz="quarter" idx="1"/>
          </p:nvPr>
        </p:nvSpPr>
        <p:spPr>
          <a:xfrm>
            <a:off x="4714876" y="2000240"/>
            <a:ext cx="3876482" cy="3929090"/>
          </a:xfrm>
        </p:spPr>
        <p:txBody>
          <a:bodyPr/>
          <a:lstStyle/>
          <a:p>
            <a:pPr marL="0" algn="ctr">
              <a:buNone/>
            </a:pPr>
            <a:r>
              <a:rPr lang="el-GR" dirty="0" smtClean="0"/>
              <a:t>Δύο </a:t>
            </a:r>
            <a:r>
              <a:rPr lang="el-GR" dirty="0" smtClean="0"/>
              <a:t>μέρες πριν από την αρχή της Μεγάλης Εβδομάδας, η Εκκλησία μας γιορτάζει την </a:t>
            </a:r>
            <a:r>
              <a:rPr lang="el-GR" b="1" dirty="0" smtClean="0"/>
              <a:t>Ανάσταση του Λαζάρου</a:t>
            </a:r>
            <a:r>
              <a:rPr lang="el-GR" dirty="0" smtClean="0"/>
              <a:t>, του φίλου του Κυρίου.</a:t>
            </a:r>
          </a:p>
          <a:p>
            <a:endParaRPr lang="el-GR" dirty="0"/>
          </a:p>
        </p:txBody>
      </p:sp>
      <p:pic>
        <p:nvPicPr>
          <p:cNvPr id="4" name="3 - Εικόνα" descr="31_Lazaros">
            <a:hlinkClick r:id="rId2"/>
          </p:cNvPr>
          <p:cNvPicPr/>
          <p:nvPr/>
        </p:nvPicPr>
        <p:blipFill>
          <a:blip r:embed="rId3"/>
          <a:srcRect/>
          <a:stretch>
            <a:fillRect/>
          </a:stretch>
        </p:blipFill>
        <p:spPr bwMode="auto">
          <a:xfrm>
            <a:off x="357158" y="1357298"/>
            <a:ext cx="3857652" cy="5072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a:xfrm>
            <a:off x="301752" y="2285992"/>
            <a:ext cx="8503920" cy="3813056"/>
          </a:xfrm>
        </p:spPr>
        <p:txBody>
          <a:bodyPr/>
          <a:lstStyle/>
          <a:p>
            <a:pPr marL="0" algn="ctr">
              <a:buNone/>
            </a:pPr>
            <a:r>
              <a:rPr lang="el-GR" dirty="0" smtClean="0">
                <a:latin typeface="Times New Roman" pitchFamily="18" charset="0"/>
                <a:cs typeface="Times New Roman" pitchFamily="18" charset="0"/>
              </a:rPr>
              <a:t>Η Ανάσταση του Χριστού ας γίνει αληθινό Πάσχα (πέρασμα) και να βεβαιώσει τις καρδιές μας για τη νίκη της ζωής πάνω στον θάνατο και να γεμίσει τη ζωή μας με ελπίδα που είναι ο ίδιος ο Χριστός!</a:t>
            </a:r>
            <a:endParaRPr lang="el-GR"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a:xfrm>
            <a:off x="357158" y="2071678"/>
            <a:ext cx="8503920" cy="3527304"/>
          </a:xfrm>
        </p:spPr>
        <p:txBody>
          <a:bodyPr>
            <a:normAutofit/>
          </a:bodyPr>
          <a:lstStyle/>
          <a:p>
            <a:pPr>
              <a:buNone/>
            </a:pPr>
            <a:r>
              <a:rPr lang="el-GR" sz="4400" dirty="0" smtClean="0">
                <a:latin typeface="Times New Roman" pitchFamily="18" charset="0"/>
                <a:cs typeface="Times New Roman" pitchFamily="18" charset="0"/>
              </a:rPr>
              <a:t>Σας ευχαριστώ για την προσοχή σας.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ΚΥΡΙΑΚΗ ΤΩΝ ΒΑΪΩΝ</a:t>
            </a:r>
            <a:endParaRPr lang="el-GR" dirty="0"/>
          </a:p>
        </p:txBody>
      </p:sp>
      <p:sp>
        <p:nvSpPr>
          <p:cNvPr id="3" name="2 - Θέση περιεχομένου"/>
          <p:cNvSpPr>
            <a:spLocks noGrp="1"/>
          </p:cNvSpPr>
          <p:nvPr>
            <p:ph sz="quarter" idx="1"/>
          </p:nvPr>
        </p:nvSpPr>
        <p:spPr>
          <a:xfrm>
            <a:off x="301752" y="1571612"/>
            <a:ext cx="4627438" cy="4527436"/>
          </a:xfrm>
        </p:spPr>
        <p:txBody>
          <a:bodyPr>
            <a:normAutofit/>
          </a:bodyPr>
          <a:lstStyle/>
          <a:p>
            <a:pPr marL="0" indent="144000">
              <a:buNone/>
            </a:pPr>
            <a:r>
              <a:rPr lang="el-GR" dirty="0" smtClean="0">
                <a:latin typeface="Times New Roman" pitchFamily="18" charset="0"/>
                <a:cs typeface="Times New Roman" pitchFamily="18" charset="0"/>
              </a:rPr>
              <a:t>Λίγο καιρό ύστερα από την Ανάσταση του Λαζάρου, ο Ιησούς θα εισέλθει επίσημα στα Ιεροσόλυμα ταπεινά πάνω σε μικρό γαϊδουράκι ως αληθινός Μεσσίας.</a:t>
            </a:r>
          </a:p>
          <a:p>
            <a:pPr marL="0" indent="144000">
              <a:buNone/>
            </a:pPr>
            <a:r>
              <a:rPr lang="el-GR" dirty="0" smtClean="0">
                <a:latin typeface="Times New Roman" pitchFamily="18" charset="0"/>
                <a:cs typeface="Times New Roman" pitchFamily="18" charset="0"/>
              </a:rPr>
              <a:t>Ο λαός θα τον υποδεχθεί με το «Ωσαννά» και κλαδιά φοινικιάς (βάγια) -σύμβολα νίκης και θριάμβου. </a:t>
            </a:r>
            <a:endParaRPr lang="el-GR" dirty="0">
              <a:latin typeface="Times New Roman" pitchFamily="18" charset="0"/>
              <a:cs typeface="Times New Roman" pitchFamily="18" charset="0"/>
            </a:endParaRPr>
          </a:p>
        </p:txBody>
      </p:sp>
      <p:pic>
        <p:nvPicPr>
          <p:cNvPr id="23556" name="Picture 4" descr="ΟΡΘΡΟΣ ΚΑΙ ΘΕΙΑ ΛΕΙΤΟΥΡΓΙΑ ΚΥΡΙΑΚΗΣ ΤΩΝ ΒΑΪΩΝ | ΑΓΙΟΣ ΚΟΣΜΑΣ Ο ΑΙΤΩΛΟΣ"/>
          <p:cNvPicPr>
            <a:picLocks noChangeAspect="1" noChangeArrowheads="1"/>
          </p:cNvPicPr>
          <p:nvPr/>
        </p:nvPicPr>
        <p:blipFill>
          <a:blip r:embed="rId2"/>
          <a:srcRect/>
          <a:stretch>
            <a:fillRect/>
          </a:stretch>
        </p:blipFill>
        <p:spPr bwMode="auto">
          <a:xfrm>
            <a:off x="5037872" y="1643050"/>
            <a:ext cx="3682272" cy="435771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85728"/>
            <a:ext cx="8534400" cy="758952"/>
          </a:xfrm>
        </p:spPr>
        <p:txBody>
          <a:bodyPr>
            <a:noAutofit/>
          </a:bodyPr>
          <a:lstStyle/>
          <a:p>
            <a:r>
              <a:rPr lang="el-GR" sz="2800" b="1" i="1" dirty="0" smtClean="0">
                <a:latin typeface="Times New Roman" pitchFamily="18" charset="0"/>
                <a:cs typeface="Times New Roman" pitchFamily="18" charset="0"/>
              </a:rPr>
              <a:t>Σύντομη γνωριμία </a:t>
            </a:r>
            <a:r>
              <a:rPr lang="el-GR" sz="2800" b="1" i="1" dirty="0" smtClean="0">
                <a:latin typeface="Times New Roman" pitchFamily="18" charset="0"/>
                <a:cs typeface="Times New Roman" pitchFamily="18" charset="0"/>
              </a:rPr>
              <a:t>με τις εορτές της Μεγάλης </a:t>
            </a:r>
            <a:r>
              <a:rPr lang="el-GR" sz="2800" b="1" i="1" dirty="0" smtClean="0">
                <a:latin typeface="Times New Roman" pitchFamily="18" charset="0"/>
                <a:cs typeface="Times New Roman" pitchFamily="18" charset="0"/>
              </a:rPr>
              <a:t>Εβδομάδας</a:t>
            </a:r>
            <a:endParaRPr lang="el-GR" sz="2800" i="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p:txBody>
          <a:bodyPr/>
          <a:lstStyle/>
          <a:p>
            <a:pPr marL="0" algn="just">
              <a:buNone/>
            </a:pPr>
            <a:r>
              <a:rPr lang="el-GR" b="1" dirty="0" smtClean="0">
                <a:latin typeface="Times New Roman" pitchFamily="18" charset="0"/>
                <a:cs typeface="Times New Roman" pitchFamily="18" charset="0"/>
              </a:rPr>
              <a:t>Τι είναι Μεγάλη Εβδομάδα;</a:t>
            </a:r>
            <a:endParaRPr lang="el-GR" dirty="0" smtClean="0">
              <a:latin typeface="Times New Roman" pitchFamily="18" charset="0"/>
              <a:cs typeface="Times New Roman" pitchFamily="18" charset="0"/>
            </a:endParaRPr>
          </a:p>
          <a:p>
            <a:pPr marL="0" algn="just">
              <a:buNone/>
            </a:pPr>
            <a:r>
              <a:rPr lang="el-GR" dirty="0" smtClean="0">
                <a:latin typeface="Times New Roman" pitchFamily="18" charset="0"/>
                <a:cs typeface="Times New Roman" pitchFamily="18" charset="0"/>
              </a:rPr>
              <a:t>Η </a:t>
            </a:r>
            <a:r>
              <a:rPr lang="el-GR" b="1" dirty="0" smtClean="0">
                <a:latin typeface="Times New Roman" pitchFamily="18" charset="0"/>
                <a:cs typeface="Times New Roman" pitchFamily="18" charset="0"/>
              </a:rPr>
              <a:t>Μεγάλη Εβδομάδα </a:t>
            </a:r>
            <a:r>
              <a:rPr lang="el-GR" dirty="0" smtClean="0">
                <a:latin typeface="Times New Roman" pitchFamily="18" charset="0"/>
                <a:cs typeface="Times New Roman" pitchFamily="18" charset="0"/>
              </a:rPr>
              <a:t>είναι η εβδομάδα πριν το Πάσχα (από την Κυριακή των Βαΐων το βράδυ μέχρι το Μ. Σάββατο) και ονομάζεται «Μεγάλη», όχι γιατί έχει περισσότερες μέρες ή ώρες από τις άλλες εβδομάδες, αλλά γιατί τα γεγονότα όπου τελούνται και βιώνονται στους Ιερούς Ναούς είναι κοσμοσωτήρια για τον άνθρωπο!</a:t>
            </a:r>
          </a:p>
          <a:p>
            <a:endParaRPr lang="el-GR" dirty="0"/>
          </a:p>
        </p:txBody>
      </p:sp>
      <p:pic>
        <p:nvPicPr>
          <p:cNvPr id="4" name="3 - Εικόνα" descr="https://www.oodegr.com/oode/orthod/eortes/eikones/megalh_ebdomada_1.jpg"/>
          <p:cNvPicPr/>
          <p:nvPr/>
        </p:nvPicPr>
        <p:blipFill>
          <a:blip r:embed="rId2"/>
          <a:srcRect/>
          <a:stretch>
            <a:fillRect/>
          </a:stretch>
        </p:blipFill>
        <p:spPr bwMode="auto">
          <a:xfrm>
            <a:off x="4786314" y="4572008"/>
            <a:ext cx="4141470" cy="1995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142852"/>
            <a:ext cx="8858312" cy="857256"/>
          </a:xfrm>
        </p:spPr>
        <p:txBody>
          <a:bodyPr>
            <a:noAutofit/>
          </a:bodyPr>
          <a:lstStyle/>
          <a:p>
            <a:r>
              <a:rPr lang="el-GR" sz="2700" b="1" dirty="0" smtClean="0">
                <a:latin typeface="Times New Roman" pitchFamily="18" charset="0"/>
                <a:cs typeface="Times New Roman" pitchFamily="18" charset="0"/>
              </a:rPr>
              <a:t>Πώς βιώνεται ο λειτουργικός χρόνος τη Μεγάλη εβδομάδα;</a:t>
            </a:r>
            <a:endParaRPr lang="el-GR" sz="2700"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301752" y="1500174"/>
            <a:ext cx="8342214" cy="4572032"/>
          </a:xfrm>
        </p:spPr>
        <p:txBody>
          <a:bodyPr>
            <a:normAutofit/>
          </a:bodyPr>
          <a:lstStyle/>
          <a:p>
            <a:pPr marL="0" algn="just">
              <a:buNone/>
            </a:pPr>
            <a:endParaRPr lang="el-GR" dirty="0" smtClean="0">
              <a:latin typeface="Times New Roman" pitchFamily="18" charset="0"/>
              <a:cs typeface="Times New Roman" pitchFamily="18" charset="0"/>
            </a:endParaRPr>
          </a:p>
          <a:p>
            <a:pPr marL="0" algn="just">
              <a:buNone/>
            </a:pPr>
            <a:r>
              <a:rPr lang="el-GR" dirty="0" smtClean="0">
                <a:latin typeface="Times New Roman" pitchFamily="18" charset="0"/>
                <a:cs typeface="Times New Roman" pitchFamily="18" charset="0"/>
              </a:rPr>
              <a:t>Η </a:t>
            </a:r>
            <a:r>
              <a:rPr lang="el-GR" dirty="0" smtClean="0">
                <a:latin typeface="Times New Roman" pitchFamily="18" charset="0"/>
                <a:cs typeface="Times New Roman" pitchFamily="18" charset="0"/>
              </a:rPr>
              <a:t>Εκκλησία από την μεγάλη της φιλανθρωπία, για να μπορέσουν όσο είναι δυνατόν περισσότεροι πιστοί να συμμετέχουν στις Ακολουθίες, επέτρεψε από την αρχή της Μ. Εβδομάδας, να </a:t>
            </a:r>
            <a:r>
              <a:rPr lang="el-GR" dirty="0" err="1" smtClean="0">
                <a:latin typeface="Times New Roman" pitchFamily="18" charset="0"/>
                <a:cs typeface="Times New Roman" pitchFamily="18" charset="0"/>
              </a:rPr>
              <a:t>ψάλλεται</a:t>
            </a:r>
            <a:r>
              <a:rPr lang="el-GR" dirty="0" smtClean="0">
                <a:latin typeface="Times New Roman" pitchFamily="18" charset="0"/>
                <a:cs typeface="Times New Roman" pitchFamily="18" charset="0"/>
              </a:rPr>
              <a:t> ο Όρθρος της επόμενης ημέρας. (π.χ. την Κυριακή των Βαΐων το βράδυ </a:t>
            </a:r>
            <a:r>
              <a:rPr lang="el-GR" dirty="0" err="1" smtClean="0">
                <a:latin typeface="Times New Roman" pitchFamily="18" charset="0"/>
                <a:cs typeface="Times New Roman" pitchFamily="18" charset="0"/>
              </a:rPr>
              <a:t>ψάλλεται</a:t>
            </a:r>
            <a:r>
              <a:rPr lang="el-GR" dirty="0" smtClean="0">
                <a:latin typeface="Times New Roman" pitchFamily="18" charset="0"/>
                <a:cs typeface="Times New Roman" pitchFamily="18" charset="0"/>
              </a:rPr>
              <a:t> ο Όρθρος της Μεγάλης Δευτέρας).</a:t>
            </a:r>
          </a:p>
          <a:p>
            <a:pPr>
              <a:buNone/>
            </a:pP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«Ιδού ο Νυμφίος έρχεται…»</a:t>
            </a:r>
            <a:endParaRPr lang="el-GR" i="1" dirty="0"/>
          </a:p>
        </p:txBody>
      </p:sp>
      <p:sp>
        <p:nvSpPr>
          <p:cNvPr id="3" name="2 - Θέση περιεχομένου"/>
          <p:cNvSpPr>
            <a:spLocks noGrp="1"/>
          </p:cNvSpPr>
          <p:nvPr>
            <p:ph sz="quarter" idx="1"/>
          </p:nvPr>
        </p:nvSpPr>
        <p:spPr>
          <a:xfrm>
            <a:off x="301752" y="1357298"/>
            <a:ext cx="4575048" cy="4935926"/>
          </a:xfrm>
        </p:spPr>
        <p:txBody>
          <a:bodyPr>
            <a:normAutofit fontScale="92500" lnSpcReduction="20000"/>
          </a:bodyPr>
          <a:lstStyle/>
          <a:p>
            <a:pPr marL="0" algn="ctr">
              <a:buNone/>
            </a:pPr>
            <a:r>
              <a:rPr lang="el-GR" sz="3600" dirty="0" smtClean="0">
                <a:latin typeface="Times New Roman" pitchFamily="18" charset="0"/>
                <a:cs typeface="Times New Roman" pitchFamily="18" charset="0"/>
              </a:rPr>
              <a:t>Οι τέσσερις πρώτες ημέρες μας προετοιμάζουν πνευματικά για το θείο δράμα και οι Ακολουθίες ονομάζονται «Ακολουθίες του Νυμφίου</a:t>
            </a:r>
            <a:r>
              <a:rPr lang="el-GR" sz="3600" dirty="0" smtClean="0">
                <a:latin typeface="Times New Roman" pitchFamily="18" charset="0"/>
                <a:cs typeface="Times New Roman" pitchFamily="18" charset="0"/>
              </a:rPr>
              <a:t>».</a:t>
            </a:r>
          </a:p>
          <a:p>
            <a:pPr marL="0" algn="ctr">
              <a:buNone/>
            </a:pPr>
            <a:endParaRPr lang="el-GR" sz="3600" dirty="0" smtClean="0">
              <a:latin typeface="Times New Roman" pitchFamily="18" charset="0"/>
              <a:cs typeface="Times New Roman" pitchFamily="18" charset="0"/>
            </a:endParaRPr>
          </a:p>
          <a:p>
            <a:pPr marL="0" algn="ctr">
              <a:buNone/>
            </a:pPr>
            <a:r>
              <a:rPr lang="fr-FR" dirty="0" smtClean="0">
                <a:latin typeface="Times New Roman" pitchFamily="18" charset="0"/>
                <a:cs typeface="Times New Roman" pitchFamily="18" charset="0"/>
                <a:hlinkClick r:id="rId2"/>
              </a:rPr>
              <a:t>https://www.youtube.com/watch?v=bFGgjJNx69k</a:t>
            </a:r>
            <a:endParaRPr lang="el-GR" dirty="0">
              <a:latin typeface="Times New Roman" pitchFamily="18" charset="0"/>
              <a:cs typeface="Times New Roman" pitchFamily="18" charset="0"/>
            </a:endParaRPr>
          </a:p>
        </p:txBody>
      </p:sp>
      <p:pic>
        <p:nvPicPr>
          <p:cNvPr id="18434" name="Picture 2" descr="Μεγάλη Δευτέρα &quot;ο Νυμφίος έρχεται εν τω μέσω της νυκτός&quot; | Infokids.gr"/>
          <p:cNvPicPr>
            <a:picLocks noChangeAspect="1" noChangeArrowheads="1"/>
          </p:cNvPicPr>
          <p:nvPr/>
        </p:nvPicPr>
        <p:blipFill>
          <a:blip r:embed="rId3"/>
          <a:srcRect/>
          <a:stretch>
            <a:fillRect/>
          </a:stretch>
        </p:blipFill>
        <p:spPr bwMode="auto">
          <a:xfrm>
            <a:off x="5000628" y="1428736"/>
            <a:ext cx="3571900" cy="492372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latin typeface="Times New Roman" pitchFamily="18" charset="0"/>
                <a:cs typeface="Times New Roman" pitchFamily="18" charset="0"/>
              </a:rPr>
              <a:t>Μεγάλη Δευτέρα (Κυριακή </a:t>
            </a:r>
            <a:r>
              <a:rPr lang="el-GR" b="1" dirty="0" err="1" smtClean="0">
                <a:latin typeface="Times New Roman" pitchFamily="18" charset="0"/>
                <a:cs typeface="Times New Roman" pitchFamily="18" charset="0"/>
              </a:rPr>
              <a:t>Βαϊων</a:t>
            </a:r>
            <a:r>
              <a:rPr lang="el-GR" b="1" dirty="0" smtClean="0">
                <a:latin typeface="Times New Roman" pitchFamily="18" charset="0"/>
                <a:cs typeface="Times New Roman" pitchFamily="18" charset="0"/>
              </a:rPr>
              <a:t> βράδυ</a:t>
            </a:r>
            <a:r>
              <a:rPr lang="el-GR" b="1" dirty="0" smtClean="0">
                <a:latin typeface="Times New Roman" pitchFamily="18" charset="0"/>
                <a:cs typeface="Times New Roman" pitchFamily="18" charset="0"/>
              </a:rPr>
              <a:t>):</a:t>
            </a:r>
            <a:endParaRPr lang="el-GR"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p:txBody>
          <a:bodyPr>
            <a:normAutofit/>
          </a:bodyPr>
          <a:lstStyle/>
          <a:p>
            <a:pPr marL="0">
              <a:buNone/>
            </a:pPr>
            <a:r>
              <a:rPr lang="el-GR" dirty="0" smtClean="0">
                <a:latin typeface="Times New Roman" pitchFamily="18" charset="0"/>
                <a:cs typeface="Times New Roman" pitchFamily="18" charset="0"/>
              </a:rPr>
              <a:t>Την </a:t>
            </a:r>
            <a:r>
              <a:rPr lang="el-GR" dirty="0" smtClean="0">
                <a:latin typeface="Times New Roman" pitchFamily="18" charset="0"/>
                <a:cs typeface="Times New Roman" pitchFamily="18" charset="0"/>
              </a:rPr>
              <a:t>Μεγάλη Δευτέρα κυριαρχούν δύο γεγονότα:</a:t>
            </a:r>
          </a:p>
          <a:p>
            <a:pPr marL="0">
              <a:buNone/>
            </a:pPr>
            <a:r>
              <a:rPr lang="el-GR" dirty="0" smtClean="0">
                <a:latin typeface="Times New Roman" pitchFamily="18" charset="0"/>
                <a:cs typeface="Times New Roman" pitchFamily="18" charset="0"/>
              </a:rPr>
              <a:t>α) Η ζωή του Ιωσήφ του 11ου γιού του Πατριάρχη Ιακώβ, του ονομαζόμενου Πάγκαλου, δηλαδή του ωραίου στο σώμα και τη ψυχή. Ο Ιωσήφ προεικονίζει με την περιπέτειά του (που πουλήθηκε σκλάβος στην Αίγυπτο) τον ίδιο τον Χριστό και το πάθος Του.</a:t>
            </a:r>
          </a:p>
          <a:p>
            <a:pPr marL="0">
              <a:buNone/>
            </a:pPr>
            <a:r>
              <a:rPr lang="el-GR" dirty="0" smtClean="0">
                <a:latin typeface="Times New Roman" pitchFamily="18" charset="0"/>
                <a:cs typeface="Times New Roman" pitchFamily="18" charset="0"/>
              </a:rPr>
              <a:t>β) Το περιστατικό της άκαρπης συκιάς που ξέρανε ο Χριστός (</a:t>
            </a:r>
            <a:r>
              <a:rPr lang="el-GR" dirty="0" err="1" smtClean="0">
                <a:latin typeface="Times New Roman" pitchFamily="18" charset="0"/>
                <a:cs typeface="Times New Roman" pitchFamily="18" charset="0"/>
              </a:rPr>
              <a:t>Ματθ</a:t>
            </a:r>
            <a:r>
              <a:rPr lang="el-GR" dirty="0" smtClean="0">
                <a:latin typeface="Times New Roman" pitchFamily="18" charset="0"/>
                <a:cs typeface="Times New Roman" pitchFamily="18" charset="0"/>
              </a:rPr>
              <a:t>. 21, 18-22):</a:t>
            </a:r>
            <a:br>
              <a:rPr lang="el-GR" dirty="0" smtClean="0">
                <a:latin typeface="Times New Roman" pitchFamily="18" charset="0"/>
                <a:cs typeface="Times New Roman" pitchFamily="18" charset="0"/>
              </a:rPr>
            </a:br>
            <a:r>
              <a:rPr lang="el-GR" dirty="0" smtClean="0">
                <a:latin typeface="Times New Roman" pitchFamily="18" charset="0"/>
                <a:cs typeface="Times New Roman" pitchFamily="18" charset="0"/>
              </a:rPr>
              <a:t>Συμβολίζει την Συναγωγή των Εβραίων και γενικά την ζωή του Ισραηλιτικού λαού που ήταν άκαρποι από καλά έργα.</a:t>
            </a:r>
          </a:p>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latin typeface="Times New Roman" pitchFamily="18" charset="0"/>
                <a:cs typeface="Times New Roman" pitchFamily="18" charset="0"/>
              </a:rPr>
              <a:t>Μεγάλη Τρίτη (Μεγάλη Δευτέρα βράδυ</a:t>
            </a:r>
            <a:r>
              <a:rPr lang="el-GR" b="1" dirty="0" smtClean="0">
                <a:latin typeface="Times New Roman" pitchFamily="18" charset="0"/>
                <a:cs typeface="Times New Roman" pitchFamily="18" charset="0"/>
              </a:rPr>
              <a:t>)</a:t>
            </a:r>
            <a:endParaRPr lang="el-GR"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p:txBody>
          <a:bodyPr/>
          <a:lstStyle/>
          <a:p>
            <a:pPr marL="0">
              <a:buNone/>
            </a:pPr>
            <a:r>
              <a:rPr lang="el-GR" dirty="0" smtClean="0">
                <a:latin typeface="Times New Roman" pitchFamily="18" charset="0"/>
                <a:cs typeface="Times New Roman" pitchFamily="18" charset="0"/>
              </a:rPr>
              <a:t>Την </a:t>
            </a:r>
            <a:r>
              <a:rPr lang="el-GR" dirty="0" smtClean="0">
                <a:latin typeface="Times New Roman" pitchFamily="18" charset="0"/>
                <a:cs typeface="Times New Roman" pitchFamily="18" charset="0"/>
              </a:rPr>
              <a:t>Μεγάλη Τρίτη θυμόμαστε και ζούμε δύο παραβολές:</a:t>
            </a:r>
          </a:p>
          <a:p>
            <a:pPr marL="0">
              <a:buNone/>
            </a:pPr>
            <a:r>
              <a:rPr lang="el-GR" dirty="0" smtClean="0">
                <a:latin typeface="Times New Roman" pitchFamily="18" charset="0"/>
                <a:cs typeface="Times New Roman" pitchFamily="18" charset="0"/>
              </a:rPr>
              <a:t>α) Των δέκα παρθένων (</a:t>
            </a:r>
            <a:r>
              <a:rPr lang="el-GR" dirty="0" err="1" smtClean="0">
                <a:latin typeface="Times New Roman" pitchFamily="18" charset="0"/>
                <a:cs typeface="Times New Roman" pitchFamily="18" charset="0"/>
              </a:rPr>
              <a:t>Ματθ</a:t>
            </a:r>
            <a:r>
              <a:rPr lang="el-GR" dirty="0" smtClean="0">
                <a:latin typeface="Times New Roman" pitchFamily="18" charset="0"/>
                <a:cs typeface="Times New Roman" pitchFamily="18" charset="0"/>
              </a:rPr>
              <a:t>. 25,1-13) που μας </a:t>
            </a:r>
            <a:r>
              <a:rPr lang="el-GR" dirty="0" smtClean="0">
                <a:latin typeface="Times New Roman" pitchFamily="18" charset="0"/>
                <a:cs typeface="Times New Roman" pitchFamily="18" charset="0"/>
              </a:rPr>
              <a:t>διδάσκει</a:t>
            </a:r>
          </a:p>
          <a:p>
            <a:pPr marL="0">
              <a:buNone/>
            </a:pPr>
            <a:r>
              <a:rPr lang="el-GR" dirty="0" smtClean="0">
                <a:latin typeface="Times New Roman" pitchFamily="18" charset="0"/>
                <a:cs typeface="Times New Roman" pitchFamily="18" charset="0"/>
              </a:rPr>
              <a:t>να </a:t>
            </a:r>
            <a:r>
              <a:rPr lang="el-GR" dirty="0" smtClean="0">
                <a:latin typeface="Times New Roman" pitchFamily="18" charset="0"/>
                <a:cs typeface="Times New Roman" pitchFamily="18" charset="0"/>
              </a:rPr>
              <a:t>είμαστε έτοιμοι και γεμάτοι από πίστη και φιλανθρωπία.</a:t>
            </a:r>
          </a:p>
          <a:p>
            <a:pPr marL="0">
              <a:buNone/>
            </a:pPr>
            <a:r>
              <a:rPr lang="el-GR" dirty="0" smtClean="0">
                <a:latin typeface="Times New Roman" pitchFamily="18" charset="0"/>
                <a:cs typeface="Times New Roman" pitchFamily="18" charset="0"/>
              </a:rPr>
              <a:t>β) Των Ταλάντων (</a:t>
            </a:r>
            <a:r>
              <a:rPr lang="el-GR" dirty="0" err="1" smtClean="0">
                <a:latin typeface="Times New Roman" pitchFamily="18" charset="0"/>
                <a:cs typeface="Times New Roman" pitchFamily="18" charset="0"/>
              </a:rPr>
              <a:t>Ματθ</a:t>
            </a:r>
            <a:r>
              <a:rPr lang="el-GR" dirty="0" smtClean="0">
                <a:latin typeface="Times New Roman" pitchFamily="18" charset="0"/>
                <a:cs typeface="Times New Roman" pitchFamily="18" charset="0"/>
              </a:rPr>
              <a:t>. 25,14-30), που μας διδάσκει να είμαστε εργατικοί και πρέπει να καλλιεργούμε και να αυξήσουμε τα πνευματικά μας χαρίσματα.</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Μεγάλη Τετάρτη (Μεγάλη Τρίτη βράδυ</a:t>
            </a:r>
            <a:r>
              <a:rPr lang="el-GR" b="1" dirty="0" smtClean="0"/>
              <a:t>)</a:t>
            </a:r>
            <a:endParaRPr lang="el-GR" dirty="0"/>
          </a:p>
        </p:txBody>
      </p:sp>
      <p:sp>
        <p:nvSpPr>
          <p:cNvPr id="3" name="2 - Θέση περιεχομένου"/>
          <p:cNvSpPr>
            <a:spLocks noGrp="1"/>
          </p:cNvSpPr>
          <p:nvPr>
            <p:ph sz="quarter" idx="1"/>
          </p:nvPr>
        </p:nvSpPr>
        <p:spPr/>
        <p:txBody>
          <a:bodyPr/>
          <a:lstStyle/>
          <a:p>
            <a:pPr marL="0" algn="just">
              <a:buNone/>
            </a:pPr>
            <a:r>
              <a:rPr lang="el-GR" dirty="0" smtClean="0"/>
              <a:t>Η </a:t>
            </a:r>
            <a:r>
              <a:rPr lang="el-GR" dirty="0" smtClean="0"/>
              <a:t>Μεγάλη Τετάρτη είναι αφιερωμένη στην αμαρτωλή γυναίκα (</a:t>
            </a:r>
            <a:r>
              <a:rPr lang="el-GR" dirty="0" err="1" smtClean="0"/>
              <a:t>Λουκ</a:t>
            </a:r>
            <a:r>
              <a:rPr lang="el-GR" dirty="0" smtClean="0"/>
              <a:t>. 7,47), που μετανιωμένη άλειψε τα πόδια του Κυρίου με μύρο και συγχωρήθηκε για τα αμαρτήματά της, γιατί έδειξε μεγάλη αγάπη και πίστη στον Κύριο. </a:t>
            </a:r>
            <a:r>
              <a:rPr lang="el-GR" dirty="0" err="1" smtClean="0"/>
              <a:t>Ψάλλεται</a:t>
            </a:r>
            <a:r>
              <a:rPr lang="el-GR" dirty="0" smtClean="0"/>
              <a:t> το περίφημο τροπάριο (δοξαστικό) της Υμνογράφου Μοναχής </a:t>
            </a:r>
            <a:r>
              <a:rPr lang="el-GR" dirty="0" smtClean="0"/>
              <a:t>Κασσιανής.</a:t>
            </a:r>
            <a:endParaRPr lang="el-G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69</TotalTime>
  <Words>885</Words>
  <Application>Microsoft Office PowerPoint</Application>
  <PresentationFormat>Προβολή στην οθόνη (4:3)</PresentationFormat>
  <Paragraphs>66</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Δημοτικός</vt:lpstr>
      <vt:lpstr>Η ΒΑΣΙΛΕΙΑ ΤΟΥ ΘΕΟΥ ΠΟΡΕΥΕΤΑΙ ΜΕΣΑ ΑΠΟ ΤΑ ΠΑΘΗ ΚΑΙ ΤΗΝ ΑΝΑΣΤΑΣΗ ΤΟΥ ΧΡΙΣΤΟΥ</vt:lpstr>
      <vt:lpstr>Η ΑΝΑΣΤΑΣΗ ΤΟΥ ΛΑΖΑΡΟΥ</vt:lpstr>
      <vt:lpstr>ΚΥΡΙΑΚΗ ΤΩΝ ΒΑΪΩΝ</vt:lpstr>
      <vt:lpstr>Σύντομη γνωριμία με τις εορτές της Μεγάλης Εβδομάδας</vt:lpstr>
      <vt:lpstr>Πώς βιώνεται ο λειτουργικός χρόνος τη Μεγάλη εβδομάδα;</vt:lpstr>
      <vt:lpstr>«Ιδού ο Νυμφίος έρχεται…»</vt:lpstr>
      <vt:lpstr>Μεγάλη Δευτέρα (Κυριακή Βαϊων βράδυ):</vt:lpstr>
      <vt:lpstr>Μεγάλη Τρίτη (Μεγάλη Δευτέρα βράδυ)</vt:lpstr>
      <vt:lpstr>Μεγάλη Τετάρτη (Μεγάλη Τρίτη βράδυ)</vt:lpstr>
      <vt:lpstr>Μεγάλη Πέμπτη (Μεγάλη Τετάρτη βράδυ)</vt:lpstr>
      <vt:lpstr>Διαφάνεια 11</vt:lpstr>
      <vt:lpstr>Διαφάνεια 12</vt:lpstr>
      <vt:lpstr>Μεγάλη Παρασκευή (Μεγάλη Πέμπτη βράδυ)</vt:lpstr>
      <vt:lpstr>«Σήμερον κρεμάται επί ξύλου…»</vt:lpstr>
      <vt:lpstr>Μεγάλη Παρασκευή πρωί</vt:lpstr>
      <vt:lpstr>Μεγάλη Παρασκευή βράδυ</vt:lpstr>
      <vt:lpstr>Μεγάλο Σάββατο πρωϊ</vt:lpstr>
      <vt:lpstr>Πάσχα μέγα, Πάσχα των πιστών!</vt:lpstr>
      <vt:lpstr>Εσπερινός της Αγάπης</vt:lpstr>
      <vt:lpstr>Διαφάνεια 20</vt:lpstr>
      <vt:lpstr>Διαφάνεια 21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ΒΑΣΙΛΕΙΑ ΤΟΥ ΘΕΟΥ ΠΟΡΕΥΕΤΑΙ ΜΕΣΑ ΑΠΟ ΤΑ ΠΑΘΗ ΚΑΙ ΤΗΝ ΑΝΑΣΤΑΣΗ ΤΟΥ ΧΡΙΣΤΟΥ</dc:title>
  <dc:creator>USER</dc:creator>
  <cp:lastModifiedBy>USER</cp:lastModifiedBy>
  <cp:revision>18</cp:revision>
  <dcterms:created xsi:type="dcterms:W3CDTF">2020-04-09T19:21:59Z</dcterms:created>
  <dcterms:modified xsi:type="dcterms:W3CDTF">2020-04-09T20:31:18Z</dcterms:modified>
</cp:coreProperties>
</file>