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5D7D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D56425C0-6C0D-4979-B008-A83EF5D5D66D}" type="datetimeFigureOut">
              <a:rPr lang="el-GR" smtClean="0"/>
              <a:pPr/>
              <a:t>1/3/2016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EE3428A-4C29-485F-A77B-0F9F43F96C93}"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D56425C0-6C0D-4979-B008-A83EF5D5D66D}" type="datetimeFigureOut">
              <a:rPr lang="el-GR" smtClean="0"/>
              <a:pPr/>
              <a:t>1/3/2016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EE3428A-4C29-485F-A77B-0F9F43F96C93}"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D56425C0-6C0D-4979-B008-A83EF5D5D66D}" type="datetimeFigureOut">
              <a:rPr lang="el-GR" smtClean="0"/>
              <a:pPr/>
              <a:t>1/3/2016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EE3428A-4C29-485F-A77B-0F9F43F96C93}"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D56425C0-6C0D-4979-B008-A83EF5D5D66D}" type="datetimeFigureOut">
              <a:rPr lang="el-GR" smtClean="0"/>
              <a:pPr/>
              <a:t>1/3/2016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EE3428A-4C29-485F-A77B-0F9F43F96C93}"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D56425C0-6C0D-4979-B008-A83EF5D5D66D}" type="datetimeFigureOut">
              <a:rPr lang="el-GR" smtClean="0"/>
              <a:pPr/>
              <a:t>1/3/2016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4EE3428A-4C29-485F-A77B-0F9F43F96C93}"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D56425C0-6C0D-4979-B008-A83EF5D5D66D}" type="datetimeFigureOut">
              <a:rPr lang="el-GR" smtClean="0"/>
              <a:pPr/>
              <a:t>1/3/2016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EE3428A-4C29-485F-A77B-0F9F43F96C93}"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D56425C0-6C0D-4979-B008-A83EF5D5D66D}" type="datetimeFigureOut">
              <a:rPr lang="el-GR" smtClean="0"/>
              <a:pPr/>
              <a:t>1/3/2016</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4EE3428A-4C29-485F-A77B-0F9F43F96C93}"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D56425C0-6C0D-4979-B008-A83EF5D5D66D}" type="datetimeFigureOut">
              <a:rPr lang="el-GR" smtClean="0"/>
              <a:pPr/>
              <a:t>1/3/2016</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4EE3428A-4C29-485F-A77B-0F9F43F96C93}"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D56425C0-6C0D-4979-B008-A83EF5D5D66D}" type="datetimeFigureOut">
              <a:rPr lang="el-GR" smtClean="0"/>
              <a:pPr/>
              <a:t>1/3/2016</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4EE3428A-4C29-485F-A77B-0F9F43F96C93}"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D56425C0-6C0D-4979-B008-A83EF5D5D66D}" type="datetimeFigureOut">
              <a:rPr lang="el-GR" smtClean="0"/>
              <a:pPr/>
              <a:t>1/3/2016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EE3428A-4C29-485F-A77B-0F9F43F96C93}"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D56425C0-6C0D-4979-B008-A83EF5D5D66D}" type="datetimeFigureOut">
              <a:rPr lang="el-GR" smtClean="0"/>
              <a:pPr/>
              <a:t>1/3/2016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4EE3428A-4C29-485F-A77B-0F9F43F96C93}"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6425C0-6C0D-4979-B008-A83EF5D5D66D}" type="datetimeFigureOut">
              <a:rPr lang="el-GR" smtClean="0"/>
              <a:pPr/>
              <a:t>1/3/2016</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EE3428A-4C29-485F-A77B-0F9F43F96C93}"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jpeg"/></Relationships>
</file>

<file path=ppt/slides/_rels/slide1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19.jpeg"/><Relationship Id="rId5" Type="http://schemas.openxmlformats.org/officeDocument/2006/relationships/image" Target="../media/image18.jpeg"/><Relationship Id="rId4" Type="http://schemas.openxmlformats.org/officeDocument/2006/relationships/image" Target="../media/image17.jpeg"/></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audio" Target="../media/audio1.wav"/><Relationship Id="rId1" Type="http://schemas.openxmlformats.org/officeDocument/2006/relationships/slideLayout" Target="../slideLayouts/slideLayout2.xml"/><Relationship Id="rId4" Type="http://schemas.openxmlformats.org/officeDocument/2006/relationships/image" Target="../media/image20.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3 - Ορθογώνιο"/>
          <p:cNvSpPr/>
          <p:nvPr/>
        </p:nvSpPr>
        <p:spPr>
          <a:xfrm>
            <a:off x="0" y="2132856"/>
            <a:ext cx="9144000" cy="3384376"/>
          </a:xfrm>
          <a:prstGeom prst="rect">
            <a:avLst/>
          </a:prstGeom>
          <a:blipFill>
            <a:blip r:embed="rId3"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sz="3200" dirty="0" smtClean="0">
                <a:solidFill>
                  <a:schemeClr val="tx1"/>
                </a:solidFill>
              </a:rPr>
              <a:t>ΛΙΜΝΟΘΑΛΑΣΣΑ ΚΟΤΥΧΙΟΥ</a:t>
            </a:r>
            <a:endParaRPr lang="el-GR" sz="3200" dirty="0">
              <a:solidFill>
                <a:schemeClr val="tx1"/>
              </a:solidFill>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pic>
        <p:nvPicPr>
          <p:cNvPr id="20482" name="Picture 2" descr="http://lsg.ucy.ac.cy/research/wetlands/limnothalassakotyxikaidasosstrofylias/limnothalassakotyxikaidasosstrofylias2.jpg"/>
          <p:cNvPicPr>
            <a:picLocks noChangeAspect="1" noChangeArrowheads="1"/>
          </p:cNvPicPr>
          <p:nvPr/>
        </p:nvPicPr>
        <p:blipFill>
          <a:blip r:embed="rId3" cstate="print"/>
          <a:srcRect/>
          <a:stretch>
            <a:fillRect/>
          </a:stretch>
        </p:blipFill>
        <p:spPr bwMode="auto">
          <a:xfrm>
            <a:off x="323528" y="332656"/>
            <a:ext cx="4320480" cy="3168352"/>
          </a:xfrm>
          <a:prstGeom prst="rect">
            <a:avLst/>
          </a:prstGeom>
          <a:noFill/>
        </p:spPr>
      </p:pic>
      <p:pic>
        <p:nvPicPr>
          <p:cNvPr id="20484" name="Picture 4" descr="http://www.visitgreece.gr/deployedFiles/StaticFiles/Photos/Generic%20Contents/Forests/National_Park_of_Kotychi_Strofylia_250B.jpg"/>
          <p:cNvPicPr>
            <a:picLocks noChangeAspect="1" noChangeArrowheads="1"/>
          </p:cNvPicPr>
          <p:nvPr/>
        </p:nvPicPr>
        <p:blipFill>
          <a:blip r:embed="rId4" cstate="print"/>
          <a:srcRect/>
          <a:stretch>
            <a:fillRect/>
          </a:stretch>
        </p:blipFill>
        <p:spPr bwMode="auto">
          <a:xfrm>
            <a:off x="5436096" y="404664"/>
            <a:ext cx="2381250" cy="3162301"/>
          </a:xfrm>
          <a:prstGeom prst="rect">
            <a:avLst/>
          </a:prstGeom>
          <a:noFill/>
        </p:spPr>
      </p:pic>
      <p:pic>
        <p:nvPicPr>
          <p:cNvPr id="20486" name="Picture 6" descr="Αποτέλεσμα εικόνας για λιμνοθαλασσα κοτυχι και δασος στροφυλιας"/>
          <p:cNvPicPr>
            <a:picLocks noChangeAspect="1" noChangeArrowheads="1"/>
          </p:cNvPicPr>
          <p:nvPr/>
        </p:nvPicPr>
        <p:blipFill>
          <a:blip r:embed="rId5" cstate="print"/>
          <a:srcRect/>
          <a:stretch>
            <a:fillRect/>
          </a:stretch>
        </p:blipFill>
        <p:spPr bwMode="auto">
          <a:xfrm>
            <a:off x="683568" y="3933056"/>
            <a:ext cx="3384376" cy="2376289"/>
          </a:xfrm>
          <a:prstGeom prst="rect">
            <a:avLst/>
          </a:prstGeom>
          <a:noFill/>
        </p:spPr>
      </p:pic>
      <p:pic>
        <p:nvPicPr>
          <p:cNvPr id="20488" name="Picture 8" descr="Αποτέλεσμα εικόνας για λιμνοθαλασσα κοτυχι και δασος στροφυλιας"/>
          <p:cNvPicPr>
            <a:picLocks noChangeAspect="1" noChangeArrowheads="1"/>
          </p:cNvPicPr>
          <p:nvPr/>
        </p:nvPicPr>
        <p:blipFill>
          <a:blip r:embed="rId6" cstate="print"/>
          <a:srcRect/>
          <a:stretch>
            <a:fillRect/>
          </a:stretch>
        </p:blipFill>
        <p:spPr bwMode="auto">
          <a:xfrm>
            <a:off x="4860032" y="4149080"/>
            <a:ext cx="3888432" cy="2492896"/>
          </a:xfrm>
          <a:prstGeom prst="rect">
            <a:avLst/>
          </a:prstGeom>
          <a:noFill/>
        </p:spPr>
      </p:pic>
    </p:spTree>
  </p:cSld>
  <p:clrMapOvr>
    <a:masterClrMapping/>
  </p:clrMapOvr>
  <p:transition>
    <p:strips/>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pic>
        <p:nvPicPr>
          <p:cNvPr id="1026" name="Picture 2" descr="Αποτέλεσμα εικόνας για λιμνοθαλασσα κοτυχιου και δασος στροφυλιας"/>
          <p:cNvPicPr>
            <a:picLocks noChangeAspect="1" noChangeArrowheads="1"/>
          </p:cNvPicPr>
          <p:nvPr/>
        </p:nvPicPr>
        <p:blipFill>
          <a:blip r:embed="rId3" cstate="print"/>
          <a:srcRect/>
          <a:stretch>
            <a:fillRect/>
          </a:stretch>
        </p:blipFill>
        <p:spPr bwMode="auto">
          <a:xfrm>
            <a:off x="611560" y="332656"/>
            <a:ext cx="3456384" cy="3240360"/>
          </a:xfrm>
          <a:prstGeom prst="rect">
            <a:avLst/>
          </a:prstGeom>
          <a:noFill/>
        </p:spPr>
      </p:pic>
      <p:pic>
        <p:nvPicPr>
          <p:cNvPr id="1028" name="Picture 4" descr="Αποτέλεσμα εικόνας για λιμνοθαλασσα κοτυχιου και δασος στροφυλιας"/>
          <p:cNvPicPr>
            <a:picLocks noChangeAspect="1" noChangeArrowheads="1"/>
          </p:cNvPicPr>
          <p:nvPr/>
        </p:nvPicPr>
        <p:blipFill>
          <a:blip r:embed="rId4" cstate="print"/>
          <a:srcRect/>
          <a:stretch>
            <a:fillRect/>
          </a:stretch>
        </p:blipFill>
        <p:spPr bwMode="auto">
          <a:xfrm>
            <a:off x="4716016" y="332656"/>
            <a:ext cx="3888432" cy="3096344"/>
          </a:xfrm>
          <a:prstGeom prst="rect">
            <a:avLst/>
          </a:prstGeom>
          <a:noFill/>
        </p:spPr>
      </p:pic>
      <p:sp>
        <p:nvSpPr>
          <p:cNvPr id="1030" name="AutoShape 6" descr="Αποτέλεσμα εικόνας για λιμνοθαλασσα κοτυχιου και δασος στροφυλιας"/>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032" name="AutoShape 8" descr="Αποτέλεσμα εικόνας για λιμνοθαλασσα κοτυχιου και δασος στροφυλιας"/>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sp>
        <p:nvSpPr>
          <p:cNvPr id="1034" name="AutoShape 10" descr="Αποτέλεσμα εικόνας για λιμνοθαλασσα κοτυχιου και δασος στροφυλιας"/>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l-GR"/>
          </a:p>
        </p:txBody>
      </p:sp>
      <p:pic>
        <p:nvPicPr>
          <p:cNvPr id="1036" name="Picture 12" descr="Αποτέλεσμα εικόνας για λιμνοθαλασσα κοτυχιου και δασος στροφυλιας"/>
          <p:cNvPicPr>
            <a:picLocks noChangeAspect="1" noChangeArrowheads="1"/>
          </p:cNvPicPr>
          <p:nvPr/>
        </p:nvPicPr>
        <p:blipFill>
          <a:blip r:embed="rId5" cstate="print"/>
          <a:srcRect/>
          <a:stretch>
            <a:fillRect/>
          </a:stretch>
        </p:blipFill>
        <p:spPr bwMode="auto">
          <a:xfrm>
            <a:off x="0" y="3933056"/>
            <a:ext cx="4104456" cy="2924944"/>
          </a:xfrm>
          <a:prstGeom prst="rect">
            <a:avLst/>
          </a:prstGeom>
          <a:noFill/>
        </p:spPr>
      </p:pic>
      <p:pic>
        <p:nvPicPr>
          <p:cNvPr id="1038" name="Picture 14" descr="Αποτέλεσμα εικόνας για λιμνοθαλασσα κοτυχιου και δασος στροφυλιας"/>
          <p:cNvPicPr>
            <a:picLocks noChangeAspect="1" noChangeArrowheads="1"/>
          </p:cNvPicPr>
          <p:nvPr/>
        </p:nvPicPr>
        <p:blipFill>
          <a:blip r:embed="rId6" cstate="print"/>
          <a:srcRect/>
          <a:stretch>
            <a:fillRect/>
          </a:stretch>
        </p:blipFill>
        <p:spPr bwMode="auto">
          <a:xfrm>
            <a:off x="4860032" y="4077072"/>
            <a:ext cx="3600400" cy="2780928"/>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3" cstate="print"/>
          <a:tile tx="0" ty="0" sx="100000" sy="100000" flip="none" algn="tl"/>
        </a:blipFill>
        <a:effectLst/>
      </p:bgPr>
    </p:bg>
    <p:spTree>
      <p:nvGrpSpPr>
        <p:cNvPr id="1" name=""/>
        <p:cNvGrpSpPr/>
        <p:nvPr/>
      </p:nvGrpSpPr>
      <p:grpSpPr>
        <a:xfrm>
          <a:off x="0" y="0"/>
          <a:ext cx="0" cy="0"/>
          <a:chOff x="0" y="0"/>
          <a:chExt cx="0" cy="0"/>
        </a:xfrm>
      </p:grpSpPr>
      <p:pic>
        <p:nvPicPr>
          <p:cNvPr id="23556" name="Picture 4" descr="Αποτέλεσμα εικόνας για λιμνοθαλασσα κοτυχι και δασος στροφυλιας"/>
          <p:cNvPicPr>
            <a:picLocks noChangeAspect="1" noChangeArrowheads="1"/>
          </p:cNvPicPr>
          <p:nvPr/>
        </p:nvPicPr>
        <p:blipFill>
          <a:blip r:embed="rId4" cstate="print"/>
          <a:srcRect/>
          <a:stretch>
            <a:fillRect/>
          </a:stretch>
        </p:blipFill>
        <p:spPr bwMode="auto">
          <a:xfrm>
            <a:off x="1043608" y="692695"/>
            <a:ext cx="6480720" cy="3859305"/>
          </a:xfrm>
          <a:prstGeom prst="rect">
            <a:avLst/>
          </a:prstGeom>
          <a:noFill/>
        </p:spPr>
      </p:pic>
      <p:sp>
        <p:nvSpPr>
          <p:cNvPr id="6" name="5 - TextBox"/>
          <p:cNvSpPr txBox="1"/>
          <p:nvPr/>
        </p:nvSpPr>
        <p:spPr>
          <a:xfrm>
            <a:off x="1403648" y="5085184"/>
            <a:ext cx="5544616" cy="646331"/>
          </a:xfrm>
          <a:prstGeom prst="rect">
            <a:avLst/>
          </a:prstGeom>
          <a:noFill/>
        </p:spPr>
        <p:txBody>
          <a:bodyPr wrap="square" rtlCol="0">
            <a:spAutoFit/>
          </a:bodyPr>
          <a:lstStyle/>
          <a:p>
            <a:pPr algn="ctr"/>
            <a:r>
              <a:rPr lang="el-GR" sz="3600" dirty="0" smtClean="0"/>
              <a:t>ΤΕΛΟΣ</a:t>
            </a:r>
            <a:endParaRPr lang="el-GR" sz="3600" dirty="0"/>
          </a:p>
        </p:txBody>
      </p:sp>
    </p:spTree>
  </p:cSld>
  <p:clrMapOvr>
    <a:masterClrMapping/>
  </p:clrMapOvr>
  <p:transition>
    <p:zoom dir="in"/>
    <p:sndAc>
      <p:stSnd>
        <p:snd r:embed="rId2" name="chimes.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3 - Ορθογώνιο"/>
          <p:cNvSpPr/>
          <p:nvPr/>
        </p:nvSpPr>
        <p:spPr>
          <a:xfrm>
            <a:off x="0" y="1772816"/>
            <a:ext cx="9144000" cy="3384376"/>
          </a:xfrm>
          <a:prstGeom prst="rect">
            <a:avLst/>
          </a:prstGeom>
          <a:blipFill>
            <a:blip r:embed="rId3"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solidFill>
                  <a:schemeClr val="tx1"/>
                </a:solidFill>
              </a:rPr>
              <a:t>Η λιμνοθάλασσα Κοτύχι βρίσκεται ΒΑ της κωμόπολης των Λεχαινών ενώ το παραθαλάσσιο δάσος, ο υγρότοπος της Στροφυλιάς, είναι βορειότερα, στο Νομό Αχαΐας. Πρόκειται ουσιαστικά για ένα δίκτυο λιμνοθαλασσών, λιμνών, ελών και δασών, κατά μήκος των βορειοδυτικών ακτών της Πελοποννήσου. Η λίμνη βρίσκεται στο Δάσος της Στροφυλιάς και μαζί με τις λιμνοθάλασσες του Προκόπου, τη λίμνη-έλος Λάμια και του Πάπα (Καλόγριας) προστατεύεται από τη συνθήκη Ραμσάρ.</a:t>
            </a:r>
          </a:p>
        </p:txBody>
      </p:sp>
    </p:spTree>
  </p:cSld>
  <p:clrMapOvr>
    <a:masterClrMapping/>
  </p:clrMapOvr>
  <p:transition>
    <p:check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pic>
        <p:nvPicPr>
          <p:cNvPr id="1026" name="Picture 2" descr="alt"/>
          <p:cNvPicPr>
            <a:picLocks noChangeAspect="1" noChangeArrowheads="1"/>
          </p:cNvPicPr>
          <p:nvPr/>
        </p:nvPicPr>
        <p:blipFill>
          <a:blip r:embed="rId3" cstate="print"/>
          <a:srcRect/>
          <a:stretch>
            <a:fillRect/>
          </a:stretch>
        </p:blipFill>
        <p:spPr bwMode="auto">
          <a:xfrm>
            <a:off x="899592" y="764704"/>
            <a:ext cx="7488832" cy="4896544"/>
          </a:xfrm>
          <a:prstGeom prst="rect">
            <a:avLst/>
          </a:prstGeom>
          <a:noFill/>
        </p:spPr>
      </p:pic>
    </p:spTree>
  </p:cSld>
  <p:clrMapOvr>
    <a:masterClrMapping/>
  </p:clrMapOvr>
  <p:transition>
    <p:wheel/>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3 - Ορθογώνιο"/>
          <p:cNvSpPr/>
          <p:nvPr/>
        </p:nvSpPr>
        <p:spPr>
          <a:xfrm>
            <a:off x="0" y="2276872"/>
            <a:ext cx="9144000" cy="3024336"/>
          </a:xfrm>
          <a:prstGeom prst="rect">
            <a:avLst/>
          </a:prstGeom>
          <a:blipFill>
            <a:blip r:embed="rId3"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smtClean="0">
                <a:solidFill>
                  <a:schemeClr val="tx1"/>
                </a:solidFill>
              </a:rPr>
              <a:t>Η </a:t>
            </a:r>
            <a:r>
              <a:rPr lang="el-GR" dirty="0" err="1" smtClean="0">
                <a:solidFill>
                  <a:schemeClr val="tx1"/>
                </a:solidFill>
              </a:rPr>
              <a:t>ιχθυοπανίδα</a:t>
            </a:r>
            <a:r>
              <a:rPr lang="el-GR" dirty="0" smtClean="0">
                <a:solidFill>
                  <a:schemeClr val="tx1"/>
                </a:solidFill>
              </a:rPr>
              <a:t> της λιμνοθάλασσας αποτελείται από Λαβράκια (</a:t>
            </a:r>
            <a:r>
              <a:rPr lang="de-DE" dirty="0" err="1" smtClean="0">
                <a:solidFill>
                  <a:schemeClr val="tx1"/>
                </a:solidFill>
              </a:rPr>
              <a:t>Dicentrarchus</a:t>
            </a:r>
            <a:r>
              <a:rPr lang="de-DE" dirty="0" smtClean="0">
                <a:solidFill>
                  <a:schemeClr val="tx1"/>
                </a:solidFill>
              </a:rPr>
              <a:t> </a:t>
            </a:r>
            <a:r>
              <a:rPr lang="de-DE" dirty="0" err="1" smtClean="0">
                <a:solidFill>
                  <a:schemeClr val="tx1"/>
                </a:solidFill>
              </a:rPr>
              <a:t>labrax</a:t>
            </a:r>
            <a:r>
              <a:rPr lang="de-DE" dirty="0" smtClean="0">
                <a:solidFill>
                  <a:schemeClr val="tx1"/>
                </a:solidFill>
              </a:rPr>
              <a:t>), </a:t>
            </a:r>
            <a:r>
              <a:rPr lang="el-GR" dirty="0" err="1" smtClean="0">
                <a:solidFill>
                  <a:schemeClr val="tx1"/>
                </a:solidFill>
              </a:rPr>
              <a:t>Κέφαλους</a:t>
            </a:r>
            <a:r>
              <a:rPr lang="el-GR" dirty="0" smtClean="0">
                <a:solidFill>
                  <a:schemeClr val="tx1"/>
                </a:solidFill>
              </a:rPr>
              <a:t> (</a:t>
            </a:r>
            <a:r>
              <a:rPr lang="de-DE" dirty="0" err="1" smtClean="0">
                <a:solidFill>
                  <a:schemeClr val="tx1"/>
                </a:solidFill>
              </a:rPr>
              <a:t>Mugil</a:t>
            </a:r>
            <a:r>
              <a:rPr lang="de-DE" dirty="0" smtClean="0">
                <a:solidFill>
                  <a:schemeClr val="tx1"/>
                </a:solidFill>
              </a:rPr>
              <a:t> </a:t>
            </a:r>
            <a:r>
              <a:rPr lang="de-DE" dirty="0" err="1" smtClean="0">
                <a:solidFill>
                  <a:schemeClr val="tx1"/>
                </a:solidFill>
              </a:rPr>
              <a:t>cephalus</a:t>
            </a:r>
            <a:r>
              <a:rPr lang="de-DE" dirty="0" smtClean="0">
                <a:solidFill>
                  <a:schemeClr val="tx1"/>
                </a:solidFill>
              </a:rPr>
              <a:t>), </a:t>
            </a:r>
            <a:r>
              <a:rPr lang="el-GR" dirty="0" smtClean="0">
                <a:solidFill>
                  <a:schemeClr val="tx1"/>
                </a:solidFill>
              </a:rPr>
              <a:t>Τσιπούρες (</a:t>
            </a:r>
            <a:r>
              <a:rPr lang="de-DE" dirty="0" err="1" smtClean="0">
                <a:solidFill>
                  <a:schemeClr val="tx1"/>
                </a:solidFill>
              </a:rPr>
              <a:t>Sparus</a:t>
            </a:r>
            <a:r>
              <a:rPr lang="de-DE" dirty="0" smtClean="0">
                <a:solidFill>
                  <a:schemeClr val="tx1"/>
                </a:solidFill>
              </a:rPr>
              <a:t> </a:t>
            </a:r>
            <a:r>
              <a:rPr lang="de-DE" dirty="0" err="1" smtClean="0">
                <a:solidFill>
                  <a:schemeClr val="tx1"/>
                </a:solidFill>
              </a:rPr>
              <a:t>auratus</a:t>
            </a:r>
            <a:r>
              <a:rPr lang="de-DE" dirty="0" smtClean="0">
                <a:solidFill>
                  <a:schemeClr val="tx1"/>
                </a:solidFill>
              </a:rPr>
              <a:t>) </a:t>
            </a:r>
            <a:r>
              <a:rPr lang="el-GR" dirty="0" smtClean="0">
                <a:solidFill>
                  <a:schemeClr val="tx1"/>
                </a:solidFill>
              </a:rPr>
              <a:t>και Χέλια (</a:t>
            </a:r>
            <a:r>
              <a:rPr lang="de-DE" dirty="0" smtClean="0">
                <a:solidFill>
                  <a:schemeClr val="tx1"/>
                </a:solidFill>
              </a:rPr>
              <a:t>Anguilla </a:t>
            </a:r>
            <a:r>
              <a:rPr lang="de-DE" dirty="0" err="1" smtClean="0">
                <a:solidFill>
                  <a:schemeClr val="tx1"/>
                </a:solidFill>
              </a:rPr>
              <a:t>anguilla</a:t>
            </a:r>
            <a:r>
              <a:rPr lang="de-DE" dirty="0" smtClean="0">
                <a:solidFill>
                  <a:schemeClr val="tx1"/>
                </a:solidFill>
              </a:rPr>
              <a:t>). </a:t>
            </a:r>
            <a:r>
              <a:rPr lang="el-GR" dirty="0" smtClean="0">
                <a:solidFill>
                  <a:schemeClr val="tx1"/>
                </a:solidFill>
              </a:rPr>
              <a:t>Το Κοτύχι είναι σημαντικός τόπος ξεκούρασης για πολλά αποδημητικά πουλιά, όπως Ερωδιοί, </a:t>
            </a:r>
            <a:r>
              <a:rPr lang="el-GR" dirty="0" err="1" smtClean="0">
                <a:solidFill>
                  <a:schemeClr val="tx1"/>
                </a:solidFill>
              </a:rPr>
              <a:t>Χαλκόκοτες</a:t>
            </a:r>
            <a:r>
              <a:rPr lang="el-GR" dirty="0" smtClean="0">
                <a:solidFill>
                  <a:schemeClr val="tx1"/>
                </a:solidFill>
              </a:rPr>
              <a:t>, Χελιδόνια, Τσαλαπετεινοί, Γεράκια, Τρυγόνια, Γλαρόνια κ.ά.</a:t>
            </a:r>
            <a:endParaRPr lang="el-GR" dirty="0">
              <a:solidFill>
                <a:schemeClr val="tx1"/>
              </a:solidFill>
            </a:endParaRPr>
          </a:p>
        </p:txBody>
      </p:sp>
    </p:spTree>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3 - Ορθογώνιο"/>
          <p:cNvSpPr/>
          <p:nvPr/>
        </p:nvSpPr>
        <p:spPr>
          <a:xfrm>
            <a:off x="0" y="1916832"/>
            <a:ext cx="9144000" cy="3312368"/>
          </a:xfrm>
          <a:prstGeom prst="rect">
            <a:avLst/>
          </a:prstGeom>
          <a:blipFill>
            <a:blip r:embed="rId3"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dirty="0">
                <a:solidFill>
                  <a:schemeClr val="tx1"/>
                </a:solidFill>
              </a:rPr>
              <a:t>Χαρακτηρισμένη ως "φυσικό παράδεισο" η περιοχή της λιμνοθάλασσας </a:t>
            </a:r>
            <a:r>
              <a:rPr lang="el-GR" dirty="0" err="1">
                <a:solidFill>
                  <a:schemeClr val="tx1"/>
                </a:solidFill>
              </a:rPr>
              <a:t>Κοτυχίου</a:t>
            </a:r>
            <a:r>
              <a:rPr lang="el-GR" dirty="0">
                <a:solidFill>
                  <a:schemeClr val="tx1"/>
                </a:solidFill>
              </a:rPr>
              <a:t> και του δάσους της Στροφυλιάς αποτελεί ένα μαγευτικό παράκτιο μωσαϊκό βιότοπων. Πάνω από 5.000 στρέμματα αμμώδεις παραλίες, </a:t>
            </a:r>
            <a:r>
              <a:rPr lang="el-GR" dirty="0" err="1">
                <a:solidFill>
                  <a:schemeClr val="tx1"/>
                </a:solidFill>
              </a:rPr>
              <a:t>αμμοθίνες</a:t>
            </a:r>
            <a:r>
              <a:rPr lang="el-GR" dirty="0">
                <a:solidFill>
                  <a:schemeClr val="tx1"/>
                </a:solidFill>
              </a:rPr>
              <a:t> με τους θαλάσσιους κρίνους, ακολουθούνται από τις λιμνούλες με τους καλαμιώνες, θαμνώδεις εκτάσεις και δάση, όπου επικρατούν εκπληκτικής αισθητικής αξίας σχηματισμοί Κουκουναριάς που καθρεφτίζονται μέσα στα νερά των ελών.</a:t>
            </a:r>
          </a:p>
          <a:p>
            <a:r>
              <a:rPr lang="el-GR" dirty="0">
                <a:solidFill>
                  <a:schemeClr val="tx1"/>
                </a:solidFill>
              </a:rPr>
              <a:t>Το βόρειο τμήμα της περιοχής περιβάλλεται από ασβεστολιθικούς λόφους (τα Μαύρα Βουνά), στους οποίους βρίσκουν καταφύγιο πολλά από τα αρπακτικά πουλιά της περιοχής ενώ στο βορειοανατολικό άκρο του δάσους υπάρχει η μικρή λίμνη </a:t>
            </a:r>
            <a:r>
              <a:rPr lang="el-GR" dirty="0" err="1">
                <a:solidFill>
                  <a:schemeClr val="tx1"/>
                </a:solidFill>
              </a:rPr>
              <a:t>Πρόκοπος</a:t>
            </a:r>
            <a:r>
              <a:rPr lang="el-GR" dirty="0">
                <a:solidFill>
                  <a:schemeClr val="tx1"/>
                </a:solidFill>
              </a:rPr>
              <a:t> και στο νοτιοανατολικό η λίμνη- έλος Λάμια. Η περιοχή, αν και παραθαλάσσια και πεδινή στη μεγαλύτερη της έκταση, αποτελεί μια από τις λίγες φυσικές εκτάσεις που παραμένουν σχετικά αναλλοίωτες από τον άνθρωπο, τόσο στη χώρα μας όσο και στην υπόλοιπη Ευρώπη.</a:t>
            </a:r>
          </a:p>
        </p:txBody>
      </p:sp>
    </p:spTree>
  </p:cSld>
  <p:clrMapOvr>
    <a:masterClrMapping/>
  </p:clrMapOvr>
  <p:transition>
    <p:pull dir="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3 - Ορθογώνιο"/>
          <p:cNvSpPr/>
          <p:nvPr/>
        </p:nvSpPr>
        <p:spPr>
          <a:xfrm>
            <a:off x="0" y="1916832"/>
            <a:ext cx="9144000" cy="3312368"/>
          </a:xfrm>
          <a:prstGeom prst="rect">
            <a:avLst/>
          </a:prstGeom>
          <a:blipFill>
            <a:blip r:embed="rId3"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dirty="0">
                <a:solidFill>
                  <a:schemeClr val="tx1"/>
                </a:solidFill>
              </a:rPr>
              <a:t>Το δάσος της Στροφυλιάς με τη λιμνοθάλασσα </a:t>
            </a:r>
            <a:r>
              <a:rPr lang="el-GR" dirty="0" err="1">
                <a:solidFill>
                  <a:schemeClr val="tx1"/>
                </a:solidFill>
              </a:rPr>
              <a:t>Κοτυχίου</a:t>
            </a:r>
            <a:r>
              <a:rPr lang="el-GR" dirty="0">
                <a:solidFill>
                  <a:schemeClr val="tx1"/>
                </a:solidFill>
              </a:rPr>
              <a:t> περιλαμβάνονται στους 11 προστατευόμενους υγροβιότοπους της χώρας. Εκτός από στη σύμβαση Ραμσάρ, έχουν ενταχτεί και στους σημαντικούς βιότοπους, στο δίκτυο </a:t>
            </a:r>
            <a:r>
              <a:rPr lang="el-GR" dirty="0" err="1">
                <a:solidFill>
                  <a:schemeClr val="tx1"/>
                </a:solidFill>
              </a:rPr>
              <a:t>Natura</a:t>
            </a:r>
            <a:r>
              <a:rPr lang="el-GR" dirty="0">
                <a:solidFill>
                  <a:schemeClr val="tx1"/>
                </a:solidFill>
              </a:rPr>
              <a:t> 2000. Ανάμεσα στις χρυσές </a:t>
            </a:r>
            <a:r>
              <a:rPr lang="el-GR" dirty="0" err="1">
                <a:solidFill>
                  <a:schemeClr val="tx1"/>
                </a:solidFill>
              </a:rPr>
              <a:t>αμμοθίνες</a:t>
            </a:r>
            <a:r>
              <a:rPr lang="el-GR" dirty="0">
                <a:solidFill>
                  <a:schemeClr val="tx1"/>
                </a:solidFill>
              </a:rPr>
              <a:t> της Καλογριάς και το ακρωτήρι </a:t>
            </a:r>
            <a:r>
              <a:rPr lang="el-GR" dirty="0" err="1">
                <a:solidFill>
                  <a:schemeClr val="tx1"/>
                </a:solidFill>
              </a:rPr>
              <a:t>Κουνουπέλι</a:t>
            </a:r>
            <a:r>
              <a:rPr lang="el-GR" dirty="0">
                <a:solidFill>
                  <a:schemeClr val="tx1"/>
                </a:solidFill>
              </a:rPr>
              <a:t>, απλώνεται το μεγαλύτερο παραθαλάσσιο δάσος της Ελλάδας και ένα από τα σημαντικότερα της Μεσογείου, έκτασης 19000 στρεμμάτων. Τα περισσότερα δέντρα είναι πεύκα και βελανιδιές, ενώ στη καρδιά του δάσους κάνει τη εμφάνισή της η μεγαλοπρεπής Κουκουναριά, γνωστή και ως "</a:t>
            </a:r>
            <a:r>
              <a:rPr lang="el-GR" dirty="0" err="1">
                <a:solidFill>
                  <a:schemeClr val="tx1"/>
                </a:solidFill>
              </a:rPr>
              <a:t>Στροφυλιά</a:t>
            </a:r>
            <a:r>
              <a:rPr lang="el-GR" dirty="0">
                <a:solidFill>
                  <a:schemeClr val="tx1"/>
                </a:solidFill>
              </a:rPr>
              <a:t>" που έδωσε στο δάσος το όνομά του. Αναπόσπαστος κρίκος σε αυτήν τη μαγική αλυσίδα, το Κοτύχι. Η μεγαλύτερη λιμνοθάλασσα της Πελοποννήσου, γνωστή για τη πλούσια ιχθυοπαραγωγή του και την άριστη ποιότητα των αλιευμάτων του.</a:t>
            </a:r>
          </a:p>
        </p:txBody>
      </p:sp>
    </p:spTree>
  </p:cSld>
  <p:clrMapOvr>
    <a:masterClrMapping/>
  </p:clrMapOvr>
  <p:transition>
    <p:wheel spokes="8"/>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pic>
        <p:nvPicPr>
          <p:cNvPr id="16386" name="Picture 2" descr="alt"/>
          <p:cNvPicPr>
            <a:picLocks noChangeAspect="1" noChangeArrowheads="1"/>
          </p:cNvPicPr>
          <p:nvPr/>
        </p:nvPicPr>
        <p:blipFill>
          <a:blip r:embed="rId3" cstate="print"/>
          <a:srcRect/>
          <a:stretch>
            <a:fillRect/>
          </a:stretch>
        </p:blipFill>
        <p:spPr bwMode="auto">
          <a:xfrm>
            <a:off x="1043608" y="3334793"/>
            <a:ext cx="7452320" cy="3523207"/>
          </a:xfrm>
          <a:prstGeom prst="rect">
            <a:avLst/>
          </a:prstGeom>
          <a:noFill/>
        </p:spPr>
      </p:pic>
      <p:pic>
        <p:nvPicPr>
          <p:cNvPr id="16388" name="Picture 4" descr="Αποτέλεσμα εικόνας για λιμνοθαλασσα κοτυχιου στροφυλια"/>
          <p:cNvPicPr>
            <a:picLocks noChangeAspect="1" noChangeArrowheads="1"/>
          </p:cNvPicPr>
          <p:nvPr/>
        </p:nvPicPr>
        <p:blipFill>
          <a:blip r:embed="rId4" cstate="print"/>
          <a:srcRect/>
          <a:stretch>
            <a:fillRect/>
          </a:stretch>
        </p:blipFill>
        <p:spPr bwMode="auto">
          <a:xfrm>
            <a:off x="251520" y="476672"/>
            <a:ext cx="3816424" cy="2304256"/>
          </a:xfrm>
          <a:prstGeom prst="rect">
            <a:avLst/>
          </a:prstGeom>
          <a:noFill/>
        </p:spPr>
      </p:pic>
      <p:pic>
        <p:nvPicPr>
          <p:cNvPr id="16390" name="Picture 6" descr="http://newlifestyle.gr/wp-content/uploads/2015/07/strofilia.jpg"/>
          <p:cNvPicPr>
            <a:picLocks noChangeAspect="1" noChangeArrowheads="1"/>
          </p:cNvPicPr>
          <p:nvPr/>
        </p:nvPicPr>
        <p:blipFill>
          <a:blip r:embed="rId5" cstate="print"/>
          <a:srcRect/>
          <a:stretch>
            <a:fillRect/>
          </a:stretch>
        </p:blipFill>
        <p:spPr bwMode="auto">
          <a:xfrm>
            <a:off x="4283968" y="260648"/>
            <a:ext cx="4608512" cy="3024336"/>
          </a:xfrm>
          <a:prstGeom prst="rect">
            <a:avLst/>
          </a:prstGeom>
          <a:noFill/>
        </p:spPr>
      </p:pic>
    </p:spTree>
  </p:cSld>
  <p:clrMapOvr>
    <a:masterClrMapping/>
  </p:clrMapOvr>
  <p:transition>
    <p:push dir="u"/>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3 - Ορθογώνιο"/>
          <p:cNvSpPr/>
          <p:nvPr/>
        </p:nvSpPr>
        <p:spPr>
          <a:xfrm>
            <a:off x="0" y="1916832"/>
            <a:ext cx="9144000" cy="3312368"/>
          </a:xfrm>
          <a:prstGeom prst="rect">
            <a:avLst/>
          </a:prstGeom>
          <a:solidFill>
            <a:srgbClr val="35D7D7"/>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l-GR" dirty="0" smtClean="0"/>
              <a:t>Από </a:t>
            </a:r>
            <a:r>
              <a:rPr lang="el-GR" dirty="0" err="1" smtClean="0"/>
              <a:t>ορνιθολογικής</a:t>
            </a:r>
            <a:r>
              <a:rPr lang="el-GR" dirty="0" smtClean="0"/>
              <a:t> </a:t>
            </a:r>
            <a:r>
              <a:rPr lang="el-GR" dirty="0"/>
              <a:t>πλευράς, το Κοτύχι είναι ο πιο σημαντικός υγρότοπος της Πελοποννήσου, γιατί βρίσκεται ακριβώς επάνω στο δυτικό διάδρομο της αποδημίας των πουλιών. Κατά τη διάρκεια της αποδημίας εδώ μπορεί να παρατηρήσει κανείς σπάνια είδη πουλιών, που σταματούν να ξεκουραστούν και να τραφούν.</a:t>
            </a:r>
          </a:p>
          <a:p>
            <a:r>
              <a:rPr lang="el-GR" dirty="0"/>
              <a:t>Στην περιοχή, σε διάφορες εποχές, έχουν παρατηρηθεί πάνω από 100 είδη πουλιών. </a:t>
            </a:r>
            <a:r>
              <a:rPr lang="el-GR" dirty="0" err="1"/>
              <a:t>Λευκοτσικνιάδες</a:t>
            </a:r>
            <a:r>
              <a:rPr lang="el-GR" dirty="0"/>
              <a:t>, </a:t>
            </a:r>
            <a:r>
              <a:rPr lang="el-GR" dirty="0" err="1"/>
              <a:t>σταχτοτσικνιάδες</a:t>
            </a:r>
            <a:r>
              <a:rPr lang="el-GR" dirty="0"/>
              <a:t> και </a:t>
            </a:r>
            <a:r>
              <a:rPr lang="el-GR" dirty="0" err="1"/>
              <a:t>πορφυροτσικνιάδες</a:t>
            </a:r>
            <a:r>
              <a:rPr lang="el-GR" dirty="0"/>
              <a:t> με ψηλά πόδια κι αρχοντικό βάδισμα, κατάμαυροι κορμοράνοι, φαλαρίδες και </a:t>
            </a:r>
            <a:r>
              <a:rPr lang="el-GR" dirty="0" err="1"/>
              <a:t>σκουφοβουτηχτάρια</a:t>
            </a:r>
            <a:r>
              <a:rPr lang="el-GR" dirty="0"/>
              <a:t> που κάνουν εντυπωσιακά μακροβούτια, </a:t>
            </a:r>
            <a:r>
              <a:rPr lang="el-GR" dirty="0" err="1"/>
              <a:t>χαλκόκοττες</a:t>
            </a:r>
            <a:r>
              <a:rPr lang="el-GR" dirty="0"/>
              <a:t> με πορφυρές και γαλάζιες ανταύγειες, </a:t>
            </a:r>
            <a:r>
              <a:rPr lang="el-GR" dirty="0" err="1"/>
              <a:t>χουλιαρομύτες</a:t>
            </a:r>
            <a:r>
              <a:rPr lang="el-GR" dirty="0"/>
              <a:t> με εντυπωσιακό ράμφος, πελαργοί, αγριόχηνες με υπέροχο πέταγμα, και εντυπωσιακά φοινικόπτερα, που όταν ο χειμώνας είναι γλυκός, τον περνούν στο </a:t>
            </a:r>
            <a:r>
              <a:rPr lang="el-GR" dirty="0" err="1"/>
              <a:t>Kοτύχι</a:t>
            </a:r>
            <a:r>
              <a:rPr lang="el-GR" dirty="0"/>
              <a:t>. Πιστά στο ραντεβού τους με τη φύση, μάς δίνουν την ευκαιρία να θαυμάσουμε την ομορφιά τους.</a:t>
            </a:r>
          </a:p>
        </p:txBody>
      </p:sp>
    </p:spTree>
  </p:cSld>
  <p:clrMapOvr>
    <a:masterClrMapping/>
  </p:clrMapOvr>
  <p:transition>
    <p:split dir="in"/>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2" cstate="print"/>
          <a:tile tx="0" ty="0" sx="100000" sy="100000" flip="none" algn="tl"/>
        </a:blipFill>
        <a:effectLst/>
      </p:bgPr>
    </p:bg>
    <p:spTree>
      <p:nvGrpSpPr>
        <p:cNvPr id="1" name=""/>
        <p:cNvGrpSpPr/>
        <p:nvPr/>
      </p:nvGrpSpPr>
      <p:grpSpPr>
        <a:xfrm>
          <a:off x="0" y="0"/>
          <a:ext cx="0" cy="0"/>
          <a:chOff x="0" y="0"/>
          <a:chExt cx="0" cy="0"/>
        </a:xfrm>
      </p:grpSpPr>
      <p:sp>
        <p:nvSpPr>
          <p:cNvPr id="4" name="3 - Ορθογώνιο"/>
          <p:cNvSpPr/>
          <p:nvPr/>
        </p:nvSpPr>
        <p:spPr>
          <a:xfrm>
            <a:off x="0" y="2276872"/>
            <a:ext cx="9144000" cy="3096344"/>
          </a:xfrm>
          <a:prstGeom prst="rect">
            <a:avLst/>
          </a:prstGeom>
          <a:blipFill>
            <a:blip r:embed="rId3" cstate="print"/>
            <a:tile tx="0" ty="0" sx="100000" sy="100000" flip="none" algn="tl"/>
          </a:blip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l-GR" b="1" dirty="0">
                <a:solidFill>
                  <a:schemeClr val="tx1"/>
                </a:solidFill>
              </a:rPr>
              <a:t>Η λιμνοθάλασσα </a:t>
            </a:r>
            <a:r>
              <a:rPr lang="el-GR" b="1" dirty="0" err="1" smtClean="0">
                <a:solidFill>
                  <a:schemeClr val="tx1"/>
                </a:solidFill>
              </a:rPr>
              <a:t>Κοτυχίου</a:t>
            </a:r>
            <a:r>
              <a:rPr lang="el-GR" b="1" dirty="0" smtClean="0">
                <a:solidFill>
                  <a:schemeClr val="tx1"/>
                </a:solidFill>
              </a:rPr>
              <a:t> </a:t>
            </a:r>
            <a:r>
              <a:rPr lang="el-GR" b="1" dirty="0" smtClean="0">
                <a:solidFill>
                  <a:schemeClr val="tx1"/>
                </a:solidFill>
              </a:rPr>
              <a:t>κατά </a:t>
            </a:r>
            <a:r>
              <a:rPr lang="el-GR" b="1" dirty="0">
                <a:solidFill>
                  <a:schemeClr val="tx1"/>
                </a:solidFill>
              </a:rPr>
              <a:t>τη βυζαντινή εποχή -όπως γράφουν οι ιστορικοί- ήταν ξακουστή για τα περίφημα όστρακά της, από τα οποία έβαφαν </a:t>
            </a:r>
            <a:r>
              <a:rPr lang="el-GR" b="1" dirty="0" smtClean="0">
                <a:solidFill>
                  <a:schemeClr val="tx1"/>
                </a:solidFill>
              </a:rPr>
              <a:t> </a:t>
            </a:r>
            <a:r>
              <a:rPr lang="el-GR" b="1" dirty="0">
                <a:solidFill>
                  <a:schemeClr val="tx1"/>
                </a:solidFill>
              </a:rPr>
              <a:t>τα ενδύματά τους οι βασιλείς</a:t>
            </a:r>
            <a:r>
              <a:rPr lang="el-GR" b="1" dirty="0" smtClean="0">
                <a:solidFill>
                  <a:schemeClr val="tx1"/>
                </a:solidFill>
              </a:rPr>
              <a:t>. Την </a:t>
            </a:r>
            <a:r>
              <a:rPr lang="el-GR" b="1" dirty="0">
                <a:solidFill>
                  <a:schemeClr val="tx1"/>
                </a:solidFill>
              </a:rPr>
              <a:t>εποχή της Τουρκοκρατίας αποτελούσε προσωπική ιδιοκτησία των μπέηδων της Γαστούνης, που την εκμεταλλεύονταν έναντι μισθώματος σε κατοίκους της περιοχής</a:t>
            </a:r>
            <a:r>
              <a:rPr lang="el-GR" b="1" dirty="0"/>
              <a:t>.</a:t>
            </a:r>
            <a:endParaRPr lang="el-GR" dirty="0"/>
          </a:p>
        </p:txBody>
      </p:sp>
    </p:spTree>
  </p:cSld>
  <p:clrMapOvr>
    <a:masterClrMapping/>
  </p:clrMapOvr>
  <p:transition>
    <p:newsflash/>
  </p:transition>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TotalTime>
  <Words>448</Words>
  <Application>Microsoft Office PowerPoint</Application>
  <PresentationFormat>Προβολή στην οθόνη (4:3)</PresentationFormat>
  <Paragraphs>10</Paragraphs>
  <Slides>12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12</vt:i4>
      </vt:variant>
    </vt:vector>
  </HeadingPairs>
  <TitlesOfParts>
    <vt:vector size="13" baseType="lpstr">
      <vt:lpstr>Θέμα του Office</vt:lpstr>
      <vt:lpstr>Διαφάνεια 1</vt:lpstr>
      <vt:lpstr>Διαφάνεια 2</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Δημήτρης</dc:creator>
  <cp:lastModifiedBy>Δημήτρης</cp:lastModifiedBy>
  <cp:revision>7</cp:revision>
  <dcterms:created xsi:type="dcterms:W3CDTF">2016-02-29T20:02:04Z</dcterms:created>
  <dcterms:modified xsi:type="dcterms:W3CDTF">2016-03-01T14:51:43Z</dcterms:modified>
</cp:coreProperties>
</file>