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BD9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81" d="100"/>
          <a:sy n="81" d="100"/>
        </p:scale>
        <p:origin x="-106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D5AE6B2-87B3-4679-93E7-44773C4F166A}" type="datetimeFigureOut">
              <a:rPr lang="el-GR" smtClean="0"/>
              <a:pPr/>
              <a:t>29/5/2016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D775A87-C685-4603-8457-0863F098AEF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D5AE6B2-87B3-4679-93E7-44773C4F166A}" type="datetimeFigureOut">
              <a:rPr lang="el-GR" smtClean="0"/>
              <a:pPr/>
              <a:t>29/5/2016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D775A87-C685-4603-8457-0863F098AEF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D5AE6B2-87B3-4679-93E7-44773C4F166A}" type="datetimeFigureOut">
              <a:rPr lang="el-GR" smtClean="0"/>
              <a:pPr/>
              <a:t>29/5/2016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D775A87-C685-4603-8457-0863F098AEF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D5AE6B2-87B3-4679-93E7-44773C4F166A}" type="datetimeFigureOut">
              <a:rPr lang="el-GR" smtClean="0"/>
              <a:pPr/>
              <a:t>29/5/2016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D775A87-C685-4603-8457-0863F098AEF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D5AE6B2-87B3-4679-93E7-44773C4F166A}" type="datetimeFigureOut">
              <a:rPr lang="el-GR" smtClean="0"/>
              <a:pPr/>
              <a:t>29/5/2016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D775A87-C685-4603-8457-0863F098AEF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D5AE6B2-87B3-4679-93E7-44773C4F166A}" type="datetimeFigureOut">
              <a:rPr lang="el-GR" smtClean="0"/>
              <a:pPr/>
              <a:t>29/5/2016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D775A87-C685-4603-8457-0863F098AEF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D5AE6B2-87B3-4679-93E7-44773C4F166A}" type="datetimeFigureOut">
              <a:rPr lang="el-GR" smtClean="0"/>
              <a:pPr/>
              <a:t>29/5/2016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D775A87-C685-4603-8457-0863F098AEF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D5AE6B2-87B3-4679-93E7-44773C4F166A}" type="datetimeFigureOut">
              <a:rPr lang="el-GR" smtClean="0"/>
              <a:pPr/>
              <a:t>29/5/2016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D775A87-C685-4603-8457-0863F098AEF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D5AE6B2-87B3-4679-93E7-44773C4F166A}" type="datetimeFigureOut">
              <a:rPr lang="el-GR" smtClean="0"/>
              <a:pPr/>
              <a:t>29/5/2016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D775A87-C685-4603-8457-0863F098AEF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D5AE6B2-87B3-4679-93E7-44773C4F166A}" type="datetimeFigureOut">
              <a:rPr lang="el-GR" smtClean="0"/>
              <a:pPr/>
              <a:t>29/5/2016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D775A87-C685-4603-8457-0863F098AEF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D5AE6B2-87B3-4679-93E7-44773C4F166A}" type="datetimeFigureOut">
              <a:rPr lang="el-GR" smtClean="0"/>
              <a:pPr/>
              <a:t>29/5/2016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D775A87-C685-4603-8457-0863F098AEF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AE6B2-87B3-4679-93E7-44773C4F166A}" type="datetimeFigureOut">
              <a:rPr lang="el-GR" smtClean="0"/>
              <a:pPr/>
              <a:t>29/5/2016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775A87-C685-4603-8457-0863F098AEF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el.wikipedia.org/wiki/%CE%9B%CE%AF%CE%BC%CE%BD%CE%B7_%CE%9A%CE%B5%CF%81%CE%BA%CE%AF%CE%BD%CE%B7"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http://commondatastorage.googleapis.com/static.panoramio.com/photos/original/21773862.jpg" TargetMode="External"/><Relationship Id="rId4" Type="http://schemas.openxmlformats.org/officeDocument/2006/relationships/hyperlink" Target="http://commondatastorage.googleapis.com/static.panoramio.com/photos/original/8159801.j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video" Target="file:///C:\Users\&#916;&#951;&#956;&#942;&#964;&#961;&#951;&#962;\Downloads\Lake%20Kerkini%20-%20&#923;&#943;&#956;&#957;&#951;%20&#922;&#949;&#961;&#954;&#943;&#957;&#951;&#962;.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ftemporiki.gr/fu/p/645262/940/940/0x00000000005eea4d/1/o-udrobiotopos-tis-limnis-kerkinis.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5" name="4 - TextBox"/>
          <p:cNvSpPr txBox="1"/>
          <p:nvPr/>
        </p:nvSpPr>
        <p:spPr>
          <a:xfrm>
            <a:off x="1619672" y="1844824"/>
            <a:ext cx="5976664" cy="523220"/>
          </a:xfrm>
          <a:prstGeom prst="rect">
            <a:avLst/>
          </a:prstGeom>
          <a:noFill/>
        </p:spPr>
        <p:txBody>
          <a:bodyPr wrap="square" rtlCol="0">
            <a:spAutoFit/>
          </a:bodyPr>
          <a:lstStyle/>
          <a:p>
            <a:pPr algn="ctr"/>
            <a:r>
              <a:rPr lang="el-GR" sz="2800" dirty="0" smtClean="0"/>
              <a:t>ΛΙΜΝΗ ΚΕΡΚΙΝΗ</a:t>
            </a:r>
            <a:endParaRPr lang="el-GR"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ontent-mcdn.ethnos.gr/filesystem/images/20140128/low/assets_LARGE_t_183762_54303137.JPG"/>
          <p:cNvPicPr>
            <a:picLocks noChangeAspect="1" noChangeArrowheads="1"/>
          </p:cNvPicPr>
          <p:nvPr/>
        </p:nvPicPr>
        <p:blipFill>
          <a:blip r:embed="rId2" cstate="print"/>
          <a:srcRect/>
          <a:stretch>
            <a:fillRect/>
          </a:stretch>
        </p:blipFill>
        <p:spPr bwMode="auto">
          <a:xfrm>
            <a:off x="-209550" y="-5355976"/>
            <a:ext cx="9353550" cy="12573001"/>
          </a:xfrm>
          <a:prstGeom prst="rect">
            <a:avLst/>
          </a:prstGeom>
          <a:noFill/>
        </p:spPr>
      </p:pic>
      <p:sp>
        <p:nvSpPr>
          <p:cNvPr id="9" name="8 - Ορθογώνιο"/>
          <p:cNvSpPr/>
          <p:nvPr/>
        </p:nvSpPr>
        <p:spPr>
          <a:xfrm>
            <a:off x="1043608" y="2708920"/>
            <a:ext cx="7560840" cy="309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bg1"/>
                </a:solidFill>
              </a:rPr>
              <a:t>Η </a:t>
            </a:r>
            <a:r>
              <a:rPr lang="el-GR" b="1" dirty="0" smtClean="0">
                <a:solidFill>
                  <a:schemeClr val="bg2"/>
                </a:solidFill>
                <a:hlinkClick r:id="rId3"/>
              </a:rPr>
              <a:t>λίμνη Κερκίνη</a:t>
            </a:r>
            <a:r>
              <a:rPr lang="el-GR" dirty="0" smtClean="0">
                <a:solidFill>
                  <a:schemeClr val="bg1"/>
                </a:solidFill>
              </a:rPr>
              <a:t> είναι τεχνητή. Μέχρι το 1922 η περιοχή είναι γεμάτη βαλτώδεις και ημιβαλτώδεις εκτάσεις. Ο δε Στρυμώνας όταν πλημμυρίζει σκεπάζει τα πάντα με νερό. Τότε καταφθάνουν στο Ν. Σερρών δεκάδες χιλιάδες πρόσφυγες από Πόντο, Ανατολική Θράκη και Μικρά Ασία. Φτιάχνουν χωριά, κάποιοι βάλτοι αποξηραίνονται, μοιράζονται εκτάσεις σε ακτήμονες, αλλά ο ποταμός Στρυμόνας συνεχίζει να υπερχειλίζει και να καταστρέφει τις καλλιέργειες. Και φυσικά η ελονοσία θερίζει. Έτσι το 1932 κατασκευάζεται το πρώτο φράγμα με σκοπό τον έλεγχο της ροής του ποταμού, την καταπολέμηση της ελονοσίας και τη δημιουργία ενός υδάτινου ταμιευτήρα, απ' όπου θα αντλούνται μεγάλες ποσότητες νερού την περίοδο του καλοκαιριού για να ποτιστεί η τεράστια πεδιάδα των Σερρών.</a:t>
            </a:r>
            <a:endParaRPr lang="el-GR"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9" name="8 - Ορθογώνιο"/>
          <p:cNvSpPr/>
          <p:nvPr/>
        </p:nvSpPr>
        <p:spPr>
          <a:xfrm>
            <a:off x="0" y="1268760"/>
            <a:ext cx="9144000" cy="3888432"/>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rgbClr val="C00000"/>
                </a:solidFill>
              </a:rPr>
              <a:t>Όλα τα ποτάμια σχηματίζουν δέλτα κατά την εκβολή τους στη θάλασσα. Ο Στρυμώνας όμως, που μπαίνει στη λίμνη από τα βορειοανατολικά σχηματίζει δέλτα μέσα στη λίμνη Κερκίνη! Στη συνέχεια περνάει το φράγμα, διασχίζει τον κάμπο και τελικά </a:t>
            </a:r>
            <a:r>
              <a:rPr lang="el-GR" dirty="0" smtClean="0">
                <a:solidFill>
                  <a:srgbClr val="C00000"/>
                </a:solidFill>
                <a:hlinkClick r:id="rId4"/>
              </a:rPr>
              <a:t>χύνεται στον Στρυμωνικό Κόλπο</a:t>
            </a:r>
            <a:r>
              <a:rPr lang="el-GR" dirty="0" smtClean="0">
                <a:solidFill>
                  <a:srgbClr val="C00000"/>
                </a:solidFill>
              </a:rPr>
              <a:t>, χωρίς να σχηματίζει εκεί δέλτα. Και επειδή ο ποταμός δεν κουβαλάει μόνο νερό αλλά και φερτά υλικά (άμμο, λάσπη, χαλίκια, πέτρες, ξύλα, σκουπίδια κλπ.) η λίμνη σιγά σιγά γεμίζει με λάσπη με αποτέλεσμα να μειωθεί η χωρητικότητά της. Έτσι το 1982 κατασκευάζεται </a:t>
            </a:r>
            <a:r>
              <a:rPr lang="el-GR" dirty="0" smtClean="0">
                <a:solidFill>
                  <a:srgbClr val="C00000"/>
                </a:solidFill>
                <a:hlinkClick r:id="rId5"/>
              </a:rPr>
              <a:t>νέο φράγμα</a:t>
            </a:r>
            <a:r>
              <a:rPr lang="el-GR" dirty="0" smtClean="0">
                <a:solidFill>
                  <a:srgbClr val="C00000"/>
                </a:solidFill>
              </a:rPr>
              <a:t>, το οποίο προς το παρόν έλυσε το πρόβλημα, μέχρι φυσικά να χρειαστεί κι άλλο φράγμα!</a:t>
            </a:r>
          </a:p>
          <a:p>
            <a:r>
              <a:rPr lang="el-GR" dirty="0" smtClean="0">
                <a:solidFill>
                  <a:srgbClr val="C00000"/>
                </a:solidFill>
              </a:rPr>
              <a:t/>
            </a:r>
            <a:br>
              <a:rPr lang="el-GR" dirty="0" smtClean="0">
                <a:solidFill>
                  <a:srgbClr val="C00000"/>
                </a:solidFill>
              </a:rPr>
            </a:br>
            <a:endParaRPr lang="el-GR" dirty="0" smtClean="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erres.topodigos.gr/sites/topodigos.gr/files/styles/spot_photo_inside/public/kerkinh3.jpg?itok=Nn0is0K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6 - TextBox"/>
          <p:cNvSpPr txBox="1"/>
          <p:nvPr/>
        </p:nvSpPr>
        <p:spPr>
          <a:xfrm>
            <a:off x="1475656" y="1268760"/>
            <a:ext cx="5976664" cy="3477875"/>
          </a:xfrm>
          <a:prstGeom prst="rect">
            <a:avLst/>
          </a:prstGeom>
          <a:noFill/>
        </p:spPr>
        <p:txBody>
          <a:bodyPr wrap="square" rtlCol="0">
            <a:spAutoFit/>
          </a:bodyPr>
          <a:lstStyle/>
          <a:p>
            <a:r>
              <a:rPr lang="el-GR" sz="2000" dirty="0">
                <a:solidFill>
                  <a:srgbClr val="FFFF00"/>
                </a:solidFill>
              </a:rPr>
              <a:t>Η λίμνη Κερκίνη είναι ένας σημαντικότατος υδροβιότοπος διεθνούς εμβέλειας. Το κυνήγι απαγορεύεται. Εδώ ζουν μόνιμα ή εποχιακά πάνω από 300 είδη πουλιών, μεταξύ άλλων ο πελαργός, ο κορμοράνος, ο αργυροπελεκάνος, ο σταχτοτσικνιάς, η λαγγόνα, η χουλιαρόπαπια, ο λευκοτσικνιάς, η χαλκόκοτα, ο ερωδιός, το σκουφοβουτηχτάρι κ.ά. Ανάμεσα στα θηλαστικά περιλαμβάνεται και η βίδρα. Επίσης εκτρέφονται γύρω στα 700 </a:t>
            </a:r>
            <a:r>
              <a:rPr lang="el-GR" sz="2000" dirty="0" smtClean="0">
                <a:solidFill>
                  <a:srgbClr val="FFFF00"/>
                </a:solidFill>
              </a:rPr>
              <a:t>βουβάλια</a:t>
            </a:r>
            <a:r>
              <a:rPr lang="el-GR" sz="2000" dirty="0">
                <a:solidFill>
                  <a:srgbClr val="FFFF00"/>
                </a:solidFill>
              </a:rPr>
              <a:t>.</a:t>
            </a:r>
            <a:r>
              <a:rPr lang="el-GR" sz="2000" dirty="0" smtClean="0">
                <a:solidFill>
                  <a:srgbClr val="FFFF00"/>
                </a:solidFill>
              </a:rPr>
              <a:t> </a:t>
            </a:r>
            <a:r>
              <a:rPr lang="el-GR" sz="2000" dirty="0">
                <a:solidFill>
                  <a:srgbClr val="FFFF00"/>
                </a:solidFill>
              </a:rPr>
              <a:t>Στα ψάρια κυριαρχούν το γριβάδι και η πέστροφα, ενώ σπανίζει πλέον ο τεράστιος γουλιανός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vasilikieleftheriou.com/images/Vasiliki-Eleftheriou-limni-Kerkini-02.jpg"/>
          <p:cNvPicPr>
            <a:picLocks noChangeAspect="1" noChangeArrowheads="1"/>
          </p:cNvPicPr>
          <p:nvPr/>
        </p:nvPicPr>
        <p:blipFill>
          <a:blip r:embed="rId2" cstate="print"/>
          <a:srcRect/>
          <a:stretch>
            <a:fillRect/>
          </a:stretch>
        </p:blipFill>
        <p:spPr bwMode="auto">
          <a:xfrm>
            <a:off x="0" y="-675456"/>
            <a:ext cx="9127206" cy="7533456"/>
          </a:xfrm>
          <a:prstGeom prst="rect">
            <a:avLst/>
          </a:prstGeom>
          <a:noFill/>
        </p:spPr>
      </p:pic>
      <p:sp>
        <p:nvSpPr>
          <p:cNvPr id="5" name="4 - TextBox"/>
          <p:cNvSpPr txBox="1"/>
          <p:nvPr/>
        </p:nvSpPr>
        <p:spPr>
          <a:xfrm>
            <a:off x="1835696" y="1196752"/>
            <a:ext cx="5112568" cy="369332"/>
          </a:xfrm>
          <a:prstGeom prst="rect">
            <a:avLst/>
          </a:prstGeom>
          <a:noFill/>
        </p:spPr>
        <p:txBody>
          <a:bodyPr wrap="square" rtlCol="0">
            <a:spAutoFit/>
          </a:bodyPr>
          <a:lstStyle/>
          <a:p>
            <a:endParaRPr lang="el-GR" dirty="0"/>
          </a:p>
        </p:txBody>
      </p:sp>
      <p:sp>
        <p:nvSpPr>
          <p:cNvPr id="6" name="5 - TextBox"/>
          <p:cNvSpPr txBox="1"/>
          <p:nvPr/>
        </p:nvSpPr>
        <p:spPr>
          <a:xfrm>
            <a:off x="2807296" y="908720"/>
            <a:ext cx="6336704" cy="5632311"/>
          </a:xfrm>
          <a:prstGeom prst="rect">
            <a:avLst/>
          </a:prstGeom>
          <a:noFill/>
        </p:spPr>
        <p:txBody>
          <a:bodyPr wrap="square" rtlCol="0">
            <a:spAutoFit/>
          </a:bodyPr>
          <a:lstStyle/>
          <a:p>
            <a:r>
              <a:rPr lang="el-GR" dirty="0" smtClean="0">
                <a:solidFill>
                  <a:schemeClr val="accent1"/>
                </a:solidFill>
              </a:rPr>
              <a:t>Κατά </a:t>
            </a:r>
            <a:r>
              <a:rPr lang="el-GR" dirty="0">
                <a:solidFill>
                  <a:schemeClr val="accent1"/>
                </a:solidFill>
              </a:rPr>
              <a:t>την αρχαιότητα, Θρακικές φυλές κατοικούσαν τις άγριες περιοχές της λεκάνης των Σερρών/Στρυμόνα, ώσπου υποδουλώθηκαν ή εκδιώχθηκαν από τους Μακεδόνες κατά τον 5</a:t>
            </a:r>
            <a:r>
              <a:rPr lang="el-GR" baseline="30000" dirty="0">
                <a:solidFill>
                  <a:schemeClr val="accent1"/>
                </a:solidFill>
              </a:rPr>
              <a:t>ο</a:t>
            </a:r>
            <a:r>
              <a:rPr lang="el-GR" dirty="0">
                <a:solidFill>
                  <a:schemeClr val="accent1"/>
                </a:solidFill>
              </a:rPr>
              <a:t> αιώνα. Οι Βισάλτες κατοικούσαν στις κοιλάδες του Δύσωρου, οι Ήδωνες ανατολικά του ποταμού και διάφορα φύλα Παιόνων στα ενδότερα κοντά στη Σίριδα (σημερινές Σέρρες). Η πρώτη αναφορά για τον Στρυμόνα γίνεται από τον Ησίοδο στη «Θεογονία» στα μέσα του 8</a:t>
            </a:r>
            <a:r>
              <a:rPr lang="el-GR" baseline="30000" dirty="0">
                <a:solidFill>
                  <a:schemeClr val="accent1"/>
                </a:solidFill>
              </a:rPr>
              <a:t>ου</a:t>
            </a:r>
            <a:r>
              <a:rPr lang="el-GR" dirty="0">
                <a:solidFill>
                  <a:schemeClr val="accent1"/>
                </a:solidFill>
              </a:rPr>
              <a:t> π.χ. αιώνα. Οι ιστορικοί της εποχής αναφέρουν για πρώτη φορά την ονομασία Κερκίνη, αποκαλώντας τη μεγάλη λίμνη στη νότια πλευρά της λεκάνης των Σερρών «Κερκινίτιδα». Αναφέρουν ακόμη ότι ο Στρυμόνας ήταν πλωτός μέχρι την Ηδωνίδα πόλη των Εννέα Οδών, τη μετέπειτα Αμφίπολη και ακόμη βορειότερα περίπου 40 Km μέσα στη λίμνη. Σύμφωνα με τον Ηρόδοτο, το 480 π.χ. όταν ο στρατός του Ξέρξη πέρασε από την περιοχή, λιοντάρια επιτέθηκαν στο στρατό και αποδεκάτισαν τις καμήλες.</a:t>
            </a:r>
          </a:p>
          <a:p>
            <a:r>
              <a:rPr lang="el-GR" dirty="0">
                <a:solidFill>
                  <a:schemeClr val="accent1"/>
                </a:solidFill>
              </a:rPr>
              <a:t>Στα χρόνια του Βυζαντίου, η περιοχή είναι γνωστή κυρίως για τη μάχη στο Κλειδί κατά την οποία ο Αυτοκράτορας Βασίλειος ο επονομαζόμενος Bουλγαροκτόνος, νίκησε τους Βούλγαρους και επανένταξε την περιοχή στη Βυζαντινή Αυτοκρατορία.</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g.hotelsline.gr/maps/kerkini_lake.jpg"/>
          <p:cNvPicPr>
            <a:picLocks noChangeAspect="1" noChangeArrowheads="1"/>
          </p:cNvPicPr>
          <p:nvPr/>
        </p:nvPicPr>
        <p:blipFill>
          <a:blip r:embed="rId2" cstate="print"/>
          <a:srcRect/>
          <a:stretch>
            <a:fillRect/>
          </a:stretch>
        </p:blipFill>
        <p:spPr bwMode="auto">
          <a:xfrm>
            <a:off x="0" y="0"/>
            <a:ext cx="9144000" cy="707553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kysyp.gr/wp-content/uploads/2010/05/xoyliaropapia.jpg"/>
          <p:cNvPicPr>
            <a:picLocks noChangeAspect="1" noChangeArrowheads="1"/>
          </p:cNvPicPr>
          <p:nvPr/>
        </p:nvPicPr>
        <p:blipFill>
          <a:blip r:embed="rId2" cstate="print"/>
          <a:srcRect/>
          <a:stretch>
            <a:fillRect/>
          </a:stretch>
        </p:blipFill>
        <p:spPr bwMode="auto">
          <a:xfrm>
            <a:off x="0" y="0"/>
            <a:ext cx="4716016" cy="3573016"/>
          </a:xfrm>
          <a:prstGeom prst="rect">
            <a:avLst/>
          </a:prstGeom>
          <a:noFill/>
        </p:spPr>
      </p:pic>
      <p:sp>
        <p:nvSpPr>
          <p:cNvPr id="5" name="4 - TextBox"/>
          <p:cNvSpPr txBox="1"/>
          <p:nvPr/>
        </p:nvSpPr>
        <p:spPr>
          <a:xfrm>
            <a:off x="827584" y="476672"/>
            <a:ext cx="3600400" cy="369332"/>
          </a:xfrm>
          <a:prstGeom prst="rect">
            <a:avLst/>
          </a:prstGeom>
          <a:noFill/>
        </p:spPr>
        <p:txBody>
          <a:bodyPr wrap="square" rtlCol="0">
            <a:spAutoFit/>
          </a:bodyPr>
          <a:lstStyle/>
          <a:p>
            <a:r>
              <a:rPr lang="el-GR" dirty="0" smtClean="0">
                <a:solidFill>
                  <a:schemeClr val="bg1"/>
                </a:solidFill>
              </a:rPr>
              <a:t>ΧΟΥΛΙΑΡΟΠΑΠΙΑ</a:t>
            </a:r>
            <a:endParaRPr lang="el-GR" dirty="0">
              <a:solidFill>
                <a:schemeClr val="bg1"/>
              </a:solidFill>
            </a:endParaRPr>
          </a:p>
        </p:txBody>
      </p:sp>
      <p:sp>
        <p:nvSpPr>
          <p:cNvPr id="19460" name="AutoShape 4" descr="data:image/jpeg;base64,/9j/4AAQSkZJRgABAQAAAQABAAD/2wCEAAkGBxQSEhQSEhQUEBUQDw8PEBUPFBQUDw8PFBQWFhQUFBQYHCggGBolHBQUITEhJSkrLi4uFx8zODMsNygtLisBCgoKDQ0OFA8PFCscFBksLCssLCwsKyssLCwrLCwrLCwsLCwsLCwsKywsLCssLDc3LCsrNzcrKysrKysrLCssK//AABEIALcBEwMBIgACEQEDEQH/xAAbAAADAQADAQAAAAAAAAAAAAAAAQIDBAUGB//EAEAQAAEDAwEFBgMECAQHAAAAAAEAAhEDEiExBAVBUWEGEyJxgZEyQqEjUrHwBxRygqLB0eEVQ2KSM1OywtLx8v/EABcBAQEBAQAAAAAAAAAAAAAAAAABAgP/xAAcEQEBAQACAwEAAAAAAAAAAAAAAQIhMREyQRL/2gAMAwEAAhEDEQA/AO/LkisTVWrXLLJQUBOUkBIQWpwhANMKw4LMtTthBZSGeiyvVhyCrUkrkIHanYkkECcxMNQSkaiBliAxLvFPeoNbVJas++KoVCgcqXFNxTCCAFYVYSQK5IvVIIQQCmUwUy5Bk5SFtKlBBWRa5cgBXCDjNYVbZWoRhBMIVYQgUBSStbUi1BDHK5U2ocUFtKZCykp3oNAUplZ3lAegsMCRhSHBO4IG1OFIIVYQBhU1ZkjjjmToBzXmdr7X07Xd0x7iQ4Nc8sYziA4ZJ68FFPfXa5tJ1tNoqwSCS4iSC0eGNfm+i6qv28fi2ixv3r3Od7RC8ptVIATOQNDOf3gYXGYwloOcyPFAJOIiVGuH1Hs72lpbTDHRTq/dPw1P2Dz/ANK7+1fEKLoOCQdZaYg6gg819f3FvMbRQZU4xZU1xUbE++D6qxmxzwFQaoBVYVQ4UuQYShAwxACdiIQSWpZVpAIIJKla2qCgkFUAkArQVanCyLylcUGtidqi4plyAsQmChBlcVTHFZiqjv0GxcpBWf6wrbVCC5SlMPTuQJK1VKJQQWpCFcoLUGT4Qwqy1IwEA5qxqbBTf8TGOnWWiffVaucF0W/+0bNm8Ei9zSWlwJps5SBknopVjib47P8Adte+m29gF1p1p4znUgazk9OK8dvEMJBphwkZEhzScSQQtd4b4r1hc6uXASB3TnsGDrDSLfZcB0/E7xXcSZ8sjU6Z4rLbJrxBA4/00Xs/0d7UftaXACnUHmSWn6Aey8WHCNIIjEyT/de3/Rts5itVIFrhSosOZlsucPLxNVjNeza5VKElpkCFo2FiGKiEGlqShqotKBkKYKq1QXFAyCllMPQaqBgoWYrIvKCi1KIVglBQIKgFCsFAQhEoQR3QR3aovSCA7sJhgRKVyCoCBCkwlKC0ypajKC4UOCckJtcgmERKp5UByBPpL5vvbae+e9zoxUqBswTY0Q3w+Q06r6WD6L5jvHZja9oIYGk3R8TnN+Un9poPoFnTePrgbK8QPCTPwgaOOcnl5eSxfXcYEgAAfKMnjoPLlhaOcWNbebrjjgOYtxjz6LM19T0IOJnA01hSLawdR1kEYiRzxMe4XvuyG9NnZSbs8908QT3gtFV5jIM6xAgxpxXhC6J04uZGR5XaqqWQYiDlwIBA4TpmZ0Wma+yBWCvB9ku0Ypxs9Ym2Q2m+bhSJOA4nIZ7x5ae7IVQIJTCmEQBOUWpWoC9BcEQgtCBYTNMKVSCRSCoU0nIBQUCs3OTKCUCkouKQVIGEJIQVaE4CxvVtKC4QIUhycoAkJAhB8kWoGtJWdoTtQMpQlCUIGocAMqgocyUDDpXje1ewGm81fleXOmPhcRLw76kf2Xs2MhcbfG7+/oupCA4iaZOjag0J6HIPQlSxqV8w2mo0WtbDjE6gZGPqJyusqkkyDAcCAB7RHp9V22zbHEQMsidMkkA+oII9FwN6CH3SHaCAIB5mDpMHy9FIM9lIIcOUFuhg8s8VkPA6DpzZEzw1GnRbbIIE63XA85BFv8vdS0gwHaOcfQHj+ea0jkhx1I4G+NH6zHAnXHReu7IdoXS3Z6xuk20HnidQwzwPDlgaaeMpvsljvE24a5AdgwemB9VpTw4tBPB1LPI3Nb0M6HgQg+wh6L1wdxb0btNBtQfFAbUHEVAMz56+q54IRCvKTnlUUOQSCqCITQSYQHJoBCBOSlaYSwgyTBKbgk1iAhNSaZREIKuKagFCDUMSNJTJSMoNGthCytPNWAgD5pAKg1Q8ckBUUsfCRaSoFE8kHKL1Bcsww8lQp8UFpQUFnomWdUFApFYkkcVQdKK8fvXZDSr1XN++arf2KkOcM4i4O9ui8fvapc504zMH5CNWjp/KF9J7TbOXUi9sS1pDpGDTIOvkT9SvB762KXudIaInxeQ/us9K6eg/GNQdOvA/X6Lk3NJJA0YLfLP9l14MGRynzW2z1QQehd7HP8itI5LGYh3EFw/D+hWFQmAfu462k4HotzUyW/6QAemh/EeyyqwDPN8Y5fmUHo+xW8e7rhpP2e0+E8m1p8J9Sf4zyX0Kwyvi9KsWTGgMgjgRyPP5vRfaN37Q2tSp1W6VabX+pGR7yPRBYYqlU5qkhEIpgJBOUDTBSBTQIvCRrAcEEI9ECDwVTXBQR0UhyDe8KSVMSghAiEIgoQaQnhIhFoQPCCE8JSgQcmjCRagE5UwnCBl6yLk3sQRCBhEKS6Fk2qeSDYt6JgdFBcU2OKAc2ZBEgggg6EHBBXie027TTMAeF4tpk8tCCeYke8r3IJWO8thbXpmm7E5aeLHjRylV8Xq0C0idTkekhcN2DjH5yvTb42MseWPEObcCCMgSYLTxGRlee2kwcjXPKM/2SKdGv4hdoQWn1GvvC2IxrIAa4c8jK4TlQdj0hVHLq5kcTEef/pe4/RhvO6nU2ZxzSPe05+44xUb6Og/vrwtGrP8At9y0ruuxDrNvYZgVG1GHqHtJH8bWj1CD6xKkpAJwiEQm0KXFSHlBoU1mHFVKC7krlBap7tBo5wUSnYpsKBkhO5RYqwgd4TUXBCDWUnA8FRaixBk2UrjyW4apdIQYEu5KgXJklUCUAJ4p3JElJA+8ReoTlA+86Kg4clBJTBQad4Ed6FnISvCCzUCYeFmUwg6zf+6WbQzENqNHgcdCNbHdOvD3C+Wb62ZzDD2mm5uLXDIz9R/TiF9iMcSABkk6ADUlfHu0m8ztFZzxJDjFMcQzRjQOcR6korqWn89ELvd99lquyspvqRDw0G0yadW0uNN3oDkYMFdJVbB8kU6blymVnMIeww6n9o08nNIn/td6Lgq+8MEcRp1xBHtCI+7Uql4a4YD2teOgcAR+KsLPYqgcxjmZa9jXs/ZcJA+sLZ4KIzc2UQgJ2oANQkiUDylJTR3gHNA5KWUxWB4Jh4QSqtVF6m4IFjkhOQmicrlMFRPVF/VFVKRKh1Qc0mvCDUuCQeDxSIBWfchBoUyFNgUhwQWG80EhEhGEEuCmxaSlKCI6IeI4LXKCUV1W897Ci2bHVXSBZSgvHUycD+q83W7YbQ8ltHZmsI1NUufAHE/AB6lV25dYQ6S1j7g+DBJB0A+Y6BdDu+aksqNAaWhzKcWtp2v0I+c/DN08Vnyvgt69pqrwWPqtqF0sNOiA2iz9qPjOuCSAuu2XcpqsLpN0yQeXHzXebdszXsplwzSqAzAhjZEjy4R0BXYu2I02Ne8iZgCCO7MkjHzCCPVZu2vz4PdGyVtp2PadkqnvO7bTOzucZqh5b3jGuPEAgAHkSOS8FX2c4dEB7Q9nUSWn2LSvqXZKpd3ujXTSc6OOHAZ9PqudU3DRJpEtH2D6j6YEgAvqCoQY1Fw06la5qcR8h3duypWdFNpdFSkx0Zs7xxaCekgylX2Wx7mOEOpvdTcD95pgj8819m2LddGjd3TG074uLRBIE2gxwEwvC/pE3YKdRldoxWDm1I/5rcz5lpP+1aZel7C74FagKRP2lBrWmf8AMpaNf5jQ9c8V6R3mvi+5t5PoVWvblzDpoHiPG09HDPvxX2DYdrZVptqMMtqNubz6g9QZB8kRpPVVchrQUOpIJkKsJRCdqB4RAUwiEDcwKWsCcJkoKtCzdT5qg5NBPdoQShBD3DkVBaOS5BUygybQBWjaAVB6qUC7pSaSslQXdUDbST7pIPHNMkc0DtSsUT1UurtGpQaQhoKTXg8UzUAQBKA4qRtDUd+1B4/tbs4q1CHNnu4t1xcGkmNM4C6vZqLnVBLSDZ4rsRoMzngF6DtAYquI4sY4EYOBz/dXTAGQSJkwSdZj/wClytdY5NRjcgwQ5niDTqY+hyuRVcHspj4iylYY+Z7CWXfwTPVccAB06BxaHRpfwP015rk7W4g0muABcyoZA1tLYPqDPmSsfFvbi9j65G0VGxIfRJ8nNc3/AMnL2Q9l5Hsw8Cu3m99Rhnl3b6gMcMz7r2bmrvHOsXALgb93WNooVKXzFt1KeFVuWfXHkSuytT7tVl8Y2N1OlXaazBVpscG1BmTRdkPZxDgDI8o4r2fZja/1XaH7HUddTqOuoP8AlvcAWkf6Xtt0+bHNcftp2biq2rTw2u6pTI4NrlpfTbPJ7g4DkSAuu2On+s7BeD9tu82GMOOyO8VN3Sw3+QaUH028BWxwK6bs7vP9Zoh5xUZ9nWHEPA+LycIPvyXbsYg0IUWHmqTQZFh5pBp5rYqSEEKXPKuwKbQgzDzyVSVoB1ThBjlJbWpoM2vQahSdC7Z+6Wy+mxznVaUXAgCm83NaQwzIguGuqK6ptQrQVOi59bdNrQQ5rj9uXQTbFK2Q3GTBcf3Uqu6XtaXEthptMXGHQCQSBDSLoyRoUHCJUkLsnbmqX2YJDS90CoQACB92XZI+EFQ7ddQB82g0rrwZmGxJmLdDOSCg6whEDmubt+xGiQHwSZ+G7h1IEjqJC4kDkgRjhlZObJ+FciRyS7wckRlEaBVHNX3oQHhBj3Y5Jhg5LYvCxNYDhKDpd+0h3g60hP8AucP5ldO7xRI8QDdOLhz9cLvN8mXs4eH8CT/NdWWweesdBJP4uK467dc9MNryBA1uPHIEHVPeu0uJog5AAj1Lm49gntGGnzMc/EQdRwgLq96vgM1/4c4PEPdH1AUi1zd3VLdoounHfNB5y4hpJ6QV765fMnPhwcPlLjjmIP4r6O2qDmdcjyOV1y56bXJFynCTh1WmXG3psff0n0ibbx4XDWm9pDmPHUOAPovE7I2pse3031G2M2wOpVR/lio4w8dWioGkHS2oOq98GnmuPtmwtqtDagDwHBwDhOYIPoQXAjiCUHkmTu/a8yKT4Y+eOzvce6f5sdcw9Lea9sD+eC6vfu6BtFO0/E260niCIc0nrAM8HNaeCz7MVqgpdzWBD6BNOT89MfAfYj0LeMoO7vUmsEF6i7ogo10xWCQ8k46IKuCRAUENTHmgUq8ILUBBNyFUIQZiRwXOdvSq4AF0fDJAaHuti25wEuiBqUIRWlLerr2ueA4Uy9zQwMYC58XXQ3IMZ81izbXgPGJqXXutbebviF0TB5ShCqNP8RqYy0AAttFNgpkOIJlgEGS1vss/8Qq2lstgioPgYCBU+MAgYB1gIQorKvtNR4a02gNkgMa1rZMSYaBnA9lLWFNCIdqhwCaEGQZxVEIQgghW1qEIOp3w3xs/Zefq3+q6raaoY4AgmQHYjOojKELhv2ds+rgVtovJhtoiANc9VO8mA7O37zHub6ZcfxQhIVw4kTzg9eC9/uyDQpGNaNL/AKQkhdMMacj0VWoQtsH3YSJQhBYKUhCECJCYc1CEFggpWhCECNMKCwIQgq4KTUQhAxUCEI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9462" name="AutoShape 6" descr="data:image/jpeg;base64,/9j/4AAQSkZJRgABAQAAAQABAAD/2wCEAAkGBxQSEhQSEhQUEBUQDw8PEBUPFBQUDw8PFBQWFhQUFBQYHCggGBolHBQUITEhJSkrLi4uFx8zODMsNygtLisBCgoKDQ0OFA8PFCscFBksLCssLCwsKyssLCwrLCwrLCwsLCwsLCwsKywsLCssLDc3LCsrNzcrKysrKysrLCssK//AABEIALcBEwMBIgACEQEDEQH/xAAbAAADAQADAQAAAAAAAAAAAAAAAQIDBAUGB//EAEAQAAEDAwEFBgMECAQHAAAAAAEAAhEDEiExBAVBUWEGEyJxgZEyQqEjUrHwBxRygqLB0eEVQ2KSM1OywtLx8v/EABcBAQEBAQAAAAAAAAAAAAAAAAABAgP/xAAcEQEBAQACAwEAAAAAAAAAAAAAAQIhMREyQRL/2gAMAwEAAhEDEQA/AO/LkisTVWrXLLJQUBOUkBIQWpwhANMKw4LMtTthBZSGeiyvVhyCrUkrkIHanYkkECcxMNQSkaiBliAxLvFPeoNbVJas++KoVCgcqXFNxTCCAFYVYSQK5IvVIIQQCmUwUy5Bk5SFtKlBBWRa5cgBXCDjNYVbZWoRhBMIVYQgUBSStbUi1BDHK5U2ocUFtKZCykp3oNAUplZ3lAegsMCRhSHBO4IG1OFIIVYQBhU1ZkjjjmToBzXmdr7X07Xd0x7iQ4Nc8sYziA4ZJ68FFPfXa5tJ1tNoqwSCS4iSC0eGNfm+i6qv28fi2ixv3r3Od7RC8ptVIATOQNDOf3gYXGYwloOcyPFAJOIiVGuH1Hs72lpbTDHRTq/dPw1P2Dz/ANK7+1fEKLoOCQdZaYg6gg819f3FvMbRQZU4xZU1xUbE++D6qxmxzwFQaoBVYVQ4UuQYShAwxACdiIQSWpZVpAIIJKla2qCgkFUAkArQVanCyLylcUGtidqi4plyAsQmChBlcVTHFZiqjv0GxcpBWf6wrbVCC5SlMPTuQJK1VKJQQWpCFcoLUGT4Qwqy1IwEA5qxqbBTf8TGOnWWiffVaucF0W/+0bNm8Ei9zSWlwJps5SBknopVjib47P8Adte+m29gF1p1p4znUgazk9OK8dvEMJBphwkZEhzScSQQtd4b4r1hc6uXASB3TnsGDrDSLfZcB0/E7xXcSZ8sjU6Z4rLbJrxBA4/00Xs/0d7UftaXACnUHmSWn6Aey8WHCNIIjEyT/de3/Rts5itVIFrhSosOZlsucPLxNVjNeza5VKElpkCFo2FiGKiEGlqShqotKBkKYKq1QXFAyCllMPQaqBgoWYrIvKCi1KIVglBQIKgFCsFAQhEoQR3QR3aovSCA7sJhgRKVyCoCBCkwlKC0ypajKC4UOCckJtcgmERKp5UByBPpL5vvbae+e9zoxUqBswTY0Q3w+Q06r6WD6L5jvHZja9oIYGk3R8TnN+Un9poPoFnTePrgbK8QPCTPwgaOOcnl5eSxfXcYEgAAfKMnjoPLlhaOcWNbebrjjgOYtxjz6LM19T0IOJnA01hSLawdR1kEYiRzxMe4XvuyG9NnZSbs8908QT3gtFV5jIM6xAgxpxXhC6J04uZGR5XaqqWQYiDlwIBA4TpmZ0Wma+yBWCvB9ku0Ypxs9Ym2Q2m+bhSJOA4nIZ7x5ae7IVQIJTCmEQBOUWpWoC9BcEQgtCBYTNMKVSCRSCoU0nIBQUCs3OTKCUCkouKQVIGEJIQVaE4CxvVtKC4QIUhycoAkJAhB8kWoGtJWdoTtQMpQlCUIGocAMqgocyUDDpXje1ewGm81fleXOmPhcRLw76kf2Xs2MhcbfG7+/oupCA4iaZOjag0J6HIPQlSxqV8w2mo0WtbDjE6gZGPqJyusqkkyDAcCAB7RHp9V22zbHEQMsidMkkA+oII9FwN6CH3SHaCAIB5mDpMHy9FIM9lIIcOUFuhg8s8VkPA6DpzZEzw1GnRbbIIE63XA85BFv8vdS0gwHaOcfQHj+ea0jkhx1I4G+NH6zHAnXHReu7IdoXS3Z6xuk20HnidQwzwPDlgaaeMpvsljvE24a5AdgwemB9VpTw4tBPB1LPI3Nb0M6HgQg+wh6L1wdxb0btNBtQfFAbUHEVAMz56+q54IRCvKTnlUUOQSCqCITQSYQHJoBCBOSlaYSwgyTBKbgk1iAhNSaZREIKuKagFCDUMSNJTJSMoNGthCytPNWAgD5pAKg1Q8ckBUUsfCRaSoFE8kHKL1Bcsww8lQp8UFpQUFnomWdUFApFYkkcVQdKK8fvXZDSr1XN++arf2KkOcM4i4O9ui8fvapc504zMH5CNWjp/KF9J7TbOXUi9sS1pDpGDTIOvkT9SvB762KXudIaInxeQ/us9K6eg/GNQdOvA/X6Lk3NJJA0YLfLP9l14MGRynzW2z1QQehd7HP8itI5LGYh3EFw/D+hWFQmAfu462k4HotzUyW/6QAemh/EeyyqwDPN8Y5fmUHo+xW8e7rhpP2e0+E8m1p8J9Sf4zyX0Kwyvi9KsWTGgMgjgRyPP5vRfaN37Q2tSp1W6VabX+pGR7yPRBYYqlU5qkhEIpgJBOUDTBSBTQIvCRrAcEEI9ECDwVTXBQR0UhyDe8KSVMSghAiEIgoQaQnhIhFoQPCCE8JSgQcmjCRagE5UwnCBl6yLk3sQRCBhEKS6Fk2qeSDYt6JgdFBcU2OKAc2ZBEgggg6EHBBXie027TTMAeF4tpk8tCCeYke8r3IJWO8thbXpmm7E5aeLHjRylV8Xq0C0idTkekhcN2DjH5yvTb42MseWPEObcCCMgSYLTxGRlee2kwcjXPKM/2SKdGv4hdoQWn1GvvC2IxrIAa4c8jK4TlQdj0hVHLq5kcTEef/pe4/RhvO6nU2ZxzSPe05+44xUb6Og/vrwtGrP8At9y0ruuxDrNvYZgVG1GHqHtJH8bWj1CD6xKkpAJwiEQm0KXFSHlBoU1mHFVKC7krlBap7tBo5wUSnYpsKBkhO5RYqwgd4TUXBCDWUnA8FRaixBk2UrjyW4apdIQYEu5KgXJklUCUAJ4p3JElJA+8ReoTlA+86Kg4clBJTBQad4Ed6FnISvCCzUCYeFmUwg6zf+6WbQzENqNHgcdCNbHdOvD3C+Wb62ZzDD2mm5uLXDIz9R/TiF9iMcSABkk6ADUlfHu0m8ztFZzxJDjFMcQzRjQOcR6korqWn89ELvd99lquyspvqRDw0G0yadW0uNN3oDkYMFdJVbB8kU6blymVnMIeww6n9o08nNIn/td6Lgq+8MEcRp1xBHtCI+7Uql4a4YD2teOgcAR+KsLPYqgcxjmZa9jXs/ZcJA+sLZ4KIzc2UQgJ2oANQkiUDylJTR3gHNA5KWUxWB4Jh4QSqtVF6m4IFjkhOQmicrlMFRPVF/VFVKRKh1Qc0mvCDUuCQeDxSIBWfchBoUyFNgUhwQWG80EhEhGEEuCmxaSlKCI6IeI4LXKCUV1W897Ci2bHVXSBZSgvHUycD+q83W7YbQ8ltHZmsI1NUufAHE/AB6lV25dYQ6S1j7g+DBJB0A+Y6BdDu+aksqNAaWhzKcWtp2v0I+c/DN08Vnyvgt69pqrwWPqtqF0sNOiA2iz9qPjOuCSAuu2XcpqsLpN0yQeXHzXebdszXsplwzSqAzAhjZEjy4R0BXYu2I02Ne8iZgCCO7MkjHzCCPVZu2vz4PdGyVtp2PadkqnvO7bTOzucZqh5b3jGuPEAgAHkSOS8FX2c4dEB7Q9nUSWn2LSvqXZKpd3ujXTSc6OOHAZ9PqudU3DRJpEtH2D6j6YEgAvqCoQY1Fw06la5qcR8h3duypWdFNpdFSkx0Zs7xxaCekgylX2Wx7mOEOpvdTcD95pgj8819m2LddGjd3TG074uLRBIE2gxwEwvC/pE3YKdRldoxWDm1I/5rcz5lpP+1aZel7C74FagKRP2lBrWmf8AMpaNf5jQ9c8V6R3mvi+5t5PoVWvblzDpoHiPG09HDPvxX2DYdrZVptqMMtqNubz6g9QZB8kRpPVVchrQUOpIJkKsJRCdqB4RAUwiEDcwKWsCcJkoKtCzdT5qg5NBPdoQShBD3DkVBaOS5BUygybQBWjaAVB6qUC7pSaSslQXdUDbST7pIPHNMkc0DtSsUT1UurtGpQaQhoKTXg8UzUAQBKA4qRtDUd+1B4/tbs4q1CHNnu4t1xcGkmNM4C6vZqLnVBLSDZ4rsRoMzngF6DtAYquI4sY4EYOBz/dXTAGQSJkwSdZj/wClytdY5NRjcgwQ5niDTqY+hyuRVcHspj4iylYY+Z7CWXfwTPVccAB06BxaHRpfwP015rk7W4g0muABcyoZA1tLYPqDPmSsfFvbi9j65G0VGxIfRJ8nNc3/AMnL2Q9l5Hsw8Cu3m99Rhnl3b6gMcMz7r2bmrvHOsXALgb93WNooVKXzFt1KeFVuWfXHkSuytT7tVl8Y2N1OlXaazBVpscG1BmTRdkPZxDgDI8o4r2fZja/1XaH7HUddTqOuoP8AlvcAWkf6Xtt0+bHNcftp2biq2rTw2u6pTI4NrlpfTbPJ7g4DkSAuu2On+s7BeD9tu82GMOOyO8VN3Sw3+QaUH028BWxwK6bs7vP9Zoh5xUZ9nWHEPA+LycIPvyXbsYg0IUWHmqTQZFh5pBp5rYqSEEKXPKuwKbQgzDzyVSVoB1ThBjlJbWpoM2vQahSdC7Z+6Wy+mxznVaUXAgCm83NaQwzIguGuqK6ptQrQVOi59bdNrQQ5rj9uXQTbFK2Q3GTBcf3Uqu6XtaXEthptMXGHQCQSBDSLoyRoUHCJUkLsnbmqX2YJDS90CoQACB92XZI+EFQ7ddQB82g0rrwZmGxJmLdDOSCg6whEDmubt+xGiQHwSZ+G7h1IEjqJC4kDkgRjhlZObJ+FciRyS7wckRlEaBVHNX3oQHhBj3Y5Jhg5LYvCxNYDhKDpd+0h3g60hP8AucP5ldO7xRI8QDdOLhz9cLvN8mXs4eH8CT/NdWWweesdBJP4uK467dc9MNryBA1uPHIEHVPeu0uJog5AAj1Lm49gntGGnzMc/EQdRwgLq96vgM1/4c4PEPdH1AUi1zd3VLdoounHfNB5y4hpJ6QV765fMnPhwcPlLjjmIP4r6O2qDmdcjyOV1y56bXJFynCTh1WmXG3psff0n0ibbx4XDWm9pDmPHUOAPovE7I2pse3031G2M2wOpVR/lio4w8dWioGkHS2oOq98GnmuPtmwtqtDagDwHBwDhOYIPoQXAjiCUHkmTu/a8yKT4Y+eOzvce6f5sdcw9Lea9sD+eC6vfu6BtFO0/E260niCIc0nrAM8HNaeCz7MVqgpdzWBD6BNOT89MfAfYj0LeMoO7vUmsEF6i7ogo10xWCQ8k46IKuCRAUENTHmgUq8ILUBBNyFUIQZiRwXOdvSq4AF0fDJAaHuti25wEuiBqUIRWlLerr2ueA4Uy9zQwMYC58XXQ3IMZ81izbXgPGJqXXutbebviF0TB5ShCqNP8RqYy0AAttFNgpkOIJlgEGS1vss/8Qq2lstgioPgYCBU+MAgYB1gIQorKvtNR4a02gNkgMa1rZMSYaBnA9lLWFNCIdqhwCaEGQZxVEIQgghW1qEIOp3w3xs/Zefq3+q6raaoY4AgmQHYjOojKELhv2ds+rgVtovJhtoiANc9VO8mA7O37zHub6ZcfxQhIVw4kTzg9eC9/uyDQpGNaNL/AKQkhdMMacj0VWoQtsH3YSJQhBYKUhCECJCYc1CEFggpWhCECNMKCwIQgq4KTUQhAxUCEI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9464" name="Picture 8" descr="https://lh4.googleusercontent.com/_uK6_cblGHA0/TbxkjfiC_zI/AAAAAAAAGMo/Q2qY9ENs_dE/s800/Phalacrocorax%20pygmeus6.jpg"/>
          <p:cNvPicPr>
            <a:picLocks noChangeAspect="1" noChangeArrowheads="1"/>
          </p:cNvPicPr>
          <p:nvPr/>
        </p:nvPicPr>
        <p:blipFill>
          <a:blip r:embed="rId3" cstate="print"/>
          <a:srcRect/>
          <a:stretch>
            <a:fillRect/>
          </a:stretch>
        </p:blipFill>
        <p:spPr bwMode="auto">
          <a:xfrm>
            <a:off x="4607496" y="0"/>
            <a:ext cx="4536504" cy="3643134"/>
          </a:xfrm>
          <a:prstGeom prst="rect">
            <a:avLst/>
          </a:prstGeom>
          <a:noFill/>
        </p:spPr>
      </p:pic>
      <p:pic>
        <p:nvPicPr>
          <p:cNvPr id="19466" name="Picture 10" descr="http://www.naturephoto-cz.com/photos/birds/%CE%91%CF%81%CE%B3%CF%85%CF%81%CE%BF%CF%80%CE%B5%CE%BB%CE%B5%CE%BA%CE%AC%CE%BD%CE%BF%CF%82-62295.jpg"/>
          <p:cNvPicPr>
            <a:picLocks noChangeAspect="1" noChangeArrowheads="1"/>
          </p:cNvPicPr>
          <p:nvPr/>
        </p:nvPicPr>
        <p:blipFill>
          <a:blip r:embed="rId4" cstate="print"/>
          <a:srcRect/>
          <a:stretch>
            <a:fillRect/>
          </a:stretch>
        </p:blipFill>
        <p:spPr bwMode="auto">
          <a:xfrm>
            <a:off x="0" y="3496046"/>
            <a:ext cx="4791383" cy="3361954"/>
          </a:xfrm>
          <a:prstGeom prst="rect">
            <a:avLst/>
          </a:prstGeom>
          <a:noFill/>
        </p:spPr>
      </p:pic>
      <p:pic>
        <p:nvPicPr>
          <p:cNvPr id="19468" name="Picture 12" descr="http://www.naturephoto-cz.com/photos/birds/%CE%A3%CE%BA%CE%BF%CF%85%CF%86%CE%BF%CE%B2%CE%BF%CF%85%CF%84%CE%B7%CF%87%CF%84%CE%AC%CF%81%CE%B9-8723.jpg"/>
          <p:cNvPicPr>
            <a:picLocks noChangeAspect="1" noChangeArrowheads="1"/>
          </p:cNvPicPr>
          <p:nvPr/>
        </p:nvPicPr>
        <p:blipFill>
          <a:blip r:embed="rId5" cstate="print"/>
          <a:srcRect/>
          <a:stretch>
            <a:fillRect/>
          </a:stretch>
        </p:blipFill>
        <p:spPr bwMode="auto">
          <a:xfrm>
            <a:off x="4788024" y="3573016"/>
            <a:ext cx="4355976" cy="3284984"/>
          </a:xfrm>
          <a:prstGeom prst="rect">
            <a:avLst/>
          </a:prstGeom>
          <a:noFill/>
        </p:spPr>
      </p:pic>
      <p:sp>
        <p:nvSpPr>
          <p:cNvPr id="12" name="11 - TextBox"/>
          <p:cNvSpPr txBox="1"/>
          <p:nvPr/>
        </p:nvSpPr>
        <p:spPr>
          <a:xfrm>
            <a:off x="5148064" y="2708920"/>
            <a:ext cx="3456384" cy="369332"/>
          </a:xfrm>
          <a:prstGeom prst="rect">
            <a:avLst/>
          </a:prstGeom>
          <a:noFill/>
        </p:spPr>
        <p:txBody>
          <a:bodyPr wrap="square" rtlCol="0">
            <a:spAutoFit/>
          </a:bodyPr>
          <a:lstStyle/>
          <a:p>
            <a:r>
              <a:rPr lang="el-GR" dirty="0" smtClean="0">
                <a:solidFill>
                  <a:schemeClr val="bg1"/>
                </a:solidFill>
              </a:rPr>
              <a:t>ΛΑΓΓΟΝΑ</a:t>
            </a:r>
            <a:endParaRPr lang="el-GR" dirty="0">
              <a:solidFill>
                <a:schemeClr val="bg1"/>
              </a:solidFill>
            </a:endParaRPr>
          </a:p>
        </p:txBody>
      </p:sp>
      <p:sp>
        <p:nvSpPr>
          <p:cNvPr id="13" name="12 - TextBox"/>
          <p:cNvSpPr txBox="1"/>
          <p:nvPr/>
        </p:nvSpPr>
        <p:spPr>
          <a:xfrm>
            <a:off x="611560" y="5877272"/>
            <a:ext cx="3384376" cy="369332"/>
          </a:xfrm>
          <a:prstGeom prst="rect">
            <a:avLst/>
          </a:prstGeom>
          <a:noFill/>
        </p:spPr>
        <p:txBody>
          <a:bodyPr wrap="square" rtlCol="0">
            <a:spAutoFit/>
          </a:bodyPr>
          <a:lstStyle/>
          <a:p>
            <a:r>
              <a:rPr lang="el-GR" dirty="0" smtClean="0">
                <a:solidFill>
                  <a:schemeClr val="bg1"/>
                </a:solidFill>
              </a:rPr>
              <a:t>ΑΡΓΥΡΟΠΕΛΕΚΑΝΟΣ</a:t>
            </a:r>
            <a:endParaRPr lang="el-GR" dirty="0">
              <a:solidFill>
                <a:schemeClr val="bg1"/>
              </a:solidFill>
            </a:endParaRPr>
          </a:p>
        </p:txBody>
      </p:sp>
      <p:sp>
        <p:nvSpPr>
          <p:cNvPr id="14" name="13 - TextBox"/>
          <p:cNvSpPr txBox="1"/>
          <p:nvPr/>
        </p:nvSpPr>
        <p:spPr>
          <a:xfrm>
            <a:off x="5076056" y="6093296"/>
            <a:ext cx="3744416" cy="369332"/>
          </a:xfrm>
          <a:prstGeom prst="rect">
            <a:avLst/>
          </a:prstGeom>
          <a:noFill/>
        </p:spPr>
        <p:txBody>
          <a:bodyPr wrap="square" rtlCol="0">
            <a:spAutoFit/>
          </a:bodyPr>
          <a:lstStyle/>
          <a:p>
            <a:r>
              <a:rPr lang="el-GR" dirty="0" smtClean="0">
                <a:solidFill>
                  <a:schemeClr val="bg1"/>
                </a:solidFill>
              </a:rPr>
              <a:t>ΣΚΟΥΦΟΒΟΥΤΗΧΤΗΡΙ</a:t>
            </a:r>
            <a:endParaRPr lang="el-GR"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ake Kerkini - Λίμνη Κερκίνης.mp4">
            <a:hlinkClick r:id="" action="ppaction://media"/>
          </p:cNvPr>
          <p:cNvPicPr>
            <a:picLocks noRot="1" noChangeAspect="1"/>
          </p:cNvPicPr>
          <p:nvPr>
            <a:videoFile r:link="rId1"/>
          </p:nvPr>
        </p:nvPicPr>
        <p:blipFill>
          <a:blip r:embed="rId3" cstate="print"/>
          <a:stretch>
            <a:fillRect/>
          </a:stretch>
        </p:blipFill>
        <p:spPr>
          <a:xfrm>
            <a:off x="251520" y="998730"/>
            <a:ext cx="7812360" cy="5859270"/>
          </a:xfrm>
          <a:prstGeom prst="rect">
            <a:avLst/>
          </a:prstGeom>
        </p:spPr>
      </p:pic>
      <p:sp>
        <p:nvSpPr>
          <p:cNvPr id="3" name="2 - TextBox"/>
          <p:cNvSpPr txBox="1"/>
          <p:nvPr/>
        </p:nvSpPr>
        <p:spPr>
          <a:xfrm>
            <a:off x="1115616" y="188640"/>
            <a:ext cx="4896544" cy="369332"/>
          </a:xfrm>
          <a:prstGeom prst="rect">
            <a:avLst/>
          </a:prstGeom>
          <a:noFill/>
        </p:spPr>
        <p:txBody>
          <a:bodyPr wrap="square" rtlCol="0">
            <a:spAutoFit/>
          </a:bodyPr>
          <a:lstStyle/>
          <a:p>
            <a:r>
              <a:rPr lang="el-GR" dirty="0" smtClean="0"/>
              <a:t>ΚΑΝΤΕ ΚΛΙΚ ΠΑΝΩ ΣΤΟ ΜΑΥΡΟ ΠΛΑΙΣΙΟ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34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Θέμα του Office">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68</Words>
  <Application>Microsoft Office PowerPoint</Application>
  <PresentationFormat>Προβολή στην οθόνη (4:3)</PresentationFormat>
  <Paragraphs>12</Paragraphs>
  <Slides>8</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Δημήτρης</dc:creator>
  <cp:lastModifiedBy>Δημήτρης</cp:lastModifiedBy>
  <cp:revision>9</cp:revision>
  <dcterms:created xsi:type="dcterms:W3CDTF">2016-01-17T17:45:36Z</dcterms:created>
  <dcterms:modified xsi:type="dcterms:W3CDTF">2016-05-29T18:02:17Z</dcterms:modified>
</cp:coreProperties>
</file>