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48E031D7-A3F9-4913-8929-B7194075220D}" type="datetimeFigureOut">
              <a:rPr lang="el-GR" smtClean="0"/>
              <a:pPr/>
              <a:t>11/7/2024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65FDC1AE-E19E-4FE1-97A9-8AAC4CE9769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48E031D7-A3F9-4913-8929-B7194075220D}" type="datetimeFigureOut">
              <a:rPr lang="el-GR" smtClean="0"/>
              <a:pPr/>
              <a:t>11/7/2024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5FDC1AE-E19E-4FE1-97A9-8AAC4CE9769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48E031D7-A3F9-4913-8929-B7194075220D}" type="datetimeFigureOut">
              <a:rPr lang="el-GR" smtClean="0"/>
              <a:pPr/>
              <a:t>11/7/2024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5FDC1AE-E19E-4FE1-97A9-8AAC4CE9769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48E031D7-A3F9-4913-8929-B7194075220D}" type="datetimeFigureOut">
              <a:rPr lang="el-GR" smtClean="0"/>
              <a:pPr/>
              <a:t>11/7/2024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5FDC1AE-E19E-4FE1-97A9-8AAC4CE9769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48E031D7-A3F9-4913-8929-B7194075220D}" type="datetimeFigureOut">
              <a:rPr lang="el-GR" smtClean="0"/>
              <a:pPr/>
              <a:t>11/7/2024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5FDC1AE-E19E-4FE1-97A9-8AAC4CE9769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48E031D7-A3F9-4913-8929-B7194075220D}" type="datetimeFigureOut">
              <a:rPr lang="el-GR" smtClean="0"/>
              <a:pPr/>
              <a:t>11/7/2024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5FDC1AE-E19E-4FE1-97A9-8AAC4CE9769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48E031D7-A3F9-4913-8929-B7194075220D}" type="datetimeFigureOut">
              <a:rPr lang="el-GR" smtClean="0"/>
              <a:pPr/>
              <a:t>11/7/2024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65FDC1AE-E19E-4FE1-97A9-8AAC4CE9769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48E031D7-A3F9-4913-8929-B7194075220D}" type="datetimeFigureOut">
              <a:rPr lang="el-GR" smtClean="0"/>
              <a:pPr/>
              <a:t>11/7/2024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65FDC1AE-E19E-4FE1-97A9-8AAC4CE9769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48E031D7-A3F9-4913-8929-B7194075220D}" type="datetimeFigureOut">
              <a:rPr lang="el-GR" smtClean="0"/>
              <a:pPr/>
              <a:t>11/7/2024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65FDC1AE-E19E-4FE1-97A9-8AAC4CE9769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48E031D7-A3F9-4913-8929-B7194075220D}" type="datetimeFigureOut">
              <a:rPr lang="el-GR" smtClean="0"/>
              <a:pPr/>
              <a:t>11/7/2024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5FDC1AE-E19E-4FE1-97A9-8AAC4CE9769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48E031D7-A3F9-4913-8929-B7194075220D}" type="datetimeFigureOut">
              <a:rPr lang="el-GR" smtClean="0"/>
              <a:pPr/>
              <a:t>11/7/2024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5FDC1AE-E19E-4FE1-97A9-8AAC4CE9769A}"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8E031D7-A3F9-4913-8929-B7194075220D}" type="datetimeFigureOut">
              <a:rPr lang="el-GR" smtClean="0"/>
              <a:pPr/>
              <a:t>11/7/2024</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5FDC1AE-E19E-4FE1-97A9-8AAC4CE9769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59632" y="620688"/>
            <a:ext cx="6120680" cy="1828800"/>
          </a:xfrm>
        </p:spPr>
        <p:txBody>
          <a:bodyPr>
            <a:normAutofit fontScale="90000"/>
          </a:bodyPr>
          <a:lstStyle/>
          <a:p>
            <a:pPr algn="ctr"/>
            <a:r>
              <a:rPr lang="en-US" b="1" dirty="0" smtClean="0"/>
              <a:t>Hometowns in Europe</a:t>
            </a:r>
            <a:br>
              <a:rPr lang="en-US" b="1" dirty="0" smtClean="0"/>
            </a:br>
            <a:endParaRPr lang="el-GR" dirty="0"/>
          </a:p>
        </p:txBody>
      </p:sp>
      <p:sp>
        <p:nvSpPr>
          <p:cNvPr id="3" name="2 - Υπότιτλος"/>
          <p:cNvSpPr>
            <a:spLocks noGrp="1"/>
          </p:cNvSpPr>
          <p:nvPr>
            <p:ph type="subTitle" idx="1"/>
          </p:nvPr>
        </p:nvSpPr>
        <p:spPr>
          <a:xfrm>
            <a:off x="1547664" y="2060848"/>
            <a:ext cx="4680520" cy="504056"/>
          </a:xfrm>
        </p:spPr>
        <p:txBody>
          <a:bodyPr/>
          <a:lstStyle/>
          <a:p>
            <a:pPr algn="ctr"/>
            <a:r>
              <a:rPr lang="el-GR" dirty="0" smtClean="0"/>
              <a:t>Ευρωπαϊκό έργο </a:t>
            </a:r>
            <a:r>
              <a:rPr lang="en-US" dirty="0" err="1" smtClean="0"/>
              <a:t>eTwinning</a:t>
            </a:r>
            <a:r>
              <a:rPr lang="el-GR" dirty="0" smtClean="0"/>
              <a:t> </a:t>
            </a:r>
            <a:endParaRPr lang="el-GR" dirty="0"/>
          </a:p>
        </p:txBody>
      </p:sp>
      <p:pic>
        <p:nvPicPr>
          <p:cNvPr id="6146" name="Picture 2" descr="Our Hometowns"/>
          <p:cNvPicPr>
            <a:picLocks noChangeAspect="1" noChangeArrowheads="1"/>
          </p:cNvPicPr>
          <p:nvPr/>
        </p:nvPicPr>
        <p:blipFill>
          <a:blip r:embed="rId2" cstate="print"/>
          <a:srcRect/>
          <a:stretch>
            <a:fillRect/>
          </a:stretch>
        </p:blipFill>
        <p:spPr bwMode="auto">
          <a:xfrm>
            <a:off x="1691680" y="2708920"/>
            <a:ext cx="5328592" cy="3600400"/>
          </a:xfrm>
          <a:prstGeom prst="rect">
            <a:avLst/>
          </a:prstGeom>
          <a:noFill/>
        </p:spPr>
      </p:pic>
      <p:pic>
        <p:nvPicPr>
          <p:cNvPr id="6148" name="Picture 4" descr="twinning.png"/>
          <p:cNvPicPr>
            <a:picLocks noChangeAspect="1" noChangeArrowheads="1"/>
          </p:cNvPicPr>
          <p:nvPr/>
        </p:nvPicPr>
        <p:blipFill>
          <a:blip r:embed="rId3" cstate="print"/>
          <a:srcRect/>
          <a:stretch>
            <a:fillRect/>
          </a:stretch>
        </p:blipFill>
        <p:spPr bwMode="auto">
          <a:xfrm>
            <a:off x="6660232" y="836712"/>
            <a:ext cx="1979138" cy="13567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692696"/>
            <a:ext cx="7772400" cy="720080"/>
          </a:xfrm>
        </p:spPr>
        <p:txBody>
          <a:bodyPr>
            <a:normAutofit fontScale="90000"/>
          </a:bodyPr>
          <a:lstStyle/>
          <a:p>
            <a:pPr algn="ctr"/>
            <a:r>
              <a:rPr lang="el-GR" dirty="0" smtClean="0"/>
              <a:t>Χώρες που συμμετείχαν</a:t>
            </a:r>
            <a:endParaRPr lang="el-GR" dirty="0"/>
          </a:p>
        </p:txBody>
      </p:sp>
      <p:sp>
        <p:nvSpPr>
          <p:cNvPr id="3" name="2 - Υπότιτλος"/>
          <p:cNvSpPr>
            <a:spLocks noGrp="1"/>
          </p:cNvSpPr>
          <p:nvPr>
            <p:ph type="subTitle" idx="1"/>
          </p:nvPr>
        </p:nvSpPr>
        <p:spPr>
          <a:xfrm>
            <a:off x="4644008" y="2564904"/>
            <a:ext cx="4066792" cy="1152128"/>
          </a:xfrm>
        </p:spPr>
        <p:txBody>
          <a:bodyPr>
            <a:normAutofit lnSpcReduction="10000"/>
          </a:bodyPr>
          <a:lstStyle/>
          <a:p>
            <a:pPr algn="ctr"/>
            <a:r>
              <a:rPr lang="el-GR" b="1" i="1" dirty="0" smtClean="0">
                <a:solidFill>
                  <a:schemeClr val="accent5"/>
                </a:solidFill>
              </a:rPr>
              <a:t>Φιλανδία-Ελλάδα-Σουηδία-Σλοβενία-Πολωνία</a:t>
            </a:r>
          </a:p>
          <a:p>
            <a:pPr algn="ctr"/>
            <a:r>
              <a:rPr lang="el-GR" b="1" i="1" dirty="0" smtClean="0">
                <a:solidFill>
                  <a:schemeClr val="accent5"/>
                </a:solidFill>
              </a:rPr>
              <a:t>24 εκπαιδευτικοί</a:t>
            </a:r>
            <a:endParaRPr lang="el-GR" b="1" i="1" dirty="0">
              <a:solidFill>
                <a:schemeClr val="accent5"/>
              </a:solidFill>
            </a:endParaRPr>
          </a:p>
        </p:txBody>
      </p:sp>
      <p:pic>
        <p:nvPicPr>
          <p:cNvPr id="5122" name="Picture 2" descr="https://lh7-us.googleusercontent.com/55BOM7fovogvnMBLqQofjV80N6dVp8gP9LDBJi7i68_LIqsl7FFKE_dPR7agb4SEmP8pj9_5BVQuOHP4AcxMaC84rZxoZnGVc188AasvnAUUYIHuI_z9kk8f4_7TfJUQrRi954z3t4rodnWv-_GHgHDRCg=nw"/>
          <p:cNvPicPr>
            <a:picLocks noChangeAspect="1" noChangeArrowheads="1"/>
          </p:cNvPicPr>
          <p:nvPr/>
        </p:nvPicPr>
        <p:blipFill>
          <a:blip r:embed="rId2" cstate="print"/>
          <a:srcRect/>
          <a:stretch>
            <a:fillRect/>
          </a:stretch>
        </p:blipFill>
        <p:spPr bwMode="auto">
          <a:xfrm>
            <a:off x="611560" y="1412776"/>
            <a:ext cx="4320480" cy="502746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3356992"/>
            <a:ext cx="7772400" cy="2880320"/>
          </a:xfrm>
        </p:spPr>
        <p:txBody>
          <a:bodyPr>
            <a:noAutofit/>
          </a:bodyPr>
          <a:lstStyle/>
          <a:p>
            <a:pPr algn="ctr"/>
            <a:r>
              <a:rPr lang="el-GR" sz="1600" dirty="0" smtClean="0">
                <a:solidFill>
                  <a:schemeClr val="accent5"/>
                </a:solidFill>
                <a:latin typeface="Calibri" pitchFamily="34" charset="0"/>
                <a:cs typeface="Calibri" pitchFamily="34" charset="0"/>
              </a:rPr>
              <a:t>Σκοπός του έργου ήταν να αυξήσει τις γνώσεις των συμμετεχόντων για τις δικές τους πόλεις και να γνωρίσουν διαφορετικές πόλεις σε όλη την Ευρώπη. Οι δραστηριότητες του έργου μας διδάσκουν για την ιστορία των πόλεων μας, τη γύρω φύση, διαφορετικά στυλ κτιρίων, τοπικές επιχειρήσεις, αθλητικές και άλλες ευκαιρίες για χόμπι, τέχνη κ.λπ. Θέλουμε να μάθουμε να εκτιμούμε τις διαφορετικές πόλεις/περιβάλλοντα διαβίωσης και να βρίσκουμε διαφορές /ομοιότητες μεταξύ τους σε διάφορα μέρη της Ευρώπης. Οι δεξιότητες ΤΠΕ των μαθητών και των εκπαιδευτικών αναπτύσσονται σε δραστηριότητες έργου με διάφορα ψηφιακά εργαλεία. Η χρήση ξένων γλωσσών από μαθητές και καθηγητές αναπτύσσεται όταν γνωρίζουν τους ξένους συνεργάτες τους που συνεργάζονται μαζί τους.</a:t>
            </a:r>
            <a:endParaRPr lang="el-GR" sz="1600" dirty="0">
              <a:solidFill>
                <a:schemeClr val="accent5"/>
              </a:solidFill>
              <a:latin typeface="Calibri" pitchFamily="34" charset="0"/>
              <a:cs typeface="Calibri" pitchFamily="34" charset="0"/>
            </a:endParaRPr>
          </a:p>
        </p:txBody>
      </p:sp>
      <p:pic>
        <p:nvPicPr>
          <p:cNvPr id="4098" name="Picture 2" descr="https://lh7-us.googleusercontent.com/Do8C7AZKEhEdzoK3WOC0LEVD4QrsbcobOjyLRfJcLOcg4z4RF0lTfSmXDn_xmPxraAILzgCG4R8jNoqERBiyNbDPKyTDfMRqpdrlzSFZMOe7RPyokugP-rZtyzEt2CFE22E8IdFYfyuzAoC-1rUPoKtI8g=nw"/>
          <p:cNvPicPr>
            <a:picLocks noChangeAspect="1" noChangeArrowheads="1"/>
          </p:cNvPicPr>
          <p:nvPr/>
        </p:nvPicPr>
        <p:blipFill>
          <a:blip r:embed="rId2" cstate="print"/>
          <a:srcRect/>
          <a:stretch>
            <a:fillRect/>
          </a:stretch>
        </p:blipFill>
        <p:spPr bwMode="auto">
          <a:xfrm>
            <a:off x="6804248" y="836712"/>
            <a:ext cx="1512168" cy="1512168"/>
          </a:xfrm>
          <a:prstGeom prst="rect">
            <a:avLst/>
          </a:prstGeom>
          <a:noFill/>
        </p:spPr>
      </p:pic>
      <p:pic>
        <p:nvPicPr>
          <p:cNvPr id="4100" name="Picture 4" descr="poster europe day"/>
          <p:cNvPicPr>
            <a:picLocks noChangeAspect="1" noChangeArrowheads="1"/>
          </p:cNvPicPr>
          <p:nvPr/>
        </p:nvPicPr>
        <p:blipFill>
          <a:blip r:embed="rId3" cstate="print"/>
          <a:srcRect/>
          <a:stretch>
            <a:fillRect/>
          </a:stretch>
        </p:blipFill>
        <p:spPr bwMode="auto">
          <a:xfrm>
            <a:off x="3419872" y="548680"/>
            <a:ext cx="2147827" cy="3039500"/>
          </a:xfrm>
          <a:prstGeom prst="rect">
            <a:avLst/>
          </a:prstGeom>
          <a:noFill/>
        </p:spPr>
      </p:pic>
      <p:pic>
        <p:nvPicPr>
          <p:cNvPr id="4102" name="Picture 6" descr="https://eus-www.sway-cdn.com/s/3ViK5q2lGTjKxRP2/images/xbEUUxcnLF3gH9?quality=175&amp;allowAnimation=true&amp;embeddedHost=true"/>
          <p:cNvPicPr>
            <a:picLocks noChangeAspect="1" noChangeArrowheads="1"/>
          </p:cNvPicPr>
          <p:nvPr/>
        </p:nvPicPr>
        <p:blipFill>
          <a:blip r:embed="rId4" cstate="print"/>
          <a:srcRect/>
          <a:stretch>
            <a:fillRect/>
          </a:stretch>
        </p:blipFill>
        <p:spPr bwMode="auto">
          <a:xfrm>
            <a:off x="755576" y="692696"/>
            <a:ext cx="1619250" cy="16668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907704" y="620688"/>
            <a:ext cx="5544616" cy="648072"/>
          </a:xfrm>
        </p:spPr>
        <p:txBody>
          <a:bodyPr>
            <a:normAutofit fontScale="90000"/>
          </a:bodyPr>
          <a:lstStyle/>
          <a:p>
            <a:pPr algn="ctr"/>
            <a:r>
              <a:rPr lang="el-GR" dirty="0" smtClean="0"/>
              <a:t>ΔΡΑΣΤΗΡΙΟΤΗΤΕΣ</a:t>
            </a:r>
            <a:endParaRPr lang="el-GR" dirty="0"/>
          </a:p>
        </p:txBody>
      </p:sp>
      <p:sp>
        <p:nvSpPr>
          <p:cNvPr id="3" name="2 - Υπότιτλος"/>
          <p:cNvSpPr>
            <a:spLocks noGrp="1"/>
          </p:cNvSpPr>
          <p:nvPr>
            <p:ph type="subTitle" idx="1"/>
          </p:nvPr>
        </p:nvSpPr>
        <p:spPr>
          <a:xfrm>
            <a:off x="722376" y="3685032"/>
            <a:ext cx="7772400" cy="2048224"/>
          </a:xfrm>
        </p:spPr>
        <p:txBody>
          <a:bodyPr>
            <a:normAutofit/>
          </a:bodyPr>
          <a:lstStyle/>
          <a:p>
            <a:pPr algn="ctr">
              <a:buFont typeface="Arial" pitchFamily="34" charset="0"/>
              <a:buChar char="•"/>
            </a:pPr>
            <a:r>
              <a:rPr lang="el-GR" b="1" i="1" dirty="0" smtClean="0">
                <a:solidFill>
                  <a:schemeClr val="accent5"/>
                </a:solidFill>
                <a:latin typeface="Calibri" pitchFamily="34" charset="0"/>
                <a:cs typeface="Calibri" pitchFamily="34" charset="0"/>
              </a:rPr>
              <a:t>ΓΝΩΡΙΜΙΑ ΕΚΠΑΙΔΕΥΤΙΚΩΝ</a:t>
            </a:r>
          </a:p>
          <a:p>
            <a:pPr algn="ctr">
              <a:buFont typeface="Arial" pitchFamily="34" charset="0"/>
              <a:buChar char="•"/>
            </a:pPr>
            <a:r>
              <a:rPr lang="el-GR" b="1" i="1" dirty="0" smtClean="0">
                <a:solidFill>
                  <a:schemeClr val="accent5"/>
                </a:solidFill>
                <a:latin typeface="Calibri" pitchFamily="34" charset="0"/>
                <a:cs typeface="Calibri" pitchFamily="34" charset="0"/>
              </a:rPr>
              <a:t>ΓΝΩΡΙΜΙΑ ΜΑΘΗΤΩΝ ΜΕΤΑΞΥ ΤΟΥΣ</a:t>
            </a:r>
          </a:p>
          <a:p>
            <a:pPr algn="ctr">
              <a:buFont typeface="Arial" pitchFamily="34" charset="0"/>
              <a:buChar char="•"/>
            </a:pPr>
            <a:r>
              <a:rPr lang="el-GR" b="1" i="1" dirty="0" smtClean="0">
                <a:solidFill>
                  <a:schemeClr val="accent5"/>
                </a:solidFill>
                <a:latin typeface="Calibri" pitchFamily="34" charset="0"/>
                <a:cs typeface="Calibri" pitchFamily="34" charset="0"/>
              </a:rPr>
              <a:t>ΑΣΦΑΛΕΙΑ ΣΤΟ ΔΙΑΔΙΚΤΥΟ</a:t>
            </a:r>
          </a:p>
          <a:p>
            <a:pPr algn="ctr">
              <a:buFont typeface="Arial" pitchFamily="34" charset="0"/>
              <a:buChar char="•"/>
            </a:pPr>
            <a:r>
              <a:rPr lang="el-GR" b="1" i="1" dirty="0" smtClean="0">
                <a:solidFill>
                  <a:schemeClr val="accent5"/>
                </a:solidFill>
                <a:latin typeface="Calibri" pitchFamily="34" charset="0"/>
                <a:cs typeface="Calibri" pitchFamily="34" charset="0"/>
              </a:rPr>
              <a:t>ΠΑΡΟΥΣΙΑΣΗ ΤΩΝ ΣΧΟΛΕΙΩΝ ΚΑΙ ΤΩΝ ΠΟΛΕΩΝ</a:t>
            </a:r>
          </a:p>
          <a:p>
            <a:pPr algn="ctr">
              <a:buFont typeface="Arial" pitchFamily="34" charset="0"/>
              <a:buChar char="•"/>
            </a:pPr>
            <a:r>
              <a:rPr lang="el-GR" b="1" i="1" dirty="0" smtClean="0">
                <a:solidFill>
                  <a:schemeClr val="accent5"/>
                </a:solidFill>
                <a:latin typeface="Calibri" pitchFamily="34" charset="0"/>
                <a:cs typeface="Calibri" pitchFamily="34" charset="0"/>
              </a:rPr>
              <a:t>ΔΗΜΙΟΥΡΓΙΑ ΛΟΓΟΤΥΠΟΥ ΤΟΥ ΕΡΓΟΥ</a:t>
            </a:r>
          </a:p>
          <a:p>
            <a:pPr algn="ctr">
              <a:buFont typeface="Arial" pitchFamily="34" charset="0"/>
              <a:buChar char="•"/>
            </a:pPr>
            <a:endParaRPr lang="el-GR" b="1" i="1" dirty="0" smtClean="0">
              <a:solidFill>
                <a:schemeClr val="accent5"/>
              </a:solidFill>
              <a:latin typeface="Calibri" pitchFamily="34" charset="0"/>
              <a:cs typeface="Calibri" pitchFamily="34" charset="0"/>
            </a:endParaRPr>
          </a:p>
          <a:p>
            <a:endParaRPr lang="el-GR" b="1" i="1" dirty="0">
              <a:solidFill>
                <a:schemeClr val="accent5"/>
              </a:solidFill>
              <a:latin typeface="Calibri" pitchFamily="34" charset="0"/>
              <a:cs typeface="Calibri" pitchFamily="34" charset="0"/>
            </a:endParaRPr>
          </a:p>
        </p:txBody>
      </p:sp>
      <p:pic>
        <p:nvPicPr>
          <p:cNvPr id="3078" name="Picture 6" descr="2"/>
          <p:cNvPicPr>
            <a:picLocks noChangeAspect="1" noChangeArrowheads="1"/>
          </p:cNvPicPr>
          <p:nvPr/>
        </p:nvPicPr>
        <p:blipFill>
          <a:blip r:embed="rId2" cstate="print"/>
          <a:srcRect/>
          <a:stretch>
            <a:fillRect/>
          </a:stretch>
        </p:blipFill>
        <p:spPr bwMode="auto">
          <a:xfrm>
            <a:off x="6012160" y="1412776"/>
            <a:ext cx="2592288" cy="1944216"/>
          </a:xfrm>
          <a:prstGeom prst="rect">
            <a:avLst/>
          </a:prstGeom>
          <a:noFill/>
        </p:spPr>
      </p:pic>
      <p:pic>
        <p:nvPicPr>
          <p:cNvPr id="3080" name="Picture 8" descr="cover_page_ebook.jpg"/>
          <p:cNvPicPr>
            <a:picLocks noChangeAspect="1" noChangeArrowheads="1"/>
          </p:cNvPicPr>
          <p:nvPr/>
        </p:nvPicPr>
        <p:blipFill>
          <a:blip r:embed="rId3" cstate="print"/>
          <a:srcRect/>
          <a:stretch>
            <a:fillRect/>
          </a:stretch>
        </p:blipFill>
        <p:spPr bwMode="auto">
          <a:xfrm>
            <a:off x="827584" y="1340768"/>
            <a:ext cx="2808312" cy="21147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763688" y="2492896"/>
            <a:ext cx="5328592" cy="1008112"/>
          </a:xfrm>
        </p:spPr>
        <p:txBody>
          <a:bodyPr>
            <a:normAutofit fontScale="90000"/>
          </a:bodyPr>
          <a:lstStyle/>
          <a:p>
            <a:pPr algn="ctr"/>
            <a:r>
              <a:rPr lang="el-GR" sz="3600" dirty="0" smtClean="0"/>
              <a:t>ΔΡΑΣΤΗΡΙΟΤΗΤΕΣ ΣΕ ΟΛΟΥΣ ΤΟΥΣ ΜΗΝΕΣ</a:t>
            </a:r>
            <a:endParaRPr lang="el-GR" sz="3600" dirty="0"/>
          </a:p>
        </p:txBody>
      </p:sp>
      <p:sp>
        <p:nvSpPr>
          <p:cNvPr id="3" name="2 - Υπότιτλος"/>
          <p:cNvSpPr>
            <a:spLocks noGrp="1"/>
          </p:cNvSpPr>
          <p:nvPr>
            <p:ph type="subTitle" idx="1"/>
          </p:nvPr>
        </p:nvSpPr>
        <p:spPr>
          <a:xfrm>
            <a:off x="722376" y="3685032"/>
            <a:ext cx="7772400" cy="2552280"/>
          </a:xfrm>
        </p:spPr>
        <p:txBody>
          <a:bodyPr>
            <a:normAutofit/>
          </a:bodyPr>
          <a:lstStyle/>
          <a:p>
            <a:pPr algn="ctr">
              <a:buFont typeface="Wingdings" pitchFamily="2" charset="2"/>
              <a:buChar char="Ø"/>
            </a:pPr>
            <a:r>
              <a:rPr lang="el-GR" b="1" i="1" dirty="0" smtClean="0">
                <a:solidFill>
                  <a:schemeClr val="accent5"/>
                </a:solidFill>
                <a:latin typeface="Calibri" pitchFamily="34" charset="0"/>
                <a:cs typeface="Calibri" pitchFamily="34" charset="0"/>
              </a:rPr>
              <a:t>ΠΑΡΟΥΣΙΑΣΗ ΤΩΝ ΑΞΙΟΘΕΑΤΩΝ ΤΗΣ ΠΟΛΗΣ ΜΑΣ</a:t>
            </a:r>
          </a:p>
          <a:p>
            <a:pPr algn="ctr">
              <a:buFont typeface="Wingdings" pitchFamily="2" charset="2"/>
              <a:buChar char="Ø"/>
            </a:pPr>
            <a:r>
              <a:rPr lang="el-GR" b="1" i="1" dirty="0" smtClean="0">
                <a:solidFill>
                  <a:schemeClr val="accent5"/>
                </a:solidFill>
                <a:latin typeface="Calibri" pitchFamily="34" charset="0"/>
                <a:cs typeface="Calibri" pitchFamily="34" charset="0"/>
              </a:rPr>
              <a:t>ΣΥΝΕΡΓΑΤΙΚΑ ΔΙΑΔΡΑΣΤΙΚΑ ΠΑΙΧΝΙΔΙΑ ΜΕΤΑΞΥ ΤΩΝ ΜΑΘΗΤΩΝ</a:t>
            </a:r>
          </a:p>
          <a:p>
            <a:pPr algn="ctr">
              <a:buFont typeface="Wingdings" pitchFamily="2" charset="2"/>
              <a:buChar char="Ø"/>
            </a:pPr>
            <a:r>
              <a:rPr lang="el-GR" b="1" i="1" dirty="0" smtClean="0">
                <a:solidFill>
                  <a:schemeClr val="accent5"/>
                </a:solidFill>
                <a:latin typeface="Calibri" pitchFamily="34" charset="0"/>
                <a:cs typeface="Calibri" pitchFamily="34" charset="0"/>
              </a:rPr>
              <a:t>ΠΑΡΟΥΣΙΑΖΟΥΜΕ ΤΙΣ ΠΙΟ ΟΜΟΡΦΕΣ ΠΟΡΤΕΣ ΚΑΙ ΠΑΡΑΘΥΡΑ ΤΗΣ ΠΕΡΙΟΧΗΣ ΜΑΣ</a:t>
            </a:r>
          </a:p>
          <a:p>
            <a:pPr algn="ctr">
              <a:buFont typeface="Wingdings" pitchFamily="2" charset="2"/>
              <a:buChar char="Ø"/>
            </a:pPr>
            <a:r>
              <a:rPr lang="el-GR" b="1" i="1" dirty="0" smtClean="0">
                <a:solidFill>
                  <a:schemeClr val="accent5"/>
                </a:solidFill>
                <a:latin typeface="Calibri" pitchFamily="34" charset="0"/>
                <a:cs typeface="Calibri" pitchFamily="34" charset="0"/>
              </a:rPr>
              <a:t>ΑΝΤΑΛΛΑΓΗ ΧΡΙΣΤΟΥΓΕΝΝΙΑΤΙΚΩΝ ΚΑΡΤΩΝ ΚΑΙ ΣΤΟΛΙΔΙΩΝ</a:t>
            </a:r>
          </a:p>
          <a:p>
            <a:pPr algn="ctr">
              <a:buFont typeface="Wingdings" pitchFamily="2" charset="2"/>
              <a:buChar char="Ø"/>
            </a:pPr>
            <a:r>
              <a:rPr lang="en-US" b="1" i="1" dirty="0" smtClean="0">
                <a:solidFill>
                  <a:schemeClr val="accent5"/>
                </a:solidFill>
                <a:latin typeface="Calibri" pitchFamily="34" charset="0"/>
                <a:cs typeface="Calibri" pitchFamily="34" charset="0"/>
              </a:rPr>
              <a:t>ON LINE MEETING</a:t>
            </a:r>
            <a:r>
              <a:rPr lang="it-IT" b="1" i="1" dirty="0" smtClean="0">
                <a:solidFill>
                  <a:schemeClr val="accent5"/>
                </a:solidFill>
                <a:latin typeface="Calibri" pitchFamily="34" charset="0"/>
                <a:cs typeface="Calibri" pitchFamily="34" charset="0"/>
              </a:rPr>
              <a:t> </a:t>
            </a:r>
            <a:r>
              <a:rPr lang="el-GR" b="1" i="1" dirty="0" smtClean="0">
                <a:solidFill>
                  <a:schemeClr val="accent5"/>
                </a:solidFill>
                <a:latin typeface="Calibri" pitchFamily="34" charset="0"/>
                <a:cs typeface="Calibri" pitchFamily="34" charset="0"/>
              </a:rPr>
              <a:t>ΓΙΑ ΑΜΤΑΛΛΑΓΗ ΕΥΧΩΝ ΤΑ ΧΡΙΣΤΟΥΓΕΝΝΑ</a:t>
            </a:r>
          </a:p>
          <a:p>
            <a:pPr algn="ctr"/>
            <a:endParaRPr lang="el-GR" b="1" i="1" dirty="0" smtClean="0">
              <a:solidFill>
                <a:schemeClr val="accent5"/>
              </a:solidFill>
              <a:latin typeface="Calibri" pitchFamily="34" charset="0"/>
              <a:cs typeface="Calibri" pitchFamily="34" charset="0"/>
            </a:endParaRPr>
          </a:p>
          <a:p>
            <a:pPr algn="ctr"/>
            <a:endParaRPr lang="el-GR" b="1" i="1" dirty="0" smtClean="0">
              <a:solidFill>
                <a:schemeClr val="accent5"/>
              </a:solidFill>
              <a:latin typeface="Calibri" pitchFamily="34" charset="0"/>
              <a:cs typeface="Calibri" pitchFamily="34" charset="0"/>
            </a:endParaRPr>
          </a:p>
          <a:p>
            <a:pPr algn="ctr"/>
            <a:endParaRPr lang="el-GR" b="1" i="1" dirty="0" smtClean="0">
              <a:solidFill>
                <a:schemeClr val="accent5"/>
              </a:solidFill>
              <a:latin typeface="Calibri" pitchFamily="34" charset="0"/>
              <a:cs typeface="Calibri" pitchFamily="34" charset="0"/>
            </a:endParaRPr>
          </a:p>
          <a:p>
            <a:pPr algn="ctr"/>
            <a:endParaRPr lang="el-GR" b="1" i="1" dirty="0">
              <a:solidFill>
                <a:schemeClr val="accent5"/>
              </a:solidFill>
              <a:latin typeface="Calibri" pitchFamily="34" charset="0"/>
              <a:cs typeface="Calibri" pitchFamily="34" charset="0"/>
            </a:endParaRPr>
          </a:p>
        </p:txBody>
      </p:sp>
      <p:pic>
        <p:nvPicPr>
          <p:cNvPr id="2050" name="Picture 2" descr="4th Primary School of Tyrnavos"/>
          <p:cNvPicPr>
            <a:picLocks noChangeAspect="1" noChangeArrowheads="1"/>
          </p:cNvPicPr>
          <p:nvPr/>
        </p:nvPicPr>
        <p:blipFill>
          <a:blip r:embed="rId2" cstate="print"/>
          <a:srcRect/>
          <a:stretch>
            <a:fillRect/>
          </a:stretch>
        </p:blipFill>
        <p:spPr bwMode="auto">
          <a:xfrm>
            <a:off x="3347864" y="764704"/>
            <a:ext cx="2448272" cy="1379935"/>
          </a:xfrm>
          <a:prstGeom prst="rect">
            <a:avLst/>
          </a:prstGeom>
          <a:noFill/>
        </p:spPr>
      </p:pic>
      <p:pic>
        <p:nvPicPr>
          <p:cNvPr id="5" name="4 - Εικόνα" descr="ΜΑΘΗΤΕΣ_ΓΝΩΡΙΜΙΑ.jpg"/>
          <p:cNvPicPr>
            <a:picLocks noChangeAspect="1"/>
          </p:cNvPicPr>
          <p:nvPr/>
        </p:nvPicPr>
        <p:blipFill>
          <a:blip r:embed="rId3" cstate="print"/>
          <a:stretch>
            <a:fillRect/>
          </a:stretch>
        </p:blipFill>
        <p:spPr>
          <a:xfrm>
            <a:off x="683568" y="476672"/>
            <a:ext cx="2205147" cy="1543032"/>
          </a:xfrm>
          <a:prstGeom prst="rect">
            <a:avLst/>
          </a:prstGeom>
        </p:spPr>
      </p:pic>
      <p:pic>
        <p:nvPicPr>
          <p:cNvPr id="6" name="5 - Εικόνα" descr="ΧΟΡΟΣ.jpg"/>
          <p:cNvPicPr>
            <a:picLocks noChangeAspect="1"/>
          </p:cNvPicPr>
          <p:nvPr/>
        </p:nvPicPr>
        <p:blipFill>
          <a:blip r:embed="rId4" cstate="print"/>
          <a:stretch>
            <a:fillRect/>
          </a:stretch>
        </p:blipFill>
        <p:spPr>
          <a:xfrm>
            <a:off x="6876256" y="548680"/>
            <a:ext cx="1800200" cy="20162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3284984"/>
            <a:ext cx="7772400" cy="3240360"/>
          </a:xfrm>
        </p:spPr>
        <p:txBody>
          <a:bodyPr>
            <a:normAutofit/>
          </a:bodyPr>
          <a:lstStyle/>
          <a:p>
            <a:pPr algn="ctr"/>
            <a:r>
              <a:rPr lang="el-GR" sz="1800" i="1" dirty="0" smtClean="0">
                <a:solidFill>
                  <a:schemeClr val="accent5"/>
                </a:solidFill>
                <a:latin typeface="Calibri" pitchFamily="34" charset="0"/>
                <a:cs typeface="Calibri" pitchFamily="34" charset="0"/>
              </a:rPr>
              <a:t>ΔΗΜΙΟΥΡΓΙΑ ΨΗΦΙΑΚΟΥ ΒΙΒΛΙΟΥ ΜΕ ΠΑΡΑΔΟΣΙΑΚΕΣ ΣΥΝΤΑΓΕΣ ΤΗΣ ΠΕΡΙΟΧΗΣ</a:t>
            </a:r>
            <a:br>
              <a:rPr lang="el-GR" sz="1800" i="1" dirty="0" smtClean="0">
                <a:solidFill>
                  <a:schemeClr val="accent5"/>
                </a:solidFill>
                <a:latin typeface="Calibri" pitchFamily="34" charset="0"/>
                <a:cs typeface="Calibri" pitchFamily="34" charset="0"/>
              </a:rPr>
            </a:br>
            <a:r>
              <a:rPr lang="el-GR" sz="1800" i="1" dirty="0" smtClean="0">
                <a:solidFill>
                  <a:schemeClr val="accent5"/>
                </a:solidFill>
                <a:latin typeface="Calibri" pitchFamily="34" charset="0"/>
                <a:cs typeface="Calibri" pitchFamily="34" charset="0"/>
              </a:rPr>
              <a:t>ΜΑΓΕΙΡΕΜΑ ΣΤΗΝ ΤΑΞΗ </a:t>
            </a:r>
            <a:br>
              <a:rPr lang="el-GR" sz="1800" i="1" dirty="0" smtClean="0">
                <a:solidFill>
                  <a:schemeClr val="accent5"/>
                </a:solidFill>
                <a:latin typeface="Calibri" pitchFamily="34" charset="0"/>
                <a:cs typeface="Calibri" pitchFamily="34" charset="0"/>
              </a:rPr>
            </a:br>
            <a:r>
              <a:rPr lang="el-GR" sz="1800" i="1" dirty="0" smtClean="0">
                <a:solidFill>
                  <a:schemeClr val="accent5"/>
                </a:solidFill>
                <a:latin typeface="Calibri" pitchFamily="34" charset="0"/>
                <a:cs typeface="Calibri" pitchFamily="34" charset="0"/>
              </a:rPr>
              <a:t>ΧΟΡΕΨΑΜΕ ΠΑΡΑΔΟΣΙΑΚΟΥΣ ΧΟΡΟΥΣ ΤΗΣ ΠΕΡΙΟΧΗΣ ΜΑΣ</a:t>
            </a:r>
            <a:br>
              <a:rPr lang="el-GR" sz="1800" i="1" dirty="0" smtClean="0">
                <a:solidFill>
                  <a:schemeClr val="accent5"/>
                </a:solidFill>
                <a:latin typeface="Calibri" pitchFamily="34" charset="0"/>
                <a:cs typeface="Calibri" pitchFamily="34" charset="0"/>
              </a:rPr>
            </a:br>
            <a:r>
              <a:rPr lang="el-GR" sz="1800" i="1" dirty="0" smtClean="0">
                <a:solidFill>
                  <a:schemeClr val="accent5"/>
                </a:solidFill>
                <a:latin typeface="Calibri" pitchFamily="34" charset="0"/>
                <a:cs typeface="Calibri" pitchFamily="34" charset="0"/>
              </a:rPr>
              <a:t>ΤΡΑΓΟΥΔΗΣΑΜΕ</a:t>
            </a:r>
            <a:br>
              <a:rPr lang="el-GR" sz="1800" i="1" dirty="0" smtClean="0">
                <a:solidFill>
                  <a:schemeClr val="accent5"/>
                </a:solidFill>
                <a:latin typeface="Calibri" pitchFamily="34" charset="0"/>
                <a:cs typeface="Calibri" pitchFamily="34" charset="0"/>
              </a:rPr>
            </a:br>
            <a:r>
              <a:rPr lang="el-GR" sz="1800" i="1" dirty="0" smtClean="0">
                <a:solidFill>
                  <a:schemeClr val="accent5"/>
                </a:solidFill>
                <a:latin typeface="Calibri" pitchFamily="34" charset="0"/>
                <a:cs typeface="Calibri" pitchFamily="34" charset="0"/>
              </a:rPr>
              <a:t>ΠΑΡΟΥΣΙΑΣΑΜΕ ΔΙΑΣΗΜΟΥΣ ΑΝΘΡΩΠΟΥΣ ΤΗΣ ΠΟΛΗΣ ΜΑΣ</a:t>
            </a:r>
            <a:br>
              <a:rPr lang="el-GR" sz="1800" i="1" dirty="0" smtClean="0">
                <a:solidFill>
                  <a:schemeClr val="accent5"/>
                </a:solidFill>
                <a:latin typeface="Calibri" pitchFamily="34" charset="0"/>
                <a:cs typeface="Calibri" pitchFamily="34" charset="0"/>
              </a:rPr>
            </a:br>
            <a:r>
              <a:rPr lang="el-GR" sz="1800" i="1" dirty="0" smtClean="0">
                <a:solidFill>
                  <a:schemeClr val="accent5"/>
                </a:solidFill>
                <a:latin typeface="Calibri" pitchFamily="34" charset="0"/>
                <a:cs typeface="Calibri" pitchFamily="34" charset="0"/>
              </a:rPr>
              <a:t>ΠΑΡΟΥΣΙΑΣΑΜΕ ΤΗΝ ΤΕΧΝΗ ΣΤΗΝ ΠΟΛΗ ΜΑΣ (ΜΟΥΣΕΙΑ ΚΤΛ)</a:t>
            </a:r>
            <a:br>
              <a:rPr lang="el-GR" sz="1800" i="1" dirty="0" smtClean="0">
                <a:solidFill>
                  <a:schemeClr val="accent5"/>
                </a:solidFill>
                <a:latin typeface="Calibri" pitchFamily="34" charset="0"/>
                <a:cs typeface="Calibri" pitchFamily="34" charset="0"/>
              </a:rPr>
            </a:br>
            <a:r>
              <a:rPr lang="el-GR" sz="1800" i="1" dirty="0" smtClean="0">
                <a:solidFill>
                  <a:schemeClr val="accent5"/>
                </a:solidFill>
                <a:latin typeface="Calibri" pitchFamily="34" charset="0"/>
                <a:cs typeface="Calibri" pitchFamily="34" charset="0"/>
              </a:rPr>
              <a:t>ΑΞΙΟΛΟΓΗΣΑΜΕ ΤΟ ΕΡΓΟ ΕΚΠΑΙΔΕΥΤΙΚΟΙ ΚΑΙ ΜΑΘΗΤΕΣ</a:t>
            </a:r>
            <a:br>
              <a:rPr lang="el-GR" sz="1800" i="1" dirty="0" smtClean="0">
                <a:solidFill>
                  <a:schemeClr val="accent5"/>
                </a:solidFill>
                <a:latin typeface="Calibri" pitchFamily="34" charset="0"/>
                <a:cs typeface="Calibri" pitchFamily="34" charset="0"/>
              </a:rPr>
            </a:br>
            <a:r>
              <a:rPr lang="el-GR" sz="1800" i="1" dirty="0" smtClean="0">
                <a:solidFill>
                  <a:schemeClr val="accent5"/>
                </a:solidFill>
                <a:latin typeface="Calibri" pitchFamily="34" charset="0"/>
                <a:cs typeface="Calibri" pitchFamily="34" charset="0"/>
              </a:rPr>
              <a:t>ΚΑΤΑΣΚΕΥΑΣΑΜΕ ΔΙΑΔΙΚΤΥΑΚΕΣ ΚΑΡΤΕΣ ΓΙΑ ΚΑΛΟ ΚΑΛΟΚΑΙΡΙ</a:t>
            </a:r>
            <a:br>
              <a:rPr lang="el-GR" sz="1800" i="1" dirty="0" smtClean="0">
                <a:solidFill>
                  <a:schemeClr val="accent5"/>
                </a:solidFill>
                <a:latin typeface="Calibri" pitchFamily="34" charset="0"/>
                <a:cs typeface="Calibri" pitchFamily="34" charset="0"/>
              </a:rPr>
            </a:br>
            <a:r>
              <a:rPr lang="el-GR" sz="1800" i="1" dirty="0" smtClean="0">
                <a:solidFill>
                  <a:schemeClr val="accent5"/>
                </a:solidFill>
                <a:latin typeface="Calibri" pitchFamily="34" charset="0"/>
                <a:cs typeface="Calibri" pitchFamily="34" charset="0"/>
              </a:rPr>
              <a:t/>
            </a:r>
            <a:br>
              <a:rPr lang="el-GR" sz="1800" i="1" dirty="0" smtClean="0">
                <a:solidFill>
                  <a:schemeClr val="accent5"/>
                </a:solidFill>
                <a:latin typeface="Calibri" pitchFamily="34" charset="0"/>
                <a:cs typeface="Calibri" pitchFamily="34" charset="0"/>
              </a:rPr>
            </a:br>
            <a:r>
              <a:rPr lang="el-GR" sz="1800" i="1" dirty="0" smtClean="0">
                <a:solidFill>
                  <a:schemeClr val="accent5"/>
                </a:solidFill>
                <a:latin typeface="Calibri" pitchFamily="34" charset="0"/>
                <a:cs typeface="Calibri" pitchFamily="34" charset="0"/>
              </a:rPr>
              <a:t/>
            </a:r>
            <a:br>
              <a:rPr lang="el-GR" sz="1800" i="1" dirty="0" smtClean="0">
                <a:solidFill>
                  <a:schemeClr val="accent5"/>
                </a:solidFill>
                <a:latin typeface="Calibri" pitchFamily="34" charset="0"/>
                <a:cs typeface="Calibri" pitchFamily="34" charset="0"/>
              </a:rPr>
            </a:br>
            <a:endParaRPr lang="el-GR" sz="1800" i="1" dirty="0">
              <a:solidFill>
                <a:schemeClr val="accent5"/>
              </a:solidFill>
              <a:latin typeface="Calibri" pitchFamily="34" charset="0"/>
              <a:cs typeface="Calibri" pitchFamily="34" charset="0"/>
            </a:endParaRPr>
          </a:p>
        </p:txBody>
      </p:sp>
      <p:pic>
        <p:nvPicPr>
          <p:cNvPr id="3" name="2 - Εικόνα" descr="DIAXRONIKO_1.jpg"/>
          <p:cNvPicPr>
            <a:picLocks noChangeAspect="1"/>
          </p:cNvPicPr>
          <p:nvPr/>
        </p:nvPicPr>
        <p:blipFill>
          <a:blip r:embed="rId2" cstate="print"/>
          <a:stretch>
            <a:fillRect/>
          </a:stretch>
        </p:blipFill>
        <p:spPr>
          <a:xfrm>
            <a:off x="827584" y="692696"/>
            <a:ext cx="3024336" cy="1683418"/>
          </a:xfrm>
          <a:prstGeom prst="rect">
            <a:avLst/>
          </a:prstGeom>
        </p:spPr>
      </p:pic>
      <p:pic>
        <p:nvPicPr>
          <p:cNvPr id="4" name="3 - Εικόνα" descr="TRAXANAS.jpg"/>
          <p:cNvPicPr>
            <a:picLocks noChangeAspect="1"/>
          </p:cNvPicPr>
          <p:nvPr/>
        </p:nvPicPr>
        <p:blipFill>
          <a:blip r:embed="rId3" cstate="print"/>
          <a:stretch>
            <a:fillRect/>
          </a:stretch>
        </p:blipFill>
        <p:spPr>
          <a:xfrm>
            <a:off x="5436096" y="476672"/>
            <a:ext cx="3078041" cy="245839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71</TotalTime>
  <Words>199</Words>
  <Application>Microsoft Office PowerPoint</Application>
  <PresentationFormat>Προβολή στην οθόνη (4:3)</PresentationFormat>
  <Paragraphs>21</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Άποψη</vt:lpstr>
      <vt:lpstr>Hometowns in Europe </vt:lpstr>
      <vt:lpstr>Χώρες που συμμετείχαν</vt:lpstr>
      <vt:lpstr>Σκοπός του έργου ήταν να αυξήσει τις γνώσεις των συμμετεχόντων για τις δικές τους πόλεις και να γνωρίσουν διαφορετικές πόλεις σε όλη την Ευρώπη. Οι δραστηριότητες του έργου μας διδάσκουν για την ιστορία των πόλεων μας, τη γύρω φύση, διαφορετικά στυλ κτιρίων, τοπικές επιχειρήσεις, αθλητικές και άλλες ευκαιρίες για χόμπι, τέχνη κ.λπ. Θέλουμε να μάθουμε να εκτιμούμε τις διαφορετικές πόλεις/περιβάλλοντα διαβίωσης και να βρίσκουμε διαφορές /ομοιότητες μεταξύ τους σε διάφορα μέρη της Ευρώπης. Οι δεξιότητες ΤΠΕ των μαθητών και των εκπαιδευτικών αναπτύσσονται σε δραστηριότητες έργου με διάφορα ψηφιακά εργαλεία. Η χρήση ξένων γλωσσών από μαθητές και καθηγητές αναπτύσσεται όταν γνωρίζουν τους ξένους συνεργάτες τους που συνεργάζονται μαζί τους.</vt:lpstr>
      <vt:lpstr>ΔΡΑΣΤΗΡΙΟΤΗΤΕΣ</vt:lpstr>
      <vt:lpstr>ΔΡΑΣΤΗΡΙΟΤΗΤΕΣ ΣΕ ΟΛΟΥΣ ΤΟΥΣ ΜΗΝΕΣ</vt:lpstr>
      <vt:lpstr>ΔΗΜΙΟΥΡΓΙΑ ΨΗΦΙΑΚΟΥ ΒΙΒΛΙΟΥ ΜΕ ΠΑΡΑΔΟΣΙΑΚΕΣ ΣΥΝΤΑΓΕΣ ΤΗΣ ΠΕΡΙΟΧΗΣ ΜΑΓΕΙΡΕΜΑ ΣΤΗΝ ΤΑΞΗ  ΧΟΡΕΨΑΜΕ ΠΑΡΑΔΟΣΙΑΚΟΥΣ ΧΟΡΟΥΣ ΤΗΣ ΠΕΡΙΟΧΗΣ ΜΑΣ ΤΡΑΓΟΥΔΗΣΑΜΕ ΠΑΡΟΥΣΙΑΣΑΜΕ ΔΙΑΣΗΜΟΥΣ ΑΝΘΡΩΠΟΥΣ ΤΗΣ ΠΟΛΗΣ ΜΑΣ ΠΑΡΟΥΣΙΑΣΑΜΕ ΤΗΝ ΤΕΧΝΗ ΣΤΗΝ ΠΟΛΗ ΜΑΣ (ΜΟΥΣΕΙΑ ΚΤΛ) ΑΞΙΟΛΟΓΗΣΑΜΕ ΤΟ ΕΡΓΟ ΕΚΠΑΙΔΕΥΤΙΚΟΙ ΚΑΙ ΜΑΘΗΤΕΣ ΚΑΤΑΣΚΕΥΑΣΑΜΕ ΔΙΑΔΙΚΤΥΑΚΕΣ ΚΑΡΤΕΣ ΓΙΑ ΚΑΛΟ ΚΑΛΟΚΑΙΡΙ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Hometowns in Europe</dc:title>
  <dc:creator>User</dc:creator>
  <cp:lastModifiedBy>User</cp:lastModifiedBy>
  <cp:revision>15</cp:revision>
  <dcterms:created xsi:type="dcterms:W3CDTF">2024-05-26T13:20:35Z</dcterms:created>
  <dcterms:modified xsi:type="dcterms:W3CDTF">2024-07-11T08:30:28Z</dcterms:modified>
</cp:coreProperties>
</file>