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57" r:id="rId6"/>
    <p:sldId id="258" r:id="rId7"/>
    <p:sldId id="262" r:id="rId8"/>
    <p:sldId id="267" r:id="rId9"/>
    <p:sldId id="263" r:id="rId10"/>
    <p:sldId id="264" r:id="rId11"/>
    <p:sldId id="265" r:id="rId12"/>
    <p:sldId id="266" r:id="rId13"/>
    <p:sldId id="271" r:id="rId14"/>
    <p:sldId id="269" r:id="rId15"/>
    <p:sldId id="274" r:id="rId16"/>
    <p:sldId id="27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FFFF00"/>
    <a:srgbClr val="66FF33"/>
    <a:srgbClr val="00FFFF"/>
    <a:srgbClr val="FFFF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C6D1C4A1-8DBB-4D9C-AF95-1D0E92BB7BF2}"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C6D1C4A1-8DBB-4D9C-AF95-1D0E92BB7BF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914B27-D84D-4741-9015-0E57408F0312}"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C4A1-8DBB-4D9C-AF95-1D0E92BB7BF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914B27-D84D-4741-9015-0E57408F0312}" type="datetimeFigureOut">
              <a:rPr lang="en-US" smtClean="0"/>
              <a:pPr/>
              <a:t>11/26/2013</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6D1C4A1-8DBB-4D9C-AF95-1D0E92BB7BF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giota\Desktop\&#928;&#945;&#955;&#953;&#945;%20&#949;&#960;&#945;&#947;&#947;&#949;&#955;&#956;&#945;&#964;&#945;\&#923;&#945;&#964;&#949;&#961;&#957;&#945;.mp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121296"/>
          </a:xfrm>
        </p:spPr>
        <p:txBody>
          <a:bodyPr>
            <a:scene3d>
              <a:camera prst="orthographicFront"/>
              <a:lightRig rig="soft" dir="t">
                <a:rot lat="0" lon="0" rev="17220000"/>
              </a:lightRig>
            </a:scene3d>
            <a:sp3d prstMaterial="softEdge">
              <a:bevelT w="139700" h="139700"/>
            </a:sp3d>
          </a:bodyPr>
          <a:lstStyle/>
          <a:p>
            <a:r>
              <a:rPr lang="el-GR" dirty="0" smtClean="0">
                <a:solidFill>
                  <a:srgbClr val="FF0066"/>
                </a:solidFill>
              </a:rPr>
              <a:t>ΠΑΛΙΑ ΕΠΑΓΓΕΛΜΑΤΑ</a:t>
            </a:r>
            <a:endParaRPr lang="en-US" dirty="0">
              <a:solidFill>
                <a:srgbClr val="FF0066"/>
              </a:solidFill>
            </a:endParaRPr>
          </a:p>
        </p:txBody>
      </p:sp>
      <p:sp>
        <p:nvSpPr>
          <p:cNvPr id="4" name="Subtitle 3"/>
          <p:cNvSpPr>
            <a:spLocks noGrp="1"/>
          </p:cNvSpPr>
          <p:nvPr>
            <p:ph type="subTitle" idx="1"/>
          </p:nvPr>
        </p:nvSpPr>
        <p:spPr>
          <a:xfrm>
            <a:off x="1371600" y="4869160"/>
            <a:ext cx="6400800" cy="1440160"/>
          </a:xfrm>
        </p:spPr>
        <p:txBody>
          <a:bodyPr/>
          <a:lstStyle/>
          <a:p>
            <a:r>
              <a:rPr lang="el-GR" dirty="0" smtClean="0">
                <a:ln w="18415" cmpd="sng">
                  <a:solidFill>
                    <a:srgbClr val="CC00FF"/>
                  </a:solidFill>
                  <a:prstDash val="solid"/>
                </a:ln>
                <a:solidFill>
                  <a:srgbClr val="CC00FF"/>
                </a:solidFill>
                <a:effectLst>
                  <a:outerShdw blurRad="63500" dir="3600000" algn="tl" rotWithShape="0">
                    <a:srgbClr val="000000">
                      <a:alpha val="70000"/>
                    </a:srgbClr>
                  </a:outerShdw>
                  <a:reflection blurRad="6350" stA="55000" endA="300" endPos="45500" dir="5400000" sy="-100000" algn="bl" rotWithShape="0"/>
                </a:effectLst>
              </a:rPr>
              <a:t>Μια εργασία της μαθήτριας Κωνσταντινίδου Πασχαλίνας</a:t>
            </a:r>
            <a:endParaRPr lang="en-US" dirty="0">
              <a:ln w="18415" cmpd="sng">
                <a:solidFill>
                  <a:srgbClr val="CC00FF"/>
                </a:solidFill>
                <a:prstDash val="solid"/>
              </a:ln>
              <a:solidFill>
                <a:srgbClr val="CC00FF"/>
              </a:solidFill>
              <a:effectLst>
                <a:outerShdw blurRad="63500" dir="3600000" algn="tl" rotWithShape="0">
                  <a:srgbClr val="000000">
                    <a:alpha val="70000"/>
                  </a:srgbClr>
                </a:outerShdw>
                <a:reflection blurRad="6350" stA="55000" endA="300" endPos="45500" dir="5400000" sy="-100000" algn="bl" rotWithShape="0"/>
              </a:effectLst>
            </a:endParaRPr>
          </a:p>
        </p:txBody>
      </p:sp>
      <p:pic>
        <p:nvPicPr>
          <p:cNvPr id="6" name="Λατερνα.mp3">
            <a:hlinkClick r:id="" action="ppaction://media"/>
          </p:cNvPr>
          <p:cNvPicPr>
            <a:picLocks noRot="1" noChangeAspect="1"/>
          </p:cNvPicPr>
          <p:nvPr>
            <a:audioFile r:link="rId1"/>
          </p:nvPr>
        </p:nvPicPr>
        <p:blipFill>
          <a:blip r:embed="rId3" cstate="print"/>
          <a:stretch>
            <a:fillRect/>
          </a:stretch>
        </p:blipFill>
        <p:spPr>
          <a:xfrm>
            <a:off x="4411216" y="3276600"/>
            <a:ext cx="304800" cy="304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blinds(horizontal)">
                                      <p:cBhvr>
                                        <p:cTn id="16"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17" repeatCount="indefinite" fill="remove" display="0">
                  <p:stCondLst>
                    <p:cond delay="indefinite"/>
                  </p:stCondLst>
                  <p:endCondLst>
                    <p:cond evt="onPrev" delay="0">
                      <p:tgtEl>
                        <p:sldTgt/>
                      </p:tgtEl>
                    </p:cond>
                    <p:cond evt="onStopAudio" delay="0">
                      <p:tgtEl>
                        <p:sldTgt/>
                      </p:tgtEl>
                    </p:cond>
                  </p:endCondLst>
                </p:cTn>
                <p:tgtEl>
                  <p:spTgt spid="6"/>
                </p:tgtEl>
              </p:cMediaNode>
            </p:audio>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420888"/>
            <a:ext cx="7848871" cy="1469777"/>
          </a:xfrm>
          <a:prstGeom prst="rect">
            <a:avLst/>
          </a:prstGeom>
          <a:noFill/>
        </p:spPr>
        <p:txBody>
          <a:bodyPr wrap="none" lIns="91440" tIns="45720" rIns="91440" bIns="45720">
            <a:prstTxWarp prst="textWave1">
              <a:avLst/>
            </a:prstTxWarp>
            <a:spAutoFit/>
          </a:bodyPr>
          <a:lstStyle/>
          <a:p>
            <a:pPr algn="ctr"/>
            <a:r>
              <a:rPr lang="el-GR"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ΚΑΡΟΠΟΙΟΣ</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by="(-#ppt_w*2)" calcmode="lin" valueType="num">
                                      <p:cBhvr rctx="PPT">
                                        <p:cTn id="7" dur="500" autoRev="1" fill="hold">
                                          <p:stCondLst>
                                            <p:cond delay="0"/>
                                          </p:stCondLst>
                                        </p:cTn>
                                        <p:tgtEl>
                                          <p:spTgt spid="5"/>
                                        </p:tgtEl>
                                        <p:attrNameLst>
                                          <p:attrName>ppt_w</p:attrName>
                                        </p:attrNameLst>
                                      </p:cBhvr>
                                    </p:anim>
                                    <p:anim by="(#ppt_w*0.50)" calcmode="lin" valueType="num">
                                      <p:cBhvr>
                                        <p:cTn id="8" dur="500" decel="50000" autoRev="1" fill="hold">
                                          <p:stCondLst>
                                            <p:cond delay="0"/>
                                          </p:stCondLst>
                                        </p:cTn>
                                        <p:tgtEl>
                                          <p:spTgt spid="5"/>
                                        </p:tgtEl>
                                        <p:attrNameLst>
                                          <p:attrName>ppt_x</p:attrName>
                                        </p:attrNameLst>
                                      </p:cBhvr>
                                    </p:anim>
                                    <p:anim from="(-#ppt_h/2)" to="(#ppt_y)" calcmode="lin" valueType="num">
                                      <p:cBhvr>
                                        <p:cTn id="9" dur="1000" fill="hold">
                                          <p:stCondLst>
                                            <p:cond delay="0"/>
                                          </p:stCondLst>
                                        </p:cTn>
                                        <p:tgtEl>
                                          <p:spTgt spid="5"/>
                                        </p:tgtEl>
                                        <p:attrNameLst>
                                          <p:attrName>ppt_y</p:attrName>
                                        </p:attrNameLst>
                                      </p:cBhvr>
                                    </p:anim>
                                    <p:animRot by="21600000">
                                      <p:cBhvr>
                                        <p:cTn id="10" dur="10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p:txBody>
          <a:bodyPr>
            <a:normAutofit/>
          </a:bodyPr>
          <a:lstStyle/>
          <a:p>
            <a:r>
              <a:rPr lang="el-GR" sz="2000" dirty="0" smtClean="0">
                <a:solidFill>
                  <a:schemeClr val="bg1"/>
                </a:solidFill>
              </a:rPr>
              <a:t>Πριν από μερικές δεκαετίες το επάγγελμα του καροποιού ήταν πολύ χρήσιμο γιατί τότε δεν υπήρχαν τα φορτηγά και τα αυτοκίνητα. Στα χωριά ήταν το μοναδικό μεταφορικό μέσο των ανθρώπων για να πηγαίνουν από μέρος σε μέρος αλλά και για να μεταφέρουν εμπορεύματα, εργαλεία και άλλα αντικείμενα.</a:t>
            </a:r>
            <a:endParaRPr lang="en-US" sz="2000" dirty="0">
              <a:solidFill>
                <a:schemeClr val="bg1"/>
              </a:solidFill>
            </a:endParaRPr>
          </a:p>
        </p:txBody>
      </p:sp>
      <p:pic>
        <p:nvPicPr>
          <p:cNvPr id="1026" name="Picture 2" descr="C:\Users\giota\Desktop\Παλια επαγγελματα\kar3.jpg"/>
          <p:cNvPicPr>
            <a:picLocks noGrp="1" noChangeAspect="1" noChangeArrowheads="1"/>
          </p:cNvPicPr>
          <p:nvPr>
            <p:ph sz="half" idx="1"/>
          </p:nvPr>
        </p:nvPicPr>
        <p:blipFill>
          <a:blip r:embed="rId2" cstate="print"/>
          <a:srcRect/>
          <a:stretch>
            <a:fillRect/>
          </a:stretch>
        </p:blipFill>
        <p:spPr bwMode="auto">
          <a:xfrm>
            <a:off x="4139953" y="404664"/>
            <a:ext cx="4824536" cy="64533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2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568952" cy="1015663"/>
          </a:xfrm>
          <a:prstGeom prst="rect">
            <a:avLst/>
          </a:prstGeom>
          <a:noFill/>
        </p:spPr>
        <p:txBody>
          <a:bodyPr wrap="square" rtlCol="0">
            <a:spAutoFit/>
          </a:bodyPr>
          <a:lstStyle/>
          <a:p>
            <a:pPr>
              <a:buNone/>
            </a:pPr>
            <a:r>
              <a:rPr lang="el-GR" sz="2000" dirty="0" smtClean="0">
                <a:solidFill>
                  <a:schemeClr val="bg1"/>
                </a:solidFill>
              </a:rPr>
              <a:t>Τα κάρα ήταν δίτροχα ή τετράχρονα και ήταν τα αμάξια και τα φορτηγά της εποχής. Ανάλογα με το λόγο που τα χρησιμοποιούσαν τα έσερναν γαϊδουράκια, μουλάρια, άλογα ή βόδια.</a:t>
            </a:r>
            <a:endParaRPr lang="en-US" dirty="0">
              <a:solidFill>
                <a:schemeClr val="bg1"/>
              </a:solidFill>
            </a:endParaRPr>
          </a:p>
        </p:txBody>
      </p:sp>
      <p:pic>
        <p:nvPicPr>
          <p:cNvPr id="5" name="Picture 4" descr="kar13.jpg"/>
          <p:cNvPicPr>
            <a:picLocks noChangeAspect="1"/>
          </p:cNvPicPr>
          <p:nvPr/>
        </p:nvPicPr>
        <p:blipFill>
          <a:blip r:embed="rId2" cstate="print"/>
          <a:stretch>
            <a:fillRect/>
          </a:stretch>
        </p:blipFill>
        <p:spPr>
          <a:xfrm>
            <a:off x="251520" y="1556792"/>
            <a:ext cx="3168352" cy="2160240"/>
          </a:xfrm>
          <a:prstGeom prst="rect">
            <a:avLst/>
          </a:prstGeom>
        </p:spPr>
      </p:pic>
      <p:pic>
        <p:nvPicPr>
          <p:cNvPr id="6" name="Picture 5" descr="kar28.jpg"/>
          <p:cNvPicPr>
            <a:picLocks noChangeAspect="1"/>
          </p:cNvPicPr>
          <p:nvPr/>
        </p:nvPicPr>
        <p:blipFill>
          <a:blip r:embed="rId3" cstate="print"/>
          <a:stretch>
            <a:fillRect/>
          </a:stretch>
        </p:blipFill>
        <p:spPr>
          <a:xfrm>
            <a:off x="4788024" y="1556792"/>
            <a:ext cx="3312368" cy="2016224"/>
          </a:xfrm>
          <a:prstGeom prst="rect">
            <a:avLst/>
          </a:prstGeom>
        </p:spPr>
      </p:pic>
      <p:sp>
        <p:nvSpPr>
          <p:cNvPr id="7" name="TextBox 6"/>
          <p:cNvSpPr txBox="1"/>
          <p:nvPr/>
        </p:nvSpPr>
        <p:spPr>
          <a:xfrm>
            <a:off x="251520" y="3717032"/>
            <a:ext cx="3096344" cy="369332"/>
          </a:xfrm>
          <a:prstGeom prst="rect">
            <a:avLst/>
          </a:prstGeom>
          <a:noFill/>
        </p:spPr>
        <p:txBody>
          <a:bodyPr wrap="square" rtlCol="0">
            <a:spAutoFit/>
          </a:bodyPr>
          <a:lstStyle/>
          <a:p>
            <a:pPr algn="ctr"/>
            <a:r>
              <a:rPr lang="el-GR" dirty="0" smtClean="0"/>
              <a:t>Μεταφορά ξύλων</a:t>
            </a:r>
            <a:endParaRPr lang="en-US" dirty="0"/>
          </a:p>
        </p:txBody>
      </p:sp>
      <p:sp>
        <p:nvSpPr>
          <p:cNvPr id="8" name="TextBox 7"/>
          <p:cNvSpPr txBox="1"/>
          <p:nvPr/>
        </p:nvSpPr>
        <p:spPr>
          <a:xfrm>
            <a:off x="4788024" y="3573016"/>
            <a:ext cx="3312368" cy="369332"/>
          </a:xfrm>
          <a:prstGeom prst="rect">
            <a:avLst/>
          </a:prstGeom>
          <a:noFill/>
        </p:spPr>
        <p:txBody>
          <a:bodyPr wrap="square" rtlCol="0">
            <a:spAutoFit/>
          </a:bodyPr>
          <a:lstStyle/>
          <a:p>
            <a:pPr algn="ctr"/>
            <a:r>
              <a:rPr lang="el-GR" dirty="0" smtClean="0"/>
              <a:t>Στο χωράφι</a:t>
            </a:r>
            <a:endParaRPr lang="en-US" dirty="0"/>
          </a:p>
        </p:txBody>
      </p:sp>
      <p:pic>
        <p:nvPicPr>
          <p:cNvPr id="9" name="Picture 8" descr="kar21.jpg"/>
          <p:cNvPicPr>
            <a:picLocks noChangeAspect="1"/>
          </p:cNvPicPr>
          <p:nvPr/>
        </p:nvPicPr>
        <p:blipFill>
          <a:blip r:embed="rId4" cstate="print"/>
          <a:stretch>
            <a:fillRect/>
          </a:stretch>
        </p:blipFill>
        <p:spPr>
          <a:xfrm>
            <a:off x="2411760" y="4437112"/>
            <a:ext cx="3810000" cy="2232248"/>
          </a:xfrm>
          <a:prstGeom prst="rect">
            <a:avLst/>
          </a:prstGeom>
        </p:spPr>
      </p:pic>
      <p:sp>
        <p:nvSpPr>
          <p:cNvPr id="10" name="TextBox 9"/>
          <p:cNvSpPr txBox="1"/>
          <p:nvPr/>
        </p:nvSpPr>
        <p:spPr>
          <a:xfrm>
            <a:off x="6300192" y="5661248"/>
            <a:ext cx="2160240" cy="369332"/>
          </a:xfrm>
          <a:prstGeom prst="rect">
            <a:avLst/>
          </a:prstGeom>
          <a:noFill/>
        </p:spPr>
        <p:txBody>
          <a:bodyPr wrap="square" rtlCol="0">
            <a:spAutoFit/>
          </a:bodyPr>
          <a:lstStyle/>
          <a:p>
            <a:r>
              <a:rPr lang="el-GR" dirty="0" smtClean="0"/>
              <a:t>Στο γάμο</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from="(-#ppt_w/2)" to="(#ppt_x)" calcmode="lin" valueType="num">
                                      <p:cBhvr>
                                        <p:cTn id="14" dur="600" fill="hold">
                                          <p:stCondLst>
                                            <p:cond delay="0"/>
                                          </p:stCondLst>
                                        </p:cTn>
                                        <p:tgtEl>
                                          <p:spTgt spid="5"/>
                                        </p:tgtEl>
                                        <p:attrNameLst>
                                          <p:attrName>ppt_x</p:attrName>
                                        </p:attrNameLst>
                                      </p:cBhvr>
                                    </p:anim>
                                    <p:anim from="0" to="-1.0" calcmode="lin" valueType="num">
                                      <p:cBhvr>
                                        <p:cTn id="15" dur="200" decel="50000" autoRev="1" fill="hold">
                                          <p:stCondLst>
                                            <p:cond delay="600"/>
                                          </p:stCondLst>
                                        </p:cTn>
                                        <p:tgtEl>
                                          <p:spTgt spid="5"/>
                                        </p:tgtEl>
                                        <p:attrNameLst>
                                          <p:attrName>xshear</p:attrName>
                                        </p:attrNameLst>
                                      </p:cBhvr>
                                    </p:anim>
                                    <p:animScale>
                                      <p:cBhvr>
                                        <p:cTn id="16" dur="200" decel="100000" autoRev="1" fill="hold">
                                          <p:stCondLst>
                                            <p:cond delay="600"/>
                                          </p:stCondLst>
                                        </p:cTn>
                                        <p:tgtEl>
                                          <p:spTgt spid="5"/>
                                        </p:tgtEl>
                                      </p:cBhvr>
                                      <p:from x="100000" y="100000"/>
                                      <p:to x="80000" y="100000"/>
                                    </p:animScale>
                                    <p:anim by="(#ppt_h/3+#ppt_w*0.1)" calcmode="lin" valueType="num">
                                      <p:cBhvr additive="sum">
                                        <p:cTn id="17" dur="200" decel="100000" autoRev="1" fill="hold">
                                          <p:stCondLst>
                                            <p:cond delay="600"/>
                                          </p:stCondLst>
                                        </p:cTn>
                                        <p:tgtEl>
                                          <p:spTgt spid="5"/>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iterate type="lt">
                                    <p:tmPct val="5000"/>
                                  </p:iterate>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fltVal val="0"/>
                                          </p:val>
                                        </p:tav>
                                        <p:tav tm="100000">
                                          <p:val>
                                            <p:strVal val="#ppt_w"/>
                                          </p:val>
                                        </p:tav>
                                      </p:tavLst>
                                    </p:anim>
                                    <p:anim calcmode="lin" valueType="num">
                                      <p:cBhvr>
                                        <p:cTn id="23" dur="1000" fill="hold"/>
                                        <p:tgtEl>
                                          <p:spTgt spid="7"/>
                                        </p:tgtEl>
                                        <p:attrNameLst>
                                          <p:attrName>ppt_h</p:attrName>
                                        </p:attrNameLst>
                                      </p:cBhvr>
                                      <p:tavLst>
                                        <p:tav tm="0">
                                          <p:val>
                                            <p:fltVal val="0"/>
                                          </p:val>
                                        </p:tav>
                                        <p:tav tm="100000">
                                          <p:val>
                                            <p:strVal val="#ppt_h"/>
                                          </p:val>
                                        </p:tav>
                                      </p:tavLst>
                                    </p:anim>
                                    <p:anim calcmode="lin" valueType="num">
                                      <p:cBhvr>
                                        <p:cTn id="24" dur="1000" fill="hold"/>
                                        <p:tgtEl>
                                          <p:spTgt spid="7"/>
                                        </p:tgtEl>
                                        <p:attrNameLst>
                                          <p:attrName>style.rotation</p:attrName>
                                        </p:attrNameLst>
                                      </p:cBhvr>
                                      <p:tavLst>
                                        <p:tav tm="0">
                                          <p:val>
                                            <p:fltVal val="90"/>
                                          </p:val>
                                        </p:tav>
                                        <p:tav tm="100000">
                                          <p:val>
                                            <p:fltVal val="0"/>
                                          </p:val>
                                        </p:tav>
                                      </p:tavLst>
                                    </p:anim>
                                    <p:animEffect transition="in" filter="fade">
                                      <p:cBhvr>
                                        <p:cTn id="25" dur="10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from="(-#ppt_w/2)" to="(#ppt_x)" calcmode="lin" valueType="num">
                                      <p:cBhvr>
                                        <p:cTn id="30" dur="600" fill="hold">
                                          <p:stCondLst>
                                            <p:cond delay="0"/>
                                          </p:stCondLst>
                                        </p:cTn>
                                        <p:tgtEl>
                                          <p:spTgt spid="6"/>
                                        </p:tgtEl>
                                        <p:attrNameLst>
                                          <p:attrName>ppt_x</p:attrName>
                                        </p:attrNameLst>
                                      </p:cBhvr>
                                    </p:anim>
                                    <p:anim from="0" to="-1.0" calcmode="lin" valueType="num">
                                      <p:cBhvr>
                                        <p:cTn id="31" dur="200" decel="50000" autoRev="1" fill="hold">
                                          <p:stCondLst>
                                            <p:cond delay="600"/>
                                          </p:stCondLst>
                                        </p:cTn>
                                        <p:tgtEl>
                                          <p:spTgt spid="6"/>
                                        </p:tgtEl>
                                        <p:attrNameLst>
                                          <p:attrName>xshear</p:attrName>
                                        </p:attrNameLst>
                                      </p:cBhvr>
                                    </p:anim>
                                    <p:animScale>
                                      <p:cBhvr>
                                        <p:cTn id="32" dur="200" decel="100000" autoRev="1" fill="hold">
                                          <p:stCondLst>
                                            <p:cond delay="600"/>
                                          </p:stCondLst>
                                        </p:cTn>
                                        <p:tgtEl>
                                          <p:spTgt spid="6"/>
                                        </p:tgtEl>
                                      </p:cBhvr>
                                      <p:from x="100000" y="100000"/>
                                      <p:to x="80000" y="100000"/>
                                    </p:animScale>
                                    <p:anim by="(#ppt_h/3+#ppt_w*0.1)" calcmode="lin" valueType="num">
                                      <p:cBhvr additive="sum">
                                        <p:cTn id="33" dur="200" decel="100000" autoRev="1" fill="hold">
                                          <p:stCondLst>
                                            <p:cond delay="600"/>
                                          </p:stCondLst>
                                        </p:cTn>
                                        <p:tgtEl>
                                          <p:spTgt spid="6"/>
                                        </p:tgtEl>
                                        <p:attrNameLst>
                                          <p:attrName>ppt_x</p:attrName>
                                        </p:attrNameLst>
                                      </p:cBhvr>
                                    </p:anim>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iterate type="lt">
                                    <p:tmPct val="5000"/>
                                  </p:iterate>
                                  <p:childTnLst>
                                    <p:set>
                                      <p:cBhvr>
                                        <p:cTn id="37" dur="1" fill="hold">
                                          <p:stCondLst>
                                            <p:cond delay="0"/>
                                          </p:stCondLst>
                                        </p:cTn>
                                        <p:tgtEl>
                                          <p:spTgt spid="8"/>
                                        </p:tgtEl>
                                        <p:attrNameLst>
                                          <p:attrName>style.visibility</p:attrName>
                                        </p:attrNameLst>
                                      </p:cBhvr>
                                      <p:to>
                                        <p:strVal val="visible"/>
                                      </p:to>
                                    </p:set>
                                    <p:anim calcmode="lin" valueType="num">
                                      <p:cBhvr>
                                        <p:cTn id="38" dur="1000" fill="hold"/>
                                        <p:tgtEl>
                                          <p:spTgt spid="8"/>
                                        </p:tgtEl>
                                        <p:attrNameLst>
                                          <p:attrName>ppt_w</p:attrName>
                                        </p:attrNameLst>
                                      </p:cBhvr>
                                      <p:tavLst>
                                        <p:tav tm="0">
                                          <p:val>
                                            <p:fltVal val="0"/>
                                          </p:val>
                                        </p:tav>
                                        <p:tav tm="100000">
                                          <p:val>
                                            <p:strVal val="#ppt_w"/>
                                          </p:val>
                                        </p:tav>
                                      </p:tavLst>
                                    </p:anim>
                                    <p:anim calcmode="lin" valueType="num">
                                      <p:cBhvr>
                                        <p:cTn id="39" dur="1000" fill="hold"/>
                                        <p:tgtEl>
                                          <p:spTgt spid="8"/>
                                        </p:tgtEl>
                                        <p:attrNameLst>
                                          <p:attrName>ppt_h</p:attrName>
                                        </p:attrNameLst>
                                      </p:cBhvr>
                                      <p:tavLst>
                                        <p:tav tm="0">
                                          <p:val>
                                            <p:fltVal val="0"/>
                                          </p:val>
                                        </p:tav>
                                        <p:tav tm="100000">
                                          <p:val>
                                            <p:strVal val="#ppt_h"/>
                                          </p:val>
                                        </p:tav>
                                      </p:tavLst>
                                    </p:anim>
                                    <p:anim calcmode="lin" valueType="num">
                                      <p:cBhvr>
                                        <p:cTn id="40" dur="1000" fill="hold"/>
                                        <p:tgtEl>
                                          <p:spTgt spid="8"/>
                                        </p:tgtEl>
                                        <p:attrNameLst>
                                          <p:attrName>style.rotation</p:attrName>
                                        </p:attrNameLst>
                                      </p:cBhvr>
                                      <p:tavLst>
                                        <p:tav tm="0">
                                          <p:val>
                                            <p:fltVal val="90"/>
                                          </p:val>
                                        </p:tav>
                                        <p:tav tm="100000">
                                          <p:val>
                                            <p:fltVal val="0"/>
                                          </p:val>
                                        </p:tav>
                                      </p:tavLst>
                                    </p:anim>
                                    <p:animEffect transition="in" filter="fade">
                                      <p:cBhvr>
                                        <p:cTn id="41" dur="10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34" presetClass="entr" presetSubtype="0" fill="hold" nodeType="clickEffect">
                                  <p:stCondLst>
                                    <p:cond delay="0"/>
                                  </p:stCondLst>
                                  <p:childTnLst>
                                    <p:set>
                                      <p:cBhvr>
                                        <p:cTn id="45" dur="1" fill="hold">
                                          <p:stCondLst>
                                            <p:cond delay="0"/>
                                          </p:stCondLst>
                                        </p:cTn>
                                        <p:tgtEl>
                                          <p:spTgt spid="9"/>
                                        </p:tgtEl>
                                        <p:attrNameLst>
                                          <p:attrName>style.visibility</p:attrName>
                                        </p:attrNameLst>
                                      </p:cBhvr>
                                      <p:to>
                                        <p:strVal val="visible"/>
                                      </p:to>
                                    </p:set>
                                    <p:anim from="(-#ppt_w/2)" to="(#ppt_x)" calcmode="lin" valueType="num">
                                      <p:cBhvr>
                                        <p:cTn id="46" dur="600" fill="hold">
                                          <p:stCondLst>
                                            <p:cond delay="0"/>
                                          </p:stCondLst>
                                        </p:cTn>
                                        <p:tgtEl>
                                          <p:spTgt spid="9"/>
                                        </p:tgtEl>
                                        <p:attrNameLst>
                                          <p:attrName>ppt_x</p:attrName>
                                        </p:attrNameLst>
                                      </p:cBhvr>
                                    </p:anim>
                                    <p:anim from="0" to="-1.0" calcmode="lin" valueType="num">
                                      <p:cBhvr>
                                        <p:cTn id="47" dur="200" decel="50000" autoRev="1" fill="hold">
                                          <p:stCondLst>
                                            <p:cond delay="600"/>
                                          </p:stCondLst>
                                        </p:cTn>
                                        <p:tgtEl>
                                          <p:spTgt spid="9"/>
                                        </p:tgtEl>
                                        <p:attrNameLst>
                                          <p:attrName>xshear</p:attrName>
                                        </p:attrNameLst>
                                      </p:cBhvr>
                                    </p:anim>
                                    <p:animScale>
                                      <p:cBhvr>
                                        <p:cTn id="48" dur="200" decel="100000" autoRev="1" fill="hold">
                                          <p:stCondLst>
                                            <p:cond delay="600"/>
                                          </p:stCondLst>
                                        </p:cTn>
                                        <p:tgtEl>
                                          <p:spTgt spid="9"/>
                                        </p:tgtEl>
                                      </p:cBhvr>
                                      <p:from x="100000" y="100000"/>
                                      <p:to x="80000" y="100000"/>
                                    </p:animScale>
                                    <p:anim by="(#ppt_h/3+#ppt_w*0.1)" calcmode="lin" valueType="num">
                                      <p:cBhvr additive="sum">
                                        <p:cTn id="49" dur="200" decel="100000" autoRev="1" fill="hold">
                                          <p:stCondLst>
                                            <p:cond delay="600"/>
                                          </p:stCondLst>
                                        </p:cTn>
                                        <p:tgtEl>
                                          <p:spTgt spid="9"/>
                                        </p:tgtEl>
                                        <p:attrNameLst>
                                          <p:attrName>ppt_x</p:attrName>
                                        </p:attrNameLst>
                                      </p:cBhvr>
                                    </p:anim>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iterate type="lt">
                                    <p:tmPct val="5000"/>
                                  </p:iterate>
                                  <p:childTnLst>
                                    <p:set>
                                      <p:cBhvr>
                                        <p:cTn id="53" dur="1" fill="hold">
                                          <p:stCondLst>
                                            <p:cond delay="0"/>
                                          </p:stCondLst>
                                        </p:cTn>
                                        <p:tgtEl>
                                          <p:spTgt spid="10"/>
                                        </p:tgtEl>
                                        <p:attrNameLst>
                                          <p:attrName>style.visibility</p:attrName>
                                        </p:attrNameLst>
                                      </p:cBhvr>
                                      <p:to>
                                        <p:strVal val="visible"/>
                                      </p:to>
                                    </p:set>
                                    <p:anim calcmode="lin" valueType="num">
                                      <p:cBhvr>
                                        <p:cTn id="54" dur="1000" fill="hold"/>
                                        <p:tgtEl>
                                          <p:spTgt spid="10"/>
                                        </p:tgtEl>
                                        <p:attrNameLst>
                                          <p:attrName>ppt_w</p:attrName>
                                        </p:attrNameLst>
                                      </p:cBhvr>
                                      <p:tavLst>
                                        <p:tav tm="0">
                                          <p:val>
                                            <p:fltVal val="0"/>
                                          </p:val>
                                        </p:tav>
                                        <p:tav tm="100000">
                                          <p:val>
                                            <p:strVal val="#ppt_w"/>
                                          </p:val>
                                        </p:tav>
                                      </p:tavLst>
                                    </p:anim>
                                    <p:anim calcmode="lin" valueType="num">
                                      <p:cBhvr>
                                        <p:cTn id="55" dur="1000" fill="hold"/>
                                        <p:tgtEl>
                                          <p:spTgt spid="10"/>
                                        </p:tgtEl>
                                        <p:attrNameLst>
                                          <p:attrName>ppt_h</p:attrName>
                                        </p:attrNameLst>
                                      </p:cBhvr>
                                      <p:tavLst>
                                        <p:tav tm="0">
                                          <p:val>
                                            <p:fltVal val="0"/>
                                          </p:val>
                                        </p:tav>
                                        <p:tav tm="100000">
                                          <p:val>
                                            <p:strVal val="#ppt_h"/>
                                          </p:val>
                                        </p:tav>
                                      </p:tavLst>
                                    </p:anim>
                                    <p:anim calcmode="lin" valueType="num">
                                      <p:cBhvr>
                                        <p:cTn id="56" dur="1000" fill="hold"/>
                                        <p:tgtEl>
                                          <p:spTgt spid="10"/>
                                        </p:tgtEl>
                                        <p:attrNameLst>
                                          <p:attrName>style.rotation</p:attrName>
                                        </p:attrNameLst>
                                      </p:cBhvr>
                                      <p:tavLst>
                                        <p:tav tm="0">
                                          <p:val>
                                            <p:fltVal val="90"/>
                                          </p:val>
                                        </p:tav>
                                        <p:tav tm="100000">
                                          <p:val>
                                            <p:fltVal val="0"/>
                                          </p:val>
                                        </p:tav>
                                      </p:tavLst>
                                    </p:anim>
                                    <p:animEffect transition="in" filter="fade">
                                      <p:cBhvr>
                                        <p:cTn id="5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kar24.jpg"/>
          <p:cNvPicPr>
            <a:picLocks noChangeAspect="1"/>
          </p:cNvPicPr>
          <p:nvPr/>
        </p:nvPicPr>
        <p:blipFill>
          <a:blip r:embed="rId2" cstate="print"/>
          <a:stretch>
            <a:fillRect/>
          </a:stretch>
        </p:blipFill>
        <p:spPr>
          <a:xfrm>
            <a:off x="683568" y="2348880"/>
            <a:ext cx="7848872" cy="4509120"/>
          </a:xfrm>
          <a:prstGeom prst="rect">
            <a:avLst/>
          </a:prstGeom>
        </p:spPr>
      </p:pic>
      <p:sp>
        <p:nvSpPr>
          <p:cNvPr id="15" name="TextBox 14"/>
          <p:cNvSpPr txBox="1"/>
          <p:nvPr/>
        </p:nvSpPr>
        <p:spPr>
          <a:xfrm>
            <a:off x="395536" y="332656"/>
            <a:ext cx="8568952" cy="2031325"/>
          </a:xfrm>
          <a:prstGeom prst="rect">
            <a:avLst/>
          </a:prstGeom>
          <a:noFill/>
        </p:spPr>
        <p:txBody>
          <a:bodyPr wrap="square" rtlCol="0">
            <a:spAutoFit/>
          </a:bodyPr>
          <a:lstStyle/>
          <a:p>
            <a:r>
              <a:rPr lang="el-GR" dirty="0" smtClean="0">
                <a:solidFill>
                  <a:schemeClr val="bg1"/>
                </a:solidFill>
              </a:rPr>
              <a:t>Χρειαζόταν μεγάλη τέχνη για να γίνει ένα κάρο. Τα κάρα ήταν φτιαγμένα με ξύλα και σίδερα και γινόταν από ειδικούς τεχνίτες, τους καροποιούς, οι οποίοι κατασκεύαζαν ή επισκεύαζαν τα κάρα συνδυάζοντας την τέχνη του ξυλουργού και τη τέχνη του σιδερά. Χρησιμοποιούσαν ποικιλία ξύλων ανάλογα με την παραγγελία και μπορούσες να δεις από μια απλή μακρόστενη καρότσα για γεωργικές εργασίες έως ένα περίτεχνο έργο με σκαλιστά ή ζωγραφιστά μέρη για μεταφορές μέσα στη πόλη.</a:t>
            </a:r>
          </a:p>
          <a:p>
            <a:r>
              <a:rPr lang="el-GR"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5085184"/>
            <a:ext cx="8712968" cy="923330"/>
          </a:xfrm>
          <a:prstGeom prst="rect">
            <a:avLst/>
          </a:prstGeom>
          <a:noFill/>
        </p:spPr>
        <p:txBody>
          <a:bodyPr wrap="square" rtlCol="0">
            <a:spAutoFit/>
          </a:bodyPr>
          <a:lstStyle/>
          <a:p>
            <a:r>
              <a:rPr lang="el-GR" dirty="0" smtClean="0"/>
              <a:t>Τα εργαλεία που χρησιμοποιούσε ένας καροποιός  ήταν το πριόνι, το σκεπάρνι για να πελεκάνε το ξύλο, ο ξυλοφάγος για να λιμάρουν και να ισιώνουν τις επιφάνειές του, η βαριά, ένα βαρύ σφυρί, το σφιχτήρι, η αρίδα για να ανοίγουν τρύπες.</a:t>
            </a:r>
            <a:endParaRPr lang="en-US" dirty="0"/>
          </a:p>
        </p:txBody>
      </p:sp>
      <p:pic>
        <p:nvPicPr>
          <p:cNvPr id="5" name="Picture 4" descr="Διάφορα εργαλεία12.JPG"/>
          <p:cNvPicPr>
            <a:picLocks noChangeAspect="1"/>
          </p:cNvPicPr>
          <p:nvPr/>
        </p:nvPicPr>
        <p:blipFill>
          <a:blip r:embed="rId2" cstate="print"/>
          <a:stretch>
            <a:fillRect/>
          </a:stretch>
        </p:blipFill>
        <p:spPr>
          <a:xfrm>
            <a:off x="251520" y="260648"/>
            <a:ext cx="3240360" cy="1872208"/>
          </a:xfrm>
          <a:prstGeom prst="rect">
            <a:avLst/>
          </a:prstGeom>
        </p:spPr>
      </p:pic>
      <p:pic>
        <p:nvPicPr>
          <p:cNvPr id="6" name="Picture 5" descr="Διάφορα εργαλεία13.JPG"/>
          <p:cNvPicPr>
            <a:picLocks noChangeAspect="1"/>
          </p:cNvPicPr>
          <p:nvPr/>
        </p:nvPicPr>
        <p:blipFill>
          <a:blip r:embed="rId3" cstate="print"/>
          <a:stretch>
            <a:fillRect/>
          </a:stretch>
        </p:blipFill>
        <p:spPr>
          <a:xfrm>
            <a:off x="5652120" y="332656"/>
            <a:ext cx="3129136" cy="1800200"/>
          </a:xfrm>
          <a:prstGeom prst="rect">
            <a:avLst/>
          </a:prstGeom>
        </p:spPr>
      </p:pic>
      <p:pic>
        <p:nvPicPr>
          <p:cNvPr id="7" name="Picture 6" descr="Διάφορα εργαλεία14.JPG"/>
          <p:cNvPicPr>
            <a:picLocks noChangeAspect="1"/>
          </p:cNvPicPr>
          <p:nvPr/>
        </p:nvPicPr>
        <p:blipFill>
          <a:blip r:embed="rId4" cstate="print"/>
          <a:stretch>
            <a:fillRect/>
          </a:stretch>
        </p:blipFill>
        <p:spPr>
          <a:xfrm>
            <a:off x="2771800" y="2780928"/>
            <a:ext cx="3312368" cy="18722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800" decel="100000"/>
                                        <p:tgtEl>
                                          <p:spTgt spid="7"/>
                                        </p:tgtEl>
                                      </p:cBhvr>
                                    </p:animEffect>
                                    <p:anim calcmode="lin" valueType="num">
                                      <p:cBhvr>
                                        <p:cTn id="15" dur="800" decel="100000" fill="hold"/>
                                        <p:tgtEl>
                                          <p:spTgt spid="7"/>
                                        </p:tgtEl>
                                        <p:attrNameLst>
                                          <p:attrName>style.rotation</p:attrName>
                                        </p:attrNameLst>
                                      </p:cBhvr>
                                      <p:tavLst>
                                        <p:tav tm="0">
                                          <p:val>
                                            <p:fltVal val="-90"/>
                                          </p:val>
                                        </p:tav>
                                        <p:tav tm="100000">
                                          <p:val>
                                            <p:fltVal val="0"/>
                                          </p:val>
                                        </p:tav>
                                      </p:tavLst>
                                    </p:anim>
                                    <p:anim calcmode="lin" valueType="num">
                                      <p:cBhvr>
                                        <p:cTn id="16" dur="800" decel="100000" fill="hold"/>
                                        <p:tgtEl>
                                          <p:spTgt spid="7"/>
                                        </p:tgtEl>
                                        <p:attrNameLst>
                                          <p:attrName>ppt_x</p:attrName>
                                        </p:attrNameLst>
                                      </p:cBhvr>
                                      <p:tavLst>
                                        <p:tav tm="0">
                                          <p:val>
                                            <p:strVal val="#ppt_x+0.4"/>
                                          </p:val>
                                        </p:tav>
                                        <p:tav tm="100000">
                                          <p:val>
                                            <p:strVal val="#ppt_x-0.05"/>
                                          </p:val>
                                        </p:tav>
                                      </p:tavLst>
                                    </p:anim>
                                    <p:anim calcmode="lin" valueType="num">
                                      <p:cBhvr>
                                        <p:cTn id="17" dur="800" decel="100000" fill="hold"/>
                                        <p:tgtEl>
                                          <p:spTgt spid="7"/>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800" decel="100000"/>
                                        <p:tgtEl>
                                          <p:spTgt spid="5"/>
                                        </p:tgtEl>
                                      </p:cBhvr>
                                    </p:animEffect>
                                    <p:anim calcmode="lin" valueType="num">
                                      <p:cBhvr>
                                        <p:cTn id="25" dur="800" decel="100000" fill="hold"/>
                                        <p:tgtEl>
                                          <p:spTgt spid="5"/>
                                        </p:tgtEl>
                                        <p:attrNameLst>
                                          <p:attrName>style.rotation</p:attrName>
                                        </p:attrNameLst>
                                      </p:cBhvr>
                                      <p:tavLst>
                                        <p:tav tm="0">
                                          <p:val>
                                            <p:fltVal val="-90"/>
                                          </p:val>
                                        </p:tav>
                                        <p:tav tm="100000">
                                          <p:val>
                                            <p:fltVal val="0"/>
                                          </p:val>
                                        </p:tav>
                                      </p:tavLst>
                                    </p:anim>
                                    <p:anim calcmode="lin" valueType="num">
                                      <p:cBhvr>
                                        <p:cTn id="26" dur="800" decel="100000" fill="hold"/>
                                        <p:tgtEl>
                                          <p:spTgt spid="5"/>
                                        </p:tgtEl>
                                        <p:attrNameLst>
                                          <p:attrName>ppt_x</p:attrName>
                                        </p:attrNameLst>
                                      </p:cBhvr>
                                      <p:tavLst>
                                        <p:tav tm="0">
                                          <p:val>
                                            <p:strVal val="#ppt_x+0.4"/>
                                          </p:val>
                                        </p:tav>
                                        <p:tav tm="100000">
                                          <p:val>
                                            <p:strVal val="#ppt_x-0.05"/>
                                          </p:val>
                                        </p:tav>
                                      </p:tavLst>
                                    </p:anim>
                                    <p:anim calcmode="lin" valueType="num">
                                      <p:cBhvr>
                                        <p:cTn id="27" dur="800" decel="100000" fill="hold"/>
                                        <p:tgtEl>
                                          <p:spTgt spid="5"/>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800" decel="100000"/>
                                        <p:tgtEl>
                                          <p:spTgt spid="6"/>
                                        </p:tgtEl>
                                      </p:cBhvr>
                                    </p:animEffect>
                                    <p:anim calcmode="lin" valueType="num">
                                      <p:cBhvr>
                                        <p:cTn id="35" dur="800" decel="100000" fill="hold"/>
                                        <p:tgtEl>
                                          <p:spTgt spid="6"/>
                                        </p:tgtEl>
                                        <p:attrNameLst>
                                          <p:attrName>style.rotation</p:attrName>
                                        </p:attrNameLst>
                                      </p:cBhvr>
                                      <p:tavLst>
                                        <p:tav tm="0">
                                          <p:val>
                                            <p:fltVal val="-90"/>
                                          </p:val>
                                        </p:tav>
                                        <p:tav tm="100000">
                                          <p:val>
                                            <p:fltVal val="0"/>
                                          </p:val>
                                        </p:tav>
                                      </p:tavLst>
                                    </p:anim>
                                    <p:anim calcmode="lin" valueType="num">
                                      <p:cBhvr>
                                        <p:cTn id="36" dur="800" decel="100000" fill="hold"/>
                                        <p:tgtEl>
                                          <p:spTgt spid="6"/>
                                        </p:tgtEl>
                                        <p:attrNameLst>
                                          <p:attrName>ppt_x</p:attrName>
                                        </p:attrNameLst>
                                      </p:cBhvr>
                                      <p:tavLst>
                                        <p:tav tm="0">
                                          <p:val>
                                            <p:strVal val="#ppt_x+0.4"/>
                                          </p:val>
                                        </p:tav>
                                        <p:tav tm="100000">
                                          <p:val>
                                            <p:strVal val="#ppt_x-0.05"/>
                                          </p:val>
                                        </p:tav>
                                      </p:tavLst>
                                    </p:anim>
                                    <p:anim calcmode="lin" valueType="num">
                                      <p:cBhvr>
                                        <p:cTn id="37" dur="800" decel="100000" fill="hold"/>
                                        <p:tgtEl>
                                          <p:spTgt spid="6"/>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8352928" cy="1754326"/>
          </a:xfrm>
          <a:prstGeom prst="rect">
            <a:avLst/>
          </a:prstGeom>
          <a:noFill/>
        </p:spPr>
        <p:txBody>
          <a:bodyPr wrap="square" rtlCol="0">
            <a:spAutoFit/>
          </a:bodyPr>
          <a:lstStyle/>
          <a:p>
            <a:r>
              <a:rPr lang="el-GR" dirty="0" smtClean="0">
                <a:solidFill>
                  <a:schemeClr val="bg1"/>
                </a:solidFill>
              </a:rPr>
              <a:t>Αφού ολοκληρωνόταν η κατασκευή και η συναρμολόγηση του κάρου ο καροποιός το λαδομπογιάτιζε μια και δυο φορές ώστε να αντέχει στον ήλιο στις βροχές και στις λάσπες. Μετά αναλάμβανε  ο καλλιγράφος ο οποίος σχεδίαζε διάφορα σχέδια περίτεχνα και έγραφε τα στοιχεία του καροποιείου, το έτος και τον τόπο κατασκευής. Με την ολοκλήρωση των καλλιγραφικών στοιχείων ολοκληρώνονταν η κατασκευή του κάρου και έτσι ήταν έτοιμο προς πώληση.</a:t>
            </a:r>
            <a:endParaRPr lang="en-US" dirty="0">
              <a:solidFill>
                <a:schemeClr val="bg1"/>
              </a:solidFill>
            </a:endParaRPr>
          </a:p>
        </p:txBody>
      </p:sp>
      <p:pic>
        <p:nvPicPr>
          <p:cNvPr id="3" name="Picture 2" descr="kar26.jpg"/>
          <p:cNvPicPr>
            <a:picLocks noChangeAspect="1"/>
          </p:cNvPicPr>
          <p:nvPr/>
        </p:nvPicPr>
        <p:blipFill>
          <a:blip r:embed="rId2" cstate="print"/>
          <a:stretch>
            <a:fillRect/>
          </a:stretch>
        </p:blipFill>
        <p:spPr>
          <a:xfrm>
            <a:off x="5436096" y="2492896"/>
            <a:ext cx="2943225" cy="3810000"/>
          </a:xfrm>
          <a:prstGeom prst="rect">
            <a:avLst/>
          </a:prstGeom>
        </p:spPr>
      </p:pic>
      <p:pic>
        <p:nvPicPr>
          <p:cNvPr id="4" name="Picture 3" descr="καροποιος.jpg"/>
          <p:cNvPicPr>
            <a:picLocks noChangeAspect="1"/>
          </p:cNvPicPr>
          <p:nvPr/>
        </p:nvPicPr>
        <p:blipFill>
          <a:blip r:embed="rId3" cstate="print"/>
          <a:stretch>
            <a:fillRect/>
          </a:stretch>
        </p:blipFill>
        <p:spPr>
          <a:xfrm>
            <a:off x="395536" y="3140968"/>
            <a:ext cx="3960440" cy="26642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randombar(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76672"/>
            <a:ext cx="8280920" cy="1323439"/>
          </a:xfrm>
          <a:prstGeom prst="rect">
            <a:avLst/>
          </a:prstGeom>
          <a:noFill/>
        </p:spPr>
        <p:txBody>
          <a:bodyPr wrap="square" rtlCol="0">
            <a:spAutoFit/>
          </a:bodyPr>
          <a:lstStyle/>
          <a:p>
            <a:r>
              <a:rPr lang="el-GR" sz="2000" dirty="0" smtClean="0">
                <a:solidFill>
                  <a:schemeClr val="bg1"/>
                </a:solidFill>
              </a:rPr>
              <a:t>Τα κάρα έπρεπε να είναι γερά κατασκευασμένα, γιατί έπρεπε να αντέχουν στη σκληρή χρήση, αλλά και στους κακοτράχαλους δρόμους, που ήταν χωματόδρομοι και γεμάτοι με πέτρες και λακούβες. Τέλος ζημιά συνήθως πάθαιναν οι ρόδες τους, που τις επισκεύαζε ο αμαξάς πάλι στους καροποιούς.</a:t>
            </a:r>
            <a:endParaRPr lang="en-US" sz="2000" dirty="0">
              <a:solidFill>
                <a:schemeClr val="bg1"/>
              </a:solidFill>
            </a:endParaRPr>
          </a:p>
        </p:txBody>
      </p:sp>
      <p:pic>
        <p:nvPicPr>
          <p:cNvPr id="5" name="Picture 4" descr="kar25.jpg"/>
          <p:cNvPicPr>
            <a:picLocks noChangeAspect="1"/>
          </p:cNvPicPr>
          <p:nvPr/>
        </p:nvPicPr>
        <p:blipFill>
          <a:blip r:embed="rId2" cstate="print"/>
          <a:stretch>
            <a:fillRect/>
          </a:stretch>
        </p:blipFill>
        <p:spPr>
          <a:xfrm>
            <a:off x="3059832" y="2348880"/>
            <a:ext cx="2943225" cy="3810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1"/>
                                          </p:val>
                                        </p:tav>
                                        <p:tav tm="100000">
                                          <p:val>
                                            <p:strVal val="#ppt_x"/>
                                          </p:val>
                                        </p:tav>
                                      </p:tavLst>
                                    </p:anim>
                                    <p:anim calcmode="lin" valueType="num">
                                      <p:cBhvr>
                                        <p:cTn id="15"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88641"/>
            <a:ext cx="8208912" cy="2308324"/>
          </a:xfrm>
          <a:prstGeom prst="rect">
            <a:avLst/>
          </a:prstGeom>
          <a:noFill/>
        </p:spPr>
        <p:txBody>
          <a:bodyPr wrap="square" rtlCol="0">
            <a:spAutoFit/>
          </a:bodyPr>
          <a:lstStyle/>
          <a:p>
            <a:r>
              <a:rPr lang="el-GR" dirty="0" smtClean="0">
                <a:solidFill>
                  <a:schemeClr val="bg1"/>
                </a:solidFill>
              </a:rPr>
              <a:t>Το κάρο χρησιμοποιήθηκε σαν αποκλειστικό μέσο συγκοινωνίας  και μεταφοράς μέχρι την εμφάνιση του σιδηρόδρομου και του αυτοκινήτου όταν και σταδιακά άρχισε να εκτοπίζεται. Τα κάρα πέρασαν στην «ιστορία» ακόμα και για τις αγροτικές εργασίες που χρησιμοποιούνταν τότε. </a:t>
            </a:r>
          </a:p>
          <a:p>
            <a:r>
              <a:rPr lang="el-GR" dirty="0" smtClean="0">
                <a:solidFill>
                  <a:schemeClr val="bg1"/>
                </a:solidFill>
              </a:rPr>
              <a:t>Σήμερα χρησιμοποιούνται ελάχιστα. Αυτήν τη στιγμή οι εναπομείναντες πελάτες του παραδοσιακού καροποιού είναι οι αμαξάδες που κάνουν βόλτες τους τουρίστες σε κάθε γωνιά της Ελλάδας καθώς επίσης και κάποιοι άλλοι που έχουν τις δημιουργίες ως διακοσμητικό στοιχείο του εξωτερικού τους χώρου. </a:t>
            </a:r>
            <a:endParaRPr lang="en-US" dirty="0">
              <a:solidFill>
                <a:schemeClr val="bg1"/>
              </a:solidFill>
            </a:endParaRPr>
          </a:p>
        </p:txBody>
      </p:sp>
      <p:pic>
        <p:nvPicPr>
          <p:cNvPr id="5" name="Picture 4" descr="DSC06303.JPG"/>
          <p:cNvPicPr>
            <a:picLocks noChangeAspect="1"/>
          </p:cNvPicPr>
          <p:nvPr/>
        </p:nvPicPr>
        <p:blipFill>
          <a:blip r:embed="rId2" cstate="print"/>
          <a:stretch>
            <a:fillRect/>
          </a:stretch>
        </p:blipFill>
        <p:spPr>
          <a:xfrm>
            <a:off x="827584" y="3429000"/>
            <a:ext cx="2880320" cy="2160240"/>
          </a:xfrm>
          <a:prstGeom prst="rect">
            <a:avLst/>
          </a:prstGeom>
        </p:spPr>
      </p:pic>
      <p:pic>
        <p:nvPicPr>
          <p:cNvPr id="6" name="Picture 5" descr="assets_LARGE_t_175762_54017972_type12128.jpg"/>
          <p:cNvPicPr>
            <a:picLocks noChangeAspect="1"/>
          </p:cNvPicPr>
          <p:nvPr/>
        </p:nvPicPr>
        <p:blipFill>
          <a:blip r:embed="rId3" cstate="print"/>
          <a:stretch>
            <a:fillRect/>
          </a:stretch>
        </p:blipFill>
        <p:spPr>
          <a:xfrm>
            <a:off x="4499992" y="2636912"/>
            <a:ext cx="4320480" cy="39604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a:xfrm>
            <a:off x="457200" y="1600200"/>
            <a:ext cx="8507288" cy="4709160"/>
          </a:xfrm>
        </p:spPr>
        <p:txBody>
          <a:bodyPr>
            <a:normAutofit/>
          </a:bodyPr>
          <a:lstStyle/>
          <a:p>
            <a:pPr algn="l"/>
            <a:r>
              <a:rPr lang="el-GR" sz="4000" dirty="0" smtClean="0">
                <a:solidFill>
                  <a:srgbClr val="66FF33"/>
                </a:solidFill>
              </a:rPr>
              <a:t>ΠΑΓΩΤΑΤΖΗΣ</a:t>
            </a:r>
          </a:p>
          <a:p>
            <a:pPr algn="ctr"/>
            <a:r>
              <a:rPr lang="el-GR" sz="4000" dirty="0" smtClean="0">
                <a:solidFill>
                  <a:srgbClr val="FFFF00"/>
                </a:solidFill>
              </a:rPr>
              <a:t>ΚΑΙ</a:t>
            </a:r>
          </a:p>
          <a:p>
            <a:pPr algn="r"/>
            <a:r>
              <a:rPr lang="el-GR" sz="4000" dirty="0" smtClean="0">
                <a:solidFill>
                  <a:srgbClr val="00FFFF"/>
                </a:solidFill>
              </a:rPr>
              <a:t>ΚΑΡΟΠΟΙΟΣ</a:t>
            </a:r>
            <a:endParaRPr lang="en-US" sz="4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827584" y="761168"/>
            <a:ext cx="691276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Παλιότερα υπήρχαν διάφορα επαγγέλματα που με το πέρασμα των χρόνων θεωρήθηκαν άχρηστα για τον άνθρωπο εξαιτίας της προόδου της τεχνολογίας και της αλλαγής στον τρόπο ζωής. Τα επαγγέλματα αυτά άλλοτε αντικαταστάθηκαν από άλλα που θα μας βοηθήσουν περισσότερο στη σύγχρονη ζωή και άλλοτε εξαφανίστηκαν τελείως. Δύο απ’αυτά τα επαγγέλματα</a:t>
            </a:r>
            <a:r>
              <a:rPr kumimoji="0" lang="el-GR" sz="28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είναι ο παγωτατζής και ο καροποιός.</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028">
                                            <p:txEl>
                                              <p:pRg st="0" end="0"/>
                                            </p:txEl>
                                          </p:spTgt>
                                        </p:tgtEl>
                                        <p:attrNameLst>
                                          <p:attrName>style.visibility</p:attrName>
                                        </p:attrNameLst>
                                      </p:cBhvr>
                                      <p:to>
                                        <p:strVal val="visible"/>
                                      </p:to>
                                    </p:set>
                                    <p:anim calcmode="lin" valueType="num">
                                      <p:cBhvr>
                                        <p:cTn id="7" dur="500" fill="hold"/>
                                        <p:tgtEl>
                                          <p:spTgt spid="102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28">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02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2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2856"/>
            <a:ext cx="8229600" cy="2160240"/>
          </a:xfrm>
        </p:spPr>
        <p:txBody>
          <a:bodyPr/>
          <a:lstStyle/>
          <a:p>
            <a:r>
              <a:rPr lang="el-GR" sz="8000" dirty="0" smtClean="0">
                <a:blipFill>
                  <a:blip r:embed="rId2"/>
                  <a:tile tx="0" ty="0" sx="100000" sy="100000" flip="none" algn="tl"/>
                </a:blipFill>
              </a:rPr>
              <a:t>ΠΑΓΩΤΑΤΖΗΣ</a:t>
            </a:r>
            <a:endParaRPr lang="en-US" sz="8000" dirty="0">
              <a:blipFill>
                <a:blip r:embed="rId2"/>
                <a:tile tx="0" ty="0" sx="100000" sy="100000" flip="none" algn="tl"/>
              </a:blip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iota\Desktop\meteora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179512" y="188640"/>
            <a:ext cx="8856984" cy="923330"/>
          </a:xfrm>
          <a:prstGeom prst="rect">
            <a:avLst/>
          </a:prstGeom>
          <a:noFill/>
        </p:spPr>
        <p:txBody>
          <a:bodyPr wrap="square" rtlCol="0">
            <a:spAutoFit/>
          </a:bodyPr>
          <a:lstStyle/>
          <a:p>
            <a:r>
              <a:rPr lang="el-GR" dirty="0" smtClean="0">
                <a:solidFill>
                  <a:schemeClr val="bg1"/>
                </a:solidFill>
              </a:rPr>
              <a:t>Η μεγαλύτερη χαρά του παγωτατζή ήταν να βλέπει την ευτυχία των παιδιών όταν έπαιρναν το χωνάκι με το παγωτό. Ο καλύτερος φίλος του ήταν το καροτσάκι του, το οποίο και διακοσμούσε και με το οποίο περνούσε ατέλειωτες ώρες κουραστικής δουλειάς.</a:t>
            </a:r>
            <a:endParaRPr lang="en-US" dirty="0">
              <a:solidFill>
                <a:schemeClr val="bg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4)">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251520" y="692696"/>
            <a:ext cx="4104456" cy="5433467"/>
          </a:xfrm>
        </p:spPr>
        <p:txBody>
          <a:bodyPr>
            <a:normAutofit/>
          </a:bodyPr>
          <a:lstStyle/>
          <a:p>
            <a:r>
              <a:rPr lang="el-GR" sz="1800" dirty="0" smtClean="0">
                <a:solidFill>
                  <a:schemeClr val="bg1"/>
                </a:solidFill>
              </a:rPr>
              <a:t>Ο παγωτατζής κατασκεύαζε παγωτά βράζοντας γάλα και προσθέτοντας ζάχαρη, αυγά, κακάο ή βανίλια, ανάλογα με τη γεύση που ήθελε να φτιάξει. Το ευκολότερο παγωτό για να γίνει ήταν εκείνο με γεύση βανίλιας, με γεύση σοκολάτας ήταν πολυτέλεια! Όταν έβραζε το μείγμα, το κατέβαζε από τη φωτιά και το τοποθετούσε σε ένα μεταλλικό κάδο, ο οποίος βρισκόταν μέσα σε ένα ξύλινο βαρέλι. Στο κενό που υπήρχε ανάμεσα στο ξύλινο βαρέλι και στον κάδο, έβαζε πάγο και συνέχιζε να ανακατεύει το μείγμα μέχρι να πήξει.</a:t>
            </a:r>
          </a:p>
          <a:p>
            <a:r>
              <a:rPr lang="el-GR" sz="1800" dirty="0" smtClean="0">
                <a:solidFill>
                  <a:schemeClr val="bg1"/>
                </a:solidFill>
              </a:rPr>
              <a:t>Έπειτα φόρτωνε το βαρέλι στο καρότσι, και με μια ειδική μεταλλική κουτάλα και τα χωνάκια ξεκινούσε τη δουλειά του. Κατά διαστήματα έριχνε κομμάτια πάγου εξωτερικά για να μη λιώσει το παγωτό.</a:t>
            </a:r>
          </a:p>
          <a:p>
            <a:endParaRPr lang="en-US" dirty="0">
              <a:solidFill>
                <a:schemeClr val="bg1"/>
              </a:solidFill>
            </a:endParaRPr>
          </a:p>
        </p:txBody>
      </p:sp>
      <p:pic>
        <p:nvPicPr>
          <p:cNvPr id="7" name="Picture 2" descr="https://encrypted-tbn1.gstatic.com/images?q=tbn:ANd9GcSibl5WLXN2UcdLSUYyGUKB-svrP3RHkuTkd0MchnFveKLP7OI0nyxGbc0y"/>
          <p:cNvPicPr>
            <a:picLocks noGrp="1" noChangeAspect="1" noChangeArrowheads="1"/>
          </p:cNvPicPr>
          <p:nvPr>
            <p:ph sz="half" idx="1"/>
          </p:nvPr>
        </p:nvPicPr>
        <p:blipFill>
          <a:blip r:embed="rId2" cstate="print"/>
          <a:srcRect/>
          <a:stretch>
            <a:fillRect/>
          </a:stretch>
        </p:blipFill>
        <p:spPr bwMode="auto">
          <a:xfrm>
            <a:off x="4427985" y="692696"/>
            <a:ext cx="4032448" cy="540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παγωτατζης2.jpg"/>
          <p:cNvPicPr preferRelativeResize="0">
            <a:picLocks/>
          </p:cNvPicPr>
          <p:nvPr/>
        </p:nvPicPr>
        <p:blipFill>
          <a:blip r:embed="rId2" cstate="print"/>
          <a:stretch>
            <a:fillRect/>
          </a:stretch>
        </p:blipFill>
        <p:spPr>
          <a:xfrm>
            <a:off x="2931558" y="1268760"/>
            <a:ext cx="2848835" cy="3960440"/>
          </a:xfrm>
          <a:prstGeom prst="rect">
            <a:avLst/>
          </a:prstGeom>
        </p:spPr>
      </p:pic>
      <p:sp>
        <p:nvSpPr>
          <p:cNvPr id="6" name="Rectangle 5"/>
          <p:cNvSpPr/>
          <p:nvPr/>
        </p:nvSpPr>
        <p:spPr>
          <a:xfrm>
            <a:off x="179512" y="5229200"/>
            <a:ext cx="8712968" cy="1477328"/>
          </a:xfrm>
          <a:prstGeom prst="rect">
            <a:avLst/>
          </a:prstGeom>
        </p:spPr>
        <p:txBody>
          <a:bodyPr wrap="square">
            <a:spAutoFit/>
          </a:bodyPr>
          <a:lstStyle/>
          <a:p>
            <a:r>
              <a:rPr lang="el-GR" dirty="0" smtClean="0"/>
              <a:t>Τα αρνητικά του επαγγέλματος ήταν ότι τον χειμώνα δεν πούλαγε σχεδόν καθόλου παγωτά γι’ αυτό δεν έπαιρνε σχεδόν καθόλου χρήματα, αν και οι περισσότεροι από αυτούς ήταν οι καστανάδες του χειμώνα, διότι έκαναν παράλληλα και δεύτερο εποχιακό επάγγελμα. Επίσης, κουραζόταν πολύ στην διαδρομή που έκανε καθημερινά για πολλές ώρες, ώστε να πουλήσει τα παγωτά του. </a:t>
            </a:r>
            <a:endParaRPr lang="en-US" dirty="0"/>
          </a:p>
        </p:txBody>
      </p:sp>
      <p:sp>
        <p:nvSpPr>
          <p:cNvPr id="9" name="TextBox 8"/>
          <p:cNvSpPr txBox="1"/>
          <p:nvPr/>
        </p:nvSpPr>
        <p:spPr>
          <a:xfrm>
            <a:off x="179512" y="188640"/>
            <a:ext cx="8712968" cy="923330"/>
          </a:xfrm>
          <a:prstGeom prst="rect">
            <a:avLst/>
          </a:prstGeom>
          <a:noFill/>
        </p:spPr>
        <p:txBody>
          <a:bodyPr wrap="square" rtlCol="0">
            <a:spAutoFit/>
          </a:bodyPr>
          <a:lstStyle/>
          <a:p>
            <a:r>
              <a:rPr lang="el-GR" dirty="0" smtClean="0">
                <a:solidFill>
                  <a:schemeClr val="bg1"/>
                </a:solidFill>
              </a:rPr>
              <a:t>Την πρώτη εμφάνισή του την έκανε την άνοιξη, τις μέρες του Πάσχα και σταματούσε το φθινόπωρο με την εμφάνιση των καστανάδων. Στο διάστημα αυτό ο παγωτατζής είχε μεγάλο κέρδος από την πώληση των παγωτών διότι όλοι οι άνθρωποι αγόραζαν παγωτά.</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style.rotation</p:attrName>
                                        </p:attrNameLst>
                                      </p:cBhvr>
                                      <p:tavLst>
                                        <p:tav tm="0">
                                          <p:val>
                                            <p:fltVal val="720"/>
                                          </p:val>
                                        </p:tav>
                                        <p:tav tm="100000">
                                          <p:val>
                                            <p:fltVal val="0"/>
                                          </p:val>
                                        </p:tav>
                                      </p:tavLst>
                                    </p:anim>
                                    <p:anim calcmode="lin" valueType="num">
                                      <p:cBhvr>
                                        <p:cTn id="9" dur="2000" fill="hold"/>
                                        <p:tgtEl>
                                          <p:spTgt spid="8"/>
                                        </p:tgtEl>
                                        <p:attrNameLst>
                                          <p:attrName>ppt_h</p:attrName>
                                        </p:attrNameLst>
                                      </p:cBhvr>
                                      <p:tavLst>
                                        <p:tav tm="0">
                                          <p:val>
                                            <p:fltVal val="0"/>
                                          </p:val>
                                        </p:tav>
                                        <p:tav tm="100000">
                                          <p:val>
                                            <p:strVal val="#ppt_h"/>
                                          </p:val>
                                        </p:tav>
                                      </p:tavLst>
                                    </p:anim>
                                    <p:anim calcmode="lin" valueType="num">
                                      <p:cBhvr>
                                        <p:cTn id="10"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παγωτατζης3.jpg"/>
          <p:cNvPicPr>
            <a:picLocks noChangeAspect="1"/>
          </p:cNvPicPr>
          <p:nvPr/>
        </p:nvPicPr>
        <p:blipFill>
          <a:blip r:embed="rId2" cstate="print"/>
          <a:stretch>
            <a:fillRect/>
          </a:stretch>
        </p:blipFill>
        <p:spPr>
          <a:xfrm>
            <a:off x="2195736" y="260648"/>
            <a:ext cx="4267676" cy="3796760"/>
          </a:xfrm>
          <a:prstGeom prst="rect">
            <a:avLst/>
          </a:prstGeom>
          <a:solidFill>
            <a:srgbClr val="FFFFFF">
              <a:shade val="85000"/>
            </a:srgbClr>
          </a:solidFill>
          <a:ln w="190500" cap="rnd">
            <a:solidFill>
              <a:schemeClr val="bg1"/>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5" name="TextBox 4"/>
          <p:cNvSpPr txBox="1"/>
          <p:nvPr/>
        </p:nvSpPr>
        <p:spPr>
          <a:xfrm>
            <a:off x="611560" y="5013176"/>
            <a:ext cx="7920880" cy="923330"/>
          </a:xfrm>
          <a:prstGeom prst="rect">
            <a:avLst/>
          </a:prstGeom>
          <a:noFill/>
        </p:spPr>
        <p:txBody>
          <a:bodyPr wrap="square" rtlCol="0">
            <a:spAutoFit/>
          </a:bodyPr>
          <a:lstStyle/>
          <a:p>
            <a:r>
              <a:rPr lang="el-GR" dirty="0" smtClean="0">
                <a:solidFill>
                  <a:schemeClr val="bg1"/>
                </a:solidFill>
              </a:rPr>
              <a:t>Για να γίνει κάποιος παγωτατζής δεν χρειαζόταν ιδιαίτερες γνώσεις ή συγκεκριμένη ειδίκευση. Κάποια κύρια εκπαίδευση ήταν αρκετή καθώς και η υποστήριξη και βοήθεια κάποιου ειδικού και ο καθένας μπορούσε να το κάνει.</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 calcmode="lin" valueType="num">
                                      <p:cBhvr>
                                        <p:cTn id="16" dur="500" fill="hold"/>
                                        <p:tgtEl>
                                          <p:spTgt spid="5"/>
                                        </p:tgtEl>
                                        <p:attrNameLst>
                                          <p:attrName>style.rotation</p:attrName>
                                        </p:attrNameLst>
                                      </p:cBhvr>
                                      <p:tavLst>
                                        <p:tav tm="0">
                                          <p:val>
                                            <p:fltVal val="360"/>
                                          </p:val>
                                        </p:tav>
                                        <p:tav tm="100000">
                                          <p:val>
                                            <p:fltVal val="0"/>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332656"/>
            <a:ext cx="8352928" cy="2031325"/>
          </a:xfrm>
          <a:prstGeom prst="rect">
            <a:avLst/>
          </a:prstGeom>
          <a:noFill/>
        </p:spPr>
        <p:txBody>
          <a:bodyPr wrap="square" rtlCol="0">
            <a:spAutoFit/>
          </a:bodyPr>
          <a:lstStyle/>
          <a:p>
            <a:r>
              <a:rPr lang="el-GR" dirty="0" smtClean="0">
                <a:solidFill>
                  <a:schemeClr val="bg1"/>
                </a:solidFill>
              </a:rPr>
              <a:t>Τα παλιά χρόνια οι άνθρωποι δεν είχαν αρκετά χρήματα για να έχουν ψυγείο στο σπίτι τους. Ούτε και οι μαγαζάτορες μπορούσαν εύκολα να αγοράσουν ένα ψυγείο για το μαγαζί τους. Έτσι τα παιδιά μπορούσαν να πάρουν παγωτό μόνο από τον παγωτατζή. Σήμερα που όλοι μπορούμε να εξασφαλίσουμε ένα παγωτό από το διπλανό περίπτερο, το επάγγελμα του παγωτατζή έχει σχεδόν εξαφανιστεί. Παγωτατζήδες σήμερα μπορείς ακόμα να δεις σε παραλίες και έξω από βαφτίσεις αλλά δεν είναι συνηθισμένο.</a:t>
            </a:r>
            <a:endParaRPr lang="en-US" dirty="0" smtClean="0">
              <a:solidFill>
                <a:schemeClr val="bg1"/>
              </a:solidFill>
            </a:endParaRPr>
          </a:p>
          <a:p>
            <a:endParaRPr lang="en-US" dirty="0">
              <a:solidFill>
                <a:schemeClr val="bg1"/>
              </a:solidFill>
            </a:endParaRPr>
          </a:p>
        </p:txBody>
      </p:sp>
      <p:pic>
        <p:nvPicPr>
          <p:cNvPr id="6" name="Picture 5" descr="40 Παγωτας στο Βαλτινό.jpg"/>
          <p:cNvPicPr>
            <a:picLocks noChangeAspect="1"/>
          </p:cNvPicPr>
          <p:nvPr/>
        </p:nvPicPr>
        <p:blipFill>
          <a:blip r:embed="rId2" cstate="print"/>
          <a:stretch>
            <a:fillRect/>
          </a:stretch>
        </p:blipFill>
        <p:spPr>
          <a:xfrm>
            <a:off x="2627784" y="2924944"/>
            <a:ext cx="3810000" cy="2628900"/>
          </a:xfrm>
          <a:prstGeom prst="ellipse">
            <a:avLst/>
          </a:prstGeom>
          <a:ln w="63500" cap="rnd">
            <a:solidFill>
              <a:srgbClr val="C00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70" decel="100000"/>
                                        <p:tgtEl>
                                          <p:spTgt spid="6"/>
                                        </p:tgtEl>
                                      </p:cBhvr>
                                    </p:animEffect>
                                    <p:animScale>
                                      <p:cBhvr>
                                        <p:cTn id="8" dur="770" decel="100000"/>
                                        <p:tgtEl>
                                          <p:spTgt spid="6"/>
                                        </p:tgtEl>
                                      </p:cBhvr>
                                      <p:from x="10000" y="10000"/>
                                      <p:to x="200000" y="450000"/>
                                    </p:animScale>
                                    <p:animScale>
                                      <p:cBhvr>
                                        <p:cTn id="9" dur="1230" accel="100000" fill="hold">
                                          <p:stCondLst>
                                            <p:cond delay="770"/>
                                          </p:stCondLst>
                                        </p:cTn>
                                        <p:tgtEl>
                                          <p:spTgt spid="6"/>
                                        </p:tgtEl>
                                      </p:cBhvr>
                                      <p:from x="200000" y="450000"/>
                                      <p:to x="100000" y="100000"/>
                                    </p:animScale>
                                    <p:set>
                                      <p:cBhvr>
                                        <p:cTn id="10" dur="770" fill="hold"/>
                                        <p:tgtEl>
                                          <p:spTgt spid="6"/>
                                        </p:tgtEl>
                                        <p:attrNameLst>
                                          <p:attrName>ppt_x</p:attrName>
                                        </p:attrNameLst>
                                      </p:cBhvr>
                                      <p:to>
                                        <p:strVal val="(0.5)"/>
                                      </p:to>
                                    </p:set>
                                    <p:anim from="(0.5)" to="(#ppt_x)" calcmode="lin" valueType="num">
                                      <p:cBhvr>
                                        <p:cTn id="11" dur="1230" accel="100000" fill="hold">
                                          <p:stCondLst>
                                            <p:cond delay="770"/>
                                          </p:stCondLst>
                                        </p:cTn>
                                        <p:tgtEl>
                                          <p:spTgt spid="6"/>
                                        </p:tgtEl>
                                        <p:attrNameLst>
                                          <p:attrName>ppt_x</p:attrName>
                                        </p:attrNameLst>
                                      </p:cBhvr>
                                    </p:anim>
                                    <p:set>
                                      <p:cBhvr>
                                        <p:cTn id="12" dur="770" fill="hold"/>
                                        <p:tgtEl>
                                          <p:spTgt spid="6"/>
                                        </p:tgtEl>
                                        <p:attrNameLst>
                                          <p:attrName>ppt_y</p:attrName>
                                        </p:attrNameLst>
                                      </p:cBhvr>
                                      <p:to>
                                        <p:strVal val="(#ppt_y+0.4)"/>
                                      </p:to>
                                    </p:set>
                                    <p:anim from="(#ppt_y+0.4)" to="(#ppt_y)" calcmode="lin" valueType="num">
                                      <p:cBhvr>
                                        <p:cTn id="13" dur="1230" accel="100000" fill="hold">
                                          <p:stCondLst>
                                            <p:cond delay="770"/>
                                          </p:stCondLst>
                                        </p:cTn>
                                        <p:tgtEl>
                                          <p:spTgt spid="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5"/>
                                        </p:tgtEl>
                                        <p:attrNameLst>
                                          <p:attrName>style.visibility</p:attrName>
                                        </p:attrNameLst>
                                      </p:cBhvr>
                                      <p:to>
                                        <p:strVal val="visible"/>
                                      </p:to>
                                    </p:set>
                                    <p:anim calcmode="discrete" valueType="clr">
                                      <p:cBhvr override="childStyle">
                                        <p:cTn id="18"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5"/>
                                        </p:tgtEl>
                                        <p:attrNameLst>
                                          <p:attrName>fillcolor</p:attrName>
                                        </p:attrNameLst>
                                      </p:cBhvr>
                                      <p:tavLst>
                                        <p:tav tm="0">
                                          <p:val>
                                            <p:clrVal>
                                              <a:schemeClr val="accent2"/>
                                            </p:clrVal>
                                          </p:val>
                                        </p:tav>
                                        <p:tav tm="50000">
                                          <p:val>
                                            <p:clrVal>
                                              <a:schemeClr val="hlink"/>
                                            </p:clrVal>
                                          </p:val>
                                        </p:tav>
                                      </p:tavLst>
                                    </p:anim>
                                    <p:set>
                                      <p:cBhvr>
                                        <p:cTn id="20"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383</TotalTime>
  <Words>880</Words>
  <Application>Microsoft Office PowerPoint</Application>
  <PresentationFormat>On-screen Show (4:3)</PresentationFormat>
  <Paragraphs>27</Paragraphs>
  <Slides>17</Slides>
  <Notes>0</Notes>
  <HiddenSlides>0</HiddenSlides>
  <MMClips>1</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ΠΑΛΙΑ ΕΠΑΓΓΕΛΜΑΤΑ</vt:lpstr>
      <vt:lpstr>Slide 2</vt:lpstr>
      <vt:lpstr>Slide 3</vt:lpstr>
      <vt:lpstr>ΠΑΓΩΤΑΤΖΗΣ</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ΠΑΛΙΑ ΕΠΑΓΓΕΛΜΑΤΑ</dc:title>
  <dc:creator>giota</dc:creator>
  <cp:lastModifiedBy>giota</cp:lastModifiedBy>
  <cp:revision>40</cp:revision>
  <dcterms:created xsi:type="dcterms:W3CDTF">2013-10-29T15:21:26Z</dcterms:created>
  <dcterms:modified xsi:type="dcterms:W3CDTF">2013-11-25T23:34:52Z</dcterms:modified>
</cp:coreProperties>
</file>