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75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FC96E1-2C84-4616-97C6-FA4F5FAA4381}" type="doc">
      <dgm:prSet loTypeId="urn:microsoft.com/office/officeart/2005/8/layout/lProcess1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l-GR"/>
        </a:p>
      </dgm:t>
    </dgm:pt>
    <dgm:pt modelId="{4D5E5B45-F9C2-4A83-975E-E5C11C8B88E1}">
      <dgm:prSet phldrT="[Κείμενο]"/>
      <dgm:spPr>
        <a:solidFill>
          <a:schemeClr val="accent3"/>
        </a:solidFill>
      </dgm:spPr>
      <dgm:t>
        <a:bodyPr/>
        <a:lstStyle/>
        <a:p>
          <a:r>
            <a:rPr lang="el-GR" dirty="0"/>
            <a:t>Λειτουργική</a:t>
          </a:r>
        </a:p>
      </dgm:t>
    </dgm:pt>
    <dgm:pt modelId="{7471ABF1-33D2-4137-9B0C-CA21FB75FC2E}" type="parTrans" cxnId="{106F23A9-D1F1-4414-BD50-087C026AB62C}">
      <dgm:prSet/>
      <dgm:spPr/>
      <dgm:t>
        <a:bodyPr/>
        <a:lstStyle/>
        <a:p>
          <a:endParaRPr lang="el-GR"/>
        </a:p>
      </dgm:t>
    </dgm:pt>
    <dgm:pt modelId="{AB872309-E5F9-4D25-82C6-6269822A2631}" type="sibTrans" cxnId="{106F23A9-D1F1-4414-BD50-087C026AB62C}">
      <dgm:prSet/>
      <dgm:spPr/>
      <dgm:t>
        <a:bodyPr/>
        <a:lstStyle/>
        <a:p>
          <a:endParaRPr lang="el-GR"/>
        </a:p>
      </dgm:t>
    </dgm:pt>
    <dgm:pt modelId="{1A6D9961-E7BD-4C4E-9381-AA37A054BBA6}">
      <dgm:prSet phldrT="[Κείμενο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l-GR" dirty="0"/>
            <a:t>Βελτιώνει την απόδοση της ομάδας</a:t>
          </a:r>
        </a:p>
      </dgm:t>
    </dgm:pt>
    <dgm:pt modelId="{8F88EA9A-BF44-4B8B-9B49-C5751BBB8B86}" type="parTrans" cxnId="{39DE0035-23CC-4DC0-8327-7D9600DB2265}">
      <dgm:prSet/>
      <dgm:spPr>
        <a:solidFill>
          <a:schemeClr val="accent3"/>
        </a:solidFill>
      </dgm:spPr>
      <dgm:t>
        <a:bodyPr/>
        <a:lstStyle/>
        <a:p>
          <a:endParaRPr lang="el-GR"/>
        </a:p>
      </dgm:t>
    </dgm:pt>
    <dgm:pt modelId="{00C2F2BB-F17A-4B7C-9441-819E5A19B7A1}" type="sibTrans" cxnId="{39DE0035-23CC-4DC0-8327-7D9600DB2265}">
      <dgm:prSet/>
      <dgm:spPr/>
      <dgm:t>
        <a:bodyPr/>
        <a:lstStyle/>
        <a:p>
          <a:endParaRPr lang="el-GR"/>
        </a:p>
      </dgm:t>
    </dgm:pt>
    <dgm:pt modelId="{F0CC0FA2-F877-4FA4-A69D-54712811B910}">
      <dgm:prSet phldrT="[Κείμενο]"/>
      <dgm:spPr>
        <a:solidFill>
          <a:schemeClr val="accent2"/>
        </a:solidFill>
      </dgm:spPr>
      <dgm:t>
        <a:bodyPr/>
        <a:lstStyle/>
        <a:p>
          <a:r>
            <a:rPr lang="el-GR" dirty="0"/>
            <a:t>Δυσλειτουργική</a:t>
          </a:r>
        </a:p>
      </dgm:t>
    </dgm:pt>
    <dgm:pt modelId="{F8B17EF0-8757-4629-88B5-0FBE68E67BA1}" type="parTrans" cxnId="{70CFA8FD-D904-4BFB-B823-887B6C1F791D}">
      <dgm:prSet/>
      <dgm:spPr/>
      <dgm:t>
        <a:bodyPr/>
        <a:lstStyle/>
        <a:p>
          <a:endParaRPr lang="el-GR"/>
        </a:p>
      </dgm:t>
    </dgm:pt>
    <dgm:pt modelId="{C4BCB205-C1FA-48FF-B857-F570AF042A51}" type="sibTrans" cxnId="{70CFA8FD-D904-4BFB-B823-887B6C1F791D}">
      <dgm:prSet/>
      <dgm:spPr/>
      <dgm:t>
        <a:bodyPr/>
        <a:lstStyle/>
        <a:p>
          <a:endParaRPr lang="el-GR"/>
        </a:p>
      </dgm:t>
    </dgm:pt>
    <dgm:pt modelId="{AFD013B9-93AD-49E7-99DF-012D9C92A4A4}">
      <dgm:prSet phldrT="[Κείμενο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l-GR" dirty="0"/>
            <a:t>Παρακωλύει την απόδοση της ομάδας</a:t>
          </a:r>
        </a:p>
      </dgm:t>
    </dgm:pt>
    <dgm:pt modelId="{44D41645-CCFD-4489-B52A-C1AFDDB9FB3B}" type="parTrans" cxnId="{A64873D1-DE9B-4255-95BA-6527766FB718}">
      <dgm:prSet/>
      <dgm:spPr>
        <a:solidFill>
          <a:schemeClr val="accent2"/>
        </a:solidFill>
      </dgm:spPr>
      <dgm:t>
        <a:bodyPr/>
        <a:lstStyle/>
        <a:p>
          <a:endParaRPr lang="el-GR"/>
        </a:p>
      </dgm:t>
    </dgm:pt>
    <dgm:pt modelId="{09D7A1B4-17E2-47FD-9DD8-3C33AC2F9B88}" type="sibTrans" cxnId="{A64873D1-DE9B-4255-95BA-6527766FB718}">
      <dgm:prSet/>
      <dgm:spPr/>
      <dgm:t>
        <a:bodyPr/>
        <a:lstStyle/>
        <a:p>
          <a:endParaRPr lang="el-GR"/>
        </a:p>
      </dgm:t>
    </dgm:pt>
    <dgm:pt modelId="{3E6FC21B-389C-4066-9184-73C17302B896}" type="pres">
      <dgm:prSet presAssocID="{68FC96E1-2C84-4616-97C6-FA4F5FAA4381}" presName="Name0" presStyleCnt="0">
        <dgm:presLayoutVars>
          <dgm:dir/>
          <dgm:animLvl val="lvl"/>
          <dgm:resizeHandles val="exact"/>
        </dgm:presLayoutVars>
      </dgm:prSet>
      <dgm:spPr/>
    </dgm:pt>
    <dgm:pt modelId="{564B58A5-4780-4445-8FC3-94745BAA457D}" type="pres">
      <dgm:prSet presAssocID="{4D5E5B45-F9C2-4A83-975E-E5C11C8B88E1}" presName="vertFlow" presStyleCnt="0"/>
      <dgm:spPr/>
    </dgm:pt>
    <dgm:pt modelId="{B07399C0-A54C-45FF-8E9D-43B59229507C}" type="pres">
      <dgm:prSet presAssocID="{4D5E5B45-F9C2-4A83-975E-E5C11C8B88E1}" presName="header" presStyleLbl="node1" presStyleIdx="0" presStyleCnt="2"/>
      <dgm:spPr/>
    </dgm:pt>
    <dgm:pt modelId="{5827E6CE-415D-4746-9A0E-7444610F2FE2}" type="pres">
      <dgm:prSet presAssocID="{8F88EA9A-BF44-4B8B-9B49-C5751BBB8B86}" presName="parTrans" presStyleLbl="sibTrans2D1" presStyleIdx="0" presStyleCnt="2"/>
      <dgm:spPr/>
    </dgm:pt>
    <dgm:pt modelId="{1A1A8627-2A8A-4A96-BD6F-4FAFFC9A5DF3}" type="pres">
      <dgm:prSet presAssocID="{1A6D9961-E7BD-4C4E-9381-AA37A054BBA6}" presName="child" presStyleLbl="alignAccFollowNode1" presStyleIdx="0" presStyleCnt="2">
        <dgm:presLayoutVars>
          <dgm:chMax val="0"/>
          <dgm:bulletEnabled val="1"/>
        </dgm:presLayoutVars>
      </dgm:prSet>
      <dgm:spPr/>
    </dgm:pt>
    <dgm:pt modelId="{AFEE0F96-45CE-4DFC-9C99-EEC85477674D}" type="pres">
      <dgm:prSet presAssocID="{4D5E5B45-F9C2-4A83-975E-E5C11C8B88E1}" presName="hSp" presStyleCnt="0"/>
      <dgm:spPr/>
    </dgm:pt>
    <dgm:pt modelId="{EFE119F4-745E-48DB-BB81-88408CA79B9C}" type="pres">
      <dgm:prSet presAssocID="{F0CC0FA2-F877-4FA4-A69D-54712811B910}" presName="vertFlow" presStyleCnt="0"/>
      <dgm:spPr/>
    </dgm:pt>
    <dgm:pt modelId="{92C0AF9D-5F72-4BBC-9466-108D46CB7211}" type="pres">
      <dgm:prSet presAssocID="{F0CC0FA2-F877-4FA4-A69D-54712811B910}" presName="header" presStyleLbl="node1" presStyleIdx="1" presStyleCnt="2"/>
      <dgm:spPr/>
    </dgm:pt>
    <dgm:pt modelId="{9D2902B3-FBDF-46F4-B6D0-BB0B334BB8E5}" type="pres">
      <dgm:prSet presAssocID="{44D41645-CCFD-4489-B52A-C1AFDDB9FB3B}" presName="parTrans" presStyleLbl="sibTrans2D1" presStyleIdx="1" presStyleCnt="2"/>
      <dgm:spPr/>
    </dgm:pt>
    <dgm:pt modelId="{554A9D2C-6BB7-4311-972C-D8DB4ACE406D}" type="pres">
      <dgm:prSet presAssocID="{AFD013B9-93AD-49E7-99DF-012D9C92A4A4}" presName="child" presStyleLbl="alignAccFollowNode1" presStyleIdx="1" presStyleCnt="2">
        <dgm:presLayoutVars>
          <dgm:chMax val="0"/>
          <dgm:bulletEnabled val="1"/>
        </dgm:presLayoutVars>
      </dgm:prSet>
      <dgm:spPr/>
    </dgm:pt>
  </dgm:ptLst>
  <dgm:cxnLst>
    <dgm:cxn modelId="{FF206A29-4736-47F1-A4A7-4F004C67F46F}" type="presOf" srcId="{F0CC0FA2-F877-4FA4-A69D-54712811B910}" destId="{92C0AF9D-5F72-4BBC-9466-108D46CB7211}" srcOrd="0" destOrd="0" presId="urn:microsoft.com/office/officeart/2005/8/layout/lProcess1"/>
    <dgm:cxn modelId="{39DE0035-23CC-4DC0-8327-7D9600DB2265}" srcId="{4D5E5B45-F9C2-4A83-975E-E5C11C8B88E1}" destId="{1A6D9961-E7BD-4C4E-9381-AA37A054BBA6}" srcOrd="0" destOrd="0" parTransId="{8F88EA9A-BF44-4B8B-9B49-C5751BBB8B86}" sibTransId="{00C2F2BB-F17A-4B7C-9441-819E5A19B7A1}"/>
    <dgm:cxn modelId="{388F433F-D290-4A76-A83F-22080F4B7E7B}" type="presOf" srcId="{AFD013B9-93AD-49E7-99DF-012D9C92A4A4}" destId="{554A9D2C-6BB7-4311-972C-D8DB4ACE406D}" srcOrd="0" destOrd="0" presId="urn:microsoft.com/office/officeart/2005/8/layout/lProcess1"/>
    <dgm:cxn modelId="{C5C50376-8C2B-4F7C-A425-D508A539E7DD}" type="presOf" srcId="{4D5E5B45-F9C2-4A83-975E-E5C11C8B88E1}" destId="{B07399C0-A54C-45FF-8E9D-43B59229507C}" srcOrd="0" destOrd="0" presId="urn:microsoft.com/office/officeart/2005/8/layout/lProcess1"/>
    <dgm:cxn modelId="{68A4F787-BC21-4C9A-98CF-895B20CB8EB4}" type="presOf" srcId="{1A6D9961-E7BD-4C4E-9381-AA37A054BBA6}" destId="{1A1A8627-2A8A-4A96-BD6F-4FAFFC9A5DF3}" srcOrd="0" destOrd="0" presId="urn:microsoft.com/office/officeart/2005/8/layout/lProcess1"/>
    <dgm:cxn modelId="{51BC49A5-B37E-47ED-B65F-AA67B1776F0D}" type="presOf" srcId="{8F88EA9A-BF44-4B8B-9B49-C5751BBB8B86}" destId="{5827E6CE-415D-4746-9A0E-7444610F2FE2}" srcOrd="0" destOrd="0" presId="urn:microsoft.com/office/officeart/2005/8/layout/lProcess1"/>
    <dgm:cxn modelId="{106F23A9-D1F1-4414-BD50-087C026AB62C}" srcId="{68FC96E1-2C84-4616-97C6-FA4F5FAA4381}" destId="{4D5E5B45-F9C2-4A83-975E-E5C11C8B88E1}" srcOrd="0" destOrd="0" parTransId="{7471ABF1-33D2-4137-9B0C-CA21FB75FC2E}" sibTransId="{AB872309-E5F9-4D25-82C6-6269822A2631}"/>
    <dgm:cxn modelId="{A64873D1-DE9B-4255-95BA-6527766FB718}" srcId="{F0CC0FA2-F877-4FA4-A69D-54712811B910}" destId="{AFD013B9-93AD-49E7-99DF-012D9C92A4A4}" srcOrd="0" destOrd="0" parTransId="{44D41645-CCFD-4489-B52A-C1AFDDB9FB3B}" sibTransId="{09D7A1B4-17E2-47FD-9DD8-3C33AC2F9B88}"/>
    <dgm:cxn modelId="{182EC6F1-092B-4BA7-9CB3-508F689EF79C}" type="presOf" srcId="{44D41645-CCFD-4489-B52A-C1AFDDB9FB3B}" destId="{9D2902B3-FBDF-46F4-B6D0-BB0B334BB8E5}" srcOrd="0" destOrd="0" presId="urn:microsoft.com/office/officeart/2005/8/layout/lProcess1"/>
    <dgm:cxn modelId="{36D126F7-88B3-48A3-891E-774C21E943C3}" type="presOf" srcId="{68FC96E1-2C84-4616-97C6-FA4F5FAA4381}" destId="{3E6FC21B-389C-4066-9184-73C17302B896}" srcOrd="0" destOrd="0" presId="urn:microsoft.com/office/officeart/2005/8/layout/lProcess1"/>
    <dgm:cxn modelId="{70CFA8FD-D904-4BFB-B823-887B6C1F791D}" srcId="{68FC96E1-2C84-4616-97C6-FA4F5FAA4381}" destId="{F0CC0FA2-F877-4FA4-A69D-54712811B910}" srcOrd="1" destOrd="0" parTransId="{F8B17EF0-8757-4629-88B5-0FBE68E67BA1}" sibTransId="{C4BCB205-C1FA-48FF-B857-F570AF042A51}"/>
    <dgm:cxn modelId="{E10EE866-53C5-4A36-9603-73E6C937C32E}" type="presParOf" srcId="{3E6FC21B-389C-4066-9184-73C17302B896}" destId="{564B58A5-4780-4445-8FC3-94745BAA457D}" srcOrd="0" destOrd="0" presId="urn:microsoft.com/office/officeart/2005/8/layout/lProcess1"/>
    <dgm:cxn modelId="{EF077904-4387-4273-916D-79A09492AA7E}" type="presParOf" srcId="{564B58A5-4780-4445-8FC3-94745BAA457D}" destId="{B07399C0-A54C-45FF-8E9D-43B59229507C}" srcOrd="0" destOrd="0" presId="urn:microsoft.com/office/officeart/2005/8/layout/lProcess1"/>
    <dgm:cxn modelId="{8FEBFA6E-8CAD-4499-BDA6-E821C5F4D1B8}" type="presParOf" srcId="{564B58A5-4780-4445-8FC3-94745BAA457D}" destId="{5827E6CE-415D-4746-9A0E-7444610F2FE2}" srcOrd="1" destOrd="0" presId="urn:microsoft.com/office/officeart/2005/8/layout/lProcess1"/>
    <dgm:cxn modelId="{0F2077CC-0B1B-4DD4-80D2-5BF74A13A8DE}" type="presParOf" srcId="{564B58A5-4780-4445-8FC3-94745BAA457D}" destId="{1A1A8627-2A8A-4A96-BD6F-4FAFFC9A5DF3}" srcOrd="2" destOrd="0" presId="urn:microsoft.com/office/officeart/2005/8/layout/lProcess1"/>
    <dgm:cxn modelId="{3460C79D-C84D-443F-B079-BCAA9D2F49F7}" type="presParOf" srcId="{3E6FC21B-389C-4066-9184-73C17302B896}" destId="{AFEE0F96-45CE-4DFC-9C99-EEC85477674D}" srcOrd="1" destOrd="0" presId="urn:microsoft.com/office/officeart/2005/8/layout/lProcess1"/>
    <dgm:cxn modelId="{1782085A-0680-41C4-9CB5-5DA9C58B1AF2}" type="presParOf" srcId="{3E6FC21B-389C-4066-9184-73C17302B896}" destId="{EFE119F4-745E-48DB-BB81-88408CA79B9C}" srcOrd="2" destOrd="0" presId="urn:microsoft.com/office/officeart/2005/8/layout/lProcess1"/>
    <dgm:cxn modelId="{23AA2965-9610-458A-9ED6-824AA065A31D}" type="presParOf" srcId="{EFE119F4-745E-48DB-BB81-88408CA79B9C}" destId="{92C0AF9D-5F72-4BBC-9466-108D46CB7211}" srcOrd="0" destOrd="0" presId="urn:microsoft.com/office/officeart/2005/8/layout/lProcess1"/>
    <dgm:cxn modelId="{E1797EF0-4DB9-442A-A7C1-B9BD19B46721}" type="presParOf" srcId="{EFE119F4-745E-48DB-BB81-88408CA79B9C}" destId="{9D2902B3-FBDF-46F4-B6D0-BB0B334BB8E5}" srcOrd="1" destOrd="0" presId="urn:microsoft.com/office/officeart/2005/8/layout/lProcess1"/>
    <dgm:cxn modelId="{5CAC24DE-58C5-4EB6-91FD-2DB69E6FAD35}" type="presParOf" srcId="{EFE119F4-745E-48DB-BB81-88408CA79B9C}" destId="{554A9D2C-6BB7-4311-972C-D8DB4ACE406D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1D1E6A-9E21-484A-800E-B26F73F3ABD9}" type="doc">
      <dgm:prSet loTypeId="urn:microsoft.com/office/officeart/2005/8/layout/pyramid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l-GR"/>
        </a:p>
      </dgm:t>
    </dgm:pt>
    <dgm:pt modelId="{2293D568-2193-4EFD-8C77-718E022B455E}">
      <dgm:prSet phldrT="[Κείμενο]"/>
      <dgm:spPr/>
      <dgm:t>
        <a:bodyPr/>
        <a:lstStyle/>
        <a:p>
          <a:r>
            <a:rPr lang="el-GR" dirty="0"/>
            <a:t>Διαπροσωπικές</a:t>
          </a:r>
        </a:p>
      </dgm:t>
    </dgm:pt>
    <dgm:pt modelId="{F9391858-81A2-4A01-A13F-608B7F54F936}" type="parTrans" cxnId="{CC9ABF10-A150-46D2-B35D-393D937C0BAE}">
      <dgm:prSet/>
      <dgm:spPr/>
      <dgm:t>
        <a:bodyPr/>
        <a:lstStyle/>
        <a:p>
          <a:endParaRPr lang="el-GR"/>
        </a:p>
      </dgm:t>
    </dgm:pt>
    <dgm:pt modelId="{D91752B2-35C4-468C-97AA-7D430E9CD75D}" type="sibTrans" cxnId="{CC9ABF10-A150-46D2-B35D-393D937C0BAE}">
      <dgm:prSet/>
      <dgm:spPr/>
      <dgm:t>
        <a:bodyPr/>
        <a:lstStyle/>
        <a:p>
          <a:endParaRPr lang="el-GR"/>
        </a:p>
      </dgm:t>
    </dgm:pt>
    <dgm:pt modelId="{497FFD65-04E9-4474-88D5-5A9C23E7FA79}">
      <dgm:prSet phldrT="[Κείμενο]"/>
      <dgm:spPr/>
      <dgm:t>
        <a:bodyPr/>
        <a:lstStyle/>
        <a:p>
          <a:r>
            <a:rPr lang="el-GR" dirty="0"/>
            <a:t>Ομαδικές</a:t>
          </a:r>
        </a:p>
      </dgm:t>
    </dgm:pt>
    <dgm:pt modelId="{311C45C1-986E-425A-B372-1CEA2AB3C93D}" type="parTrans" cxnId="{DBE08BF4-F8FE-4DF7-B5BF-276EAE9946BC}">
      <dgm:prSet/>
      <dgm:spPr/>
      <dgm:t>
        <a:bodyPr/>
        <a:lstStyle/>
        <a:p>
          <a:endParaRPr lang="el-GR"/>
        </a:p>
      </dgm:t>
    </dgm:pt>
    <dgm:pt modelId="{CAA7E95A-FCDB-4393-B529-F6A7CE240B7B}" type="sibTrans" cxnId="{DBE08BF4-F8FE-4DF7-B5BF-276EAE9946BC}">
      <dgm:prSet/>
      <dgm:spPr/>
      <dgm:t>
        <a:bodyPr/>
        <a:lstStyle/>
        <a:p>
          <a:endParaRPr lang="el-GR"/>
        </a:p>
      </dgm:t>
    </dgm:pt>
    <dgm:pt modelId="{90CA767E-1959-4CB5-87DF-771A10955A16}">
      <dgm:prSet phldrT="[Κείμενο]"/>
      <dgm:spPr/>
      <dgm:t>
        <a:bodyPr/>
        <a:lstStyle/>
        <a:p>
          <a:r>
            <a:rPr lang="el-GR" dirty="0"/>
            <a:t>Στο σχολικό χώρο</a:t>
          </a:r>
        </a:p>
      </dgm:t>
    </dgm:pt>
    <dgm:pt modelId="{5DF05FA1-F212-48EB-B9BC-27D587B880EE}" type="parTrans" cxnId="{5454EB4F-E8F7-40EC-A7BA-D5AE55F16282}">
      <dgm:prSet/>
      <dgm:spPr/>
      <dgm:t>
        <a:bodyPr/>
        <a:lstStyle/>
        <a:p>
          <a:endParaRPr lang="el-GR"/>
        </a:p>
      </dgm:t>
    </dgm:pt>
    <dgm:pt modelId="{57295EB0-0516-47D5-A38E-FD12392381D0}" type="sibTrans" cxnId="{5454EB4F-E8F7-40EC-A7BA-D5AE55F16282}">
      <dgm:prSet/>
      <dgm:spPr/>
      <dgm:t>
        <a:bodyPr/>
        <a:lstStyle/>
        <a:p>
          <a:endParaRPr lang="el-GR"/>
        </a:p>
      </dgm:t>
    </dgm:pt>
    <dgm:pt modelId="{F829695E-9638-44E6-B819-C0C442310846}" type="pres">
      <dgm:prSet presAssocID="{DB1D1E6A-9E21-484A-800E-B26F73F3ABD9}" presName="compositeShape" presStyleCnt="0">
        <dgm:presLayoutVars>
          <dgm:dir/>
          <dgm:resizeHandles/>
        </dgm:presLayoutVars>
      </dgm:prSet>
      <dgm:spPr/>
    </dgm:pt>
    <dgm:pt modelId="{EE70712B-AAF5-476D-A6AC-4708D5408613}" type="pres">
      <dgm:prSet presAssocID="{DB1D1E6A-9E21-484A-800E-B26F73F3ABD9}" presName="pyramid" presStyleLbl="node1" presStyleIdx="0" presStyleCnt="1"/>
      <dgm:spPr/>
    </dgm:pt>
    <dgm:pt modelId="{8BE86E89-CB83-4A21-BA2F-3FF5A5696617}" type="pres">
      <dgm:prSet presAssocID="{DB1D1E6A-9E21-484A-800E-B26F73F3ABD9}" presName="theList" presStyleCnt="0"/>
      <dgm:spPr/>
    </dgm:pt>
    <dgm:pt modelId="{A22B3AD1-B76A-4817-B5CD-D84DE8E255DF}" type="pres">
      <dgm:prSet presAssocID="{2293D568-2193-4EFD-8C77-718E022B455E}" presName="aNode" presStyleLbl="fgAcc1" presStyleIdx="0" presStyleCnt="3">
        <dgm:presLayoutVars>
          <dgm:bulletEnabled val="1"/>
        </dgm:presLayoutVars>
      </dgm:prSet>
      <dgm:spPr/>
    </dgm:pt>
    <dgm:pt modelId="{C3C9B89A-6837-4DFE-ACD8-B452B5C5B671}" type="pres">
      <dgm:prSet presAssocID="{2293D568-2193-4EFD-8C77-718E022B455E}" presName="aSpace" presStyleCnt="0"/>
      <dgm:spPr/>
    </dgm:pt>
    <dgm:pt modelId="{F969AE02-24E4-4BC7-A8B4-A26B5D529F3E}" type="pres">
      <dgm:prSet presAssocID="{497FFD65-04E9-4474-88D5-5A9C23E7FA79}" presName="aNode" presStyleLbl="fgAcc1" presStyleIdx="1" presStyleCnt="3">
        <dgm:presLayoutVars>
          <dgm:bulletEnabled val="1"/>
        </dgm:presLayoutVars>
      </dgm:prSet>
      <dgm:spPr/>
    </dgm:pt>
    <dgm:pt modelId="{D0147BF4-11A2-4424-A7DD-79FAE8D4CD2D}" type="pres">
      <dgm:prSet presAssocID="{497FFD65-04E9-4474-88D5-5A9C23E7FA79}" presName="aSpace" presStyleCnt="0"/>
      <dgm:spPr/>
    </dgm:pt>
    <dgm:pt modelId="{E1EB319C-6AF9-45B4-B76C-A887244A3D20}" type="pres">
      <dgm:prSet presAssocID="{90CA767E-1959-4CB5-87DF-771A10955A16}" presName="aNode" presStyleLbl="fgAcc1" presStyleIdx="2" presStyleCnt="3">
        <dgm:presLayoutVars>
          <dgm:bulletEnabled val="1"/>
        </dgm:presLayoutVars>
      </dgm:prSet>
      <dgm:spPr/>
    </dgm:pt>
    <dgm:pt modelId="{787A2AC8-8EC7-4FE0-A878-32FAA49C9173}" type="pres">
      <dgm:prSet presAssocID="{90CA767E-1959-4CB5-87DF-771A10955A16}" presName="aSpace" presStyleCnt="0"/>
      <dgm:spPr/>
    </dgm:pt>
  </dgm:ptLst>
  <dgm:cxnLst>
    <dgm:cxn modelId="{CC9ABF10-A150-46D2-B35D-393D937C0BAE}" srcId="{DB1D1E6A-9E21-484A-800E-B26F73F3ABD9}" destId="{2293D568-2193-4EFD-8C77-718E022B455E}" srcOrd="0" destOrd="0" parTransId="{F9391858-81A2-4A01-A13F-608B7F54F936}" sibTransId="{D91752B2-35C4-468C-97AA-7D430E9CD75D}"/>
    <dgm:cxn modelId="{5454EB4F-E8F7-40EC-A7BA-D5AE55F16282}" srcId="{DB1D1E6A-9E21-484A-800E-B26F73F3ABD9}" destId="{90CA767E-1959-4CB5-87DF-771A10955A16}" srcOrd="2" destOrd="0" parTransId="{5DF05FA1-F212-48EB-B9BC-27D587B880EE}" sibTransId="{57295EB0-0516-47D5-A38E-FD12392381D0}"/>
    <dgm:cxn modelId="{A7E80973-6F09-4E44-A03D-608F0FC100FF}" type="presOf" srcId="{DB1D1E6A-9E21-484A-800E-B26F73F3ABD9}" destId="{F829695E-9638-44E6-B819-C0C442310846}" srcOrd="0" destOrd="0" presId="urn:microsoft.com/office/officeart/2005/8/layout/pyramid2"/>
    <dgm:cxn modelId="{AFC331E7-92C2-4B73-95A2-C47FBB559518}" type="presOf" srcId="{90CA767E-1959-4CB5-87DF-771A10955A16}" destId="{E1EB319C-6AF9-45B4-B76C-A887244A3D20}" srcOrd="0" destOrd="0" presId="urn:microsoft.com/office/officeart/2005/8/layout/pyramid2"/>
    <dgm:cxn modelId="{A8DA3DF2-18B6-4531-B073-7510EC1BDBED}" type="presOf" srcId="{2293D568-2193-4EFD-8C77-718E022B455E}" destId="{A22B3AD1-B76A-4817-B5CD-D84DE8E255DF}" srcOrd="0" destOrd="0" presId="urn:microsoft.com/office/officeart/2005/8/layout/pyramid2"/>
    <dgm:cxn modelId="{DBE08BF4-F8FE-4DF7-B5BF-276EAE9946BC}" srcId="{DB1D1E6A-9E21-484A-800E-B26F73F3ABD9}" destId="{497FFD65-04E9-4474-88D5-5A9C23E7FA79}" srcOrd="1" destOrd="0" parTransId="{311C45C1-986E-425A-B372-1CEA2AB3C93D}" sibTransId="{CAA7E95A-FCDB-4393-B529-F6A7CE240B7B}"/>
    <dgm:cxn modelId="{D9CF5CF8-CFEA-4F66-A75C-D4065000E95E}" type="presOf" srcId="{497FFD65-04E9-4474-88D5-5A9C23E7FA79}" destId="{F969AE02-24E4-4BC7-A8B4-A26B5D529F3E}" srcOrd="0" destOrd="0" presId="urn:microsoft.com/office/officeart/2005/8/layout/pyramid2"/>
    <dgm:cxn modelId="{508CE6D3-8ADE-4D41-8B23-4D71B52BC010}" type="presParOf" srcId="{F829695E-9638-44E6-B819-C0C442310846}" destId="{EE70712B-AAF5-476D-A6AC-4708D5408613}" srcOrd="0" destOrd="0" presId="urn:microsoft.com/office/officeart/2005/8/layout/pyramid2"/>
    <dgm:cxn modelId="{3747C08A-549C-43D2-8DB5-F3775A153CE7}" type="presParOf" srcId="{F829695E-9638-44E6-B819-C0C442310846}" destId="{8BE86E89-CB83-4A21-BA2F-3FF5A5696617}" srcOrd="1" destOrd="0" presId="urn:microsoft.com/office/officeart/2005/8/layout/pyramid2"/>
    <dgm:cxn modelId="{1D1875A5-7E48-4038-ABA6-454AC4F283DD}" type="presParOf" srcId="{8BE86E89-CB83-4A21-BA2F-3FF5A5696617}" destId="{A22B3AD1-B76A-4817-B5CD-D84DE8E255DF}" srcOrd="0" destOrd="0" presId="urn:microsoft.com/office/officeart/2005/8/layout/pyramid2"/>
    <dgm:cxn modelId="{14E5D555-9CF7-437B-93BC-F1DBF78217CC}" type="presParOf" srcId="{8BE86E89-CB83-4A21-BA2F-3FF5A5696617}" destId="{C3C9B89A-6837-4DFE-ACD8-B452B5C5B671}" srcOrd="1" destOrd="0" presId="urn:microsoft.com/office/officeart/2005/8/layout/pyramid2"/>
    <dgm:cxn modelId="{2C6D032B-C9E0-41CF-AA10-98E28C5E48FB}" type="presParOf" srcId="{8BE86E89-CB83-4A21-BA2F-3FF5A5696617}" destId="{F969AE02-24E4-4BC7-A8B4-A26B5D529F3E}" srcOrd="2" destOrd="0" presId="urn:microsoft.com/office/officeart/2005/8/layout/pyramid2"/>
    <dgm:cxn modelId="{90EA27AB-0102-4515-A570-4857AAEAD964}" type="presParOf" srcId="{8BE86E89-CB83-4A21-BA2F-3FF5A5696617}" destId="{D0147BF4-11A2-4424-A7DD-79FAE8D4CD2D}" srcOrd="3" destOrd="0" presId="urn:microsoft.com/office/officeart/2005/8/layout/pyramid2"/>
    <dgm:cxn modelId="{CC8404A9-053E-400B-B121-B56769038993}" type="presParOf" srcId="{8BE86E89-CB83-4A21-BA2F-3FF5A5696617}" destId="{E1EB319C-6AF9-45B4-B76C-A887244A3D20}" srcOrd="4" destOrd="0" presId="urn:microsoft.com/office/officeart/2005/8/layout/pyramid2"/>
    <dgm:cxn modelId="{0689ED31-08DA-48A0-9D5D-78ECBA0663D2}" type="presParOf" srcId="{8BE86E89-CB83-4A21-BA2F-3FF5A5696617}" destId="{787A2AC8-8EC7-4FE0-A878-32FAA49C917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399C0-A54C-45FF-8E9D-43B59229507C}">
      <dsp:nvSpPr>
        <dsp:cNvPr id="0" name=""/>
        <dsp:cNvSpPr/>
      </dsp:nvSpPr>
      <dsp:spPr>
        <a:xfrm>
          <a:off x="2619" y="660461"/>
          <a:ext cx="3923290" cy="980822"/>
        </a:xfrm>
        <a:prstGeom prst="roundRect">
          <a:avLst>
            <a:gd name="adj" fmla="val 10000"/>
          </a:avLst>
        </a:prstGeom>
        <a:solidFill>
          <a:schemeClr val="accent3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000" kern="1200" dirty="0"/>
            <a:t>Λειτουργική</a:t>
          </a:r>
        </a:p>
      </dsp:txBody>
      <dsp:txXfrm>
        <a:off x="31346" y="689188"/>
        <a:ext cx="3865836" cy="923368"/>
      </dsp:txXfrm>
    </dsp:sp>
    <dsp:sp modelId="{5827E6CE-415D-4746-9A0E-7444610F2FE2}">
      <dsp:nvSpPr>
        <dsp:cNvPr id="0" name=""/>
        <dsp:cNvSpPr/>
      </dsp:nvSpPr>
      <dsp:spPr>
        <a:xfrm rot="5400000">
          <a:off x="1878442" y="1727106"/>
          <a:ext cx="171643" cy="171643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1A8627-2A8A-4A96-BD6F-4FAFFC9A5DF3}">
      <dsp:nvSpPr>
        <dsp:cNvPr id="0" name=""/>
        <dsp:cNvSpPr/>
      </dsp:nvSpPr>
      <dsp:spPr>
        <a:xfrm>
          <a:off x="2619" y="1984572"/>
          <a:ext cx="3923290" cy="980822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/>
            <a:t>Βελτιώνει την απόδοση της ομάδας</a:t>
          </a:r>
        </a:p>
      </dsp:txBody>
      <dsp:txXfrm>
        <a:off x="31346" y="2013299"/>
        <a:ext cx="3865836" cy="923368"/>
      </dsp:txXfrm>
    </dsp:sp>
    <dsp:sp modelId="{92C0AF9D-5F72-4BBC-9466-108D46CB7211}">
      <dsp:nvSpPr>
        <dsp:cNvPr id="0" name=""/>
        <dsp:cNvSpPr/>
      </dsp:nvSpPr>
      <dsp:spPr>
        <a:xfrm>
          <a:off x="4475170" y="660461"/>
          <a:ext cx="3923290" cy="980822"/>
        </a:xfrm>
        <a:prstGeom prst="roundRect">
          <a:avLst>
            <a:gd name="adj" fmla="val 10000"/>
          </a:avLst>
        </a:prstGeom>
        <a:solidFill>
          <a:schemeClr val="accent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000" kern="1200" dirty="0"/>
            <a:t>Δυσλειτουργική</a:t>
          </a:r>
        </a:p>
      </dsp:txBody>
      <dsp:txXfrm>
        <a:off x="4503897" y="689188"/>
        <a:ext cx="3865836" cy="923368"/>
      </dsp:txXfrm>
    </dsp:sp>
    <dsp:sp modelId="{9D2902B3-FBDF-46F4-B6D0-BB0B334BB8E5}">
      <dsp:nvSpPr>
        <dsp:cNvPr id="0" name=""/>
        <dsp:cNvSpPr/>
      </dsp:nvSpPr>
      <dsp:spPr>
        <a:xfrm rot="5400000">
          <a:off x="6350993" y="1727106"/>
          <a:ext cx="171643" cy="171643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A9D2C-6BB7-4311-972C-D8DB4ACE406D}">
      <dsp:nvSpPr>
        <dsp:cNvPr id="0" name=""/>
        <dsp:cNvSpPr/>
      </dsp:nvSpPr>
      <dsp:spPr>
        <a:xfrm>
          <a:off x="4475170" y="1984572"/>
          <a:ext cx="3923290" cy="980822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/>
            <a:t>Παρακωλύει την απόδοση της ομάδας</a:t>
          </a:r>
        </a:p>
      </dsp:txBody>
      <dsp:txXfrm>
        <a:off x="4503897" y="2013299"/>
        <a:ext cx="3865836" cy="9233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0712B-AAF5-476D-A6AC-4708D5408613}">
      <dsp:nvSpPr>
        <dsp:cNvPr id="0" name=""/>
        <dsp:cNvSpPr/>
      </dsp:nvSpPr>
      <dsp:spPr>
        <a:xfrm>
          <a:off x="1123156" y="0"/>
          <a:ext cx="3778250" cy="3778250"/>
        </a:xfrm>
        <a:prstGeom prst="triangl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2B3AD1-B76A-4817-B5CD-D84DE8E255DF}">
      <dsp:nvSpPr>
        <dsp:cNvPr id="0" name=""/>
        <dsp:cNvSpPr/>
      </dsp:nvSpPr>
      <dsp:spPr>
        <a:xfrm>
          <a:off x="3012281" y="379854"/>
          <a:ext cx="2455862" cy="8943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Διαπροσωπικές</a:t>
          </a:r>
        </a:p>
      </dsp:txBody>
      <dsp:txXfrm>
        <a:off x="3055941" y="423514"/>
        <a:ext cx="2368542" cy="807062"/>
      </dsp:txXfrm>
    </dsp:sp>
    <dsp:sp modelId="{F969AE02-24E4-4BC7-A8B4-A26B5D529F3E}">
      <dsp:nvSpPr>
        <dsp:cNvPr id="0" name=""/>
        <dsp:cNvSpPr/>
      </dsp:nvSpPr>
      <dsp:spPr>
        <a:xfrm>
          <a:off x="3012281" y="1386034"/>
          <a:ext cx="2455862" cy="8943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Ομαδικές</a:t>
          </a:r>
        </a:p>
      </dsp:txBody>
      <dsp:txXfrm>
        <a:off x="3055941" y="1429694"/>
        <a:ext cx="2368542" cy="807062"/>
      </dsp:txXfrm>
    </dsp:sp>
    <dsp:sp modelId="{E1EB319C-6AF9-45B4-B76C-A887244A3D20}">
      <dsp:nvSpPr>
        <dsp:cNvPr id="0" name=""/>
        <dsp:cNvSpPr/>
      </dsp:nvSpPr>
      <dsp:spPr>
        <a:xfrm>
          <a:off x="3012281" y="2392215"/>
          <a:ext cx="2455862" cy="8943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Στο σχολικό χώρο</a:t>
          </a:r>
        </a:p>
      </dsp:txBody>
      <dsp:txXfrm>
        <a:off x="3055941" y="2435875"/>
        <a:ext cx="2368542" cy="807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59D-F840-4805-97F8-BE13C0CE6914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C536E37-283A-4BC7-A867-8F8D66223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033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59D-F840-4805-97F8-BE13C0CE6914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36E37-283A-4BC7-A867-8F8D66223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180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59D-F840-4805-97F8-BE13C0CE6914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36E37-283A-4BC7-A867-8F8D66223F80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4312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59D-F840-4805-97F8-BE13C0CE6914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36E37-283A-4BC7-A867-8F8D66223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3299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59D-F840-4805-97F8-BE13C0CE6914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36E37-283A-4BC7-A867-8F8D66223F80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979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59D-F840-4805-97F8-BE13C0CE6914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36E37-283A-4BC7-A867-8F8D66223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6171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59D-F840-4805-97F8-BE13C0CE6914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6E37-283A-4BC7-A867-8F8D66223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6069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59D-F840-4805-97F8-BE13C0CE6914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6E37-283A-4BC7-A867-8F8D66223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306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59D-F840-4805-97F8-BE13C0CE6914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6E37-283A-4BC7-A867-8F8D66223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553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59D-F840-4805-97F8-BE13C0CE6914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36E37-283A-4BC7-A867-8F8D66223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229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59D-F840-4805-97F8-BE13C0CE6914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36E37-283A-4BC7-A867-8F8D66223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878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59D-F840-4805-97F8-BE13C0CE6914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36E37-283A-4BC7-A867-8F8D66223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912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59D-F840-4805-97F8-BE13C0CE6914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6E37-283A-4BC7-A867-8F8D66223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917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59D-F840-4805-97F8-BE13C0CE6914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6E37-283A-4BC7-A867-8F8D66223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7660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59D-F840-4805-97F8-BE13C0CE6914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6E37-283A-4BC7-A867-8F8D66223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08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559D-F840-4805-97F8-BE13C0CE6914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36E37-283A-4BC7-A867-8F8D66223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015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559D-F840-4805-97F8-BE13C0CE6914}" type="datetimeFigureOut">
              <a:rPr lang="el-GR" smtClean="0"/>
              <a:t>30/3/2023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536E37-283A-4BC7-A867-8F8D66223F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707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403648" y="1268761"/>
            <a:ext cx="7283235" cy="1800200"/>
          </a:xfrm>
        </p:spPr>
        <p:txBody>
          <a:bodyPr>
            <a:normAutofit/>
          </a:bodyPr>
          <a:lstStyle/>
          <a:p>
            <a:r>
              <a:rPr lang="el-GR" sz="4800" dirty="0"/>
              <a:t>«Οι συγκρούσεις στη ζωή μας»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7139219" cy="1898599"/>
          </a:xfrm>
        </p:spPr>
        <p:txBody>
          <a:bodyPr>
            <a:noAutofit/>
          </a:bodyPr>
          <a:lstStyle/>
          <a:p>
            <a:r>
              <a:rPr lang="el-GR" sz="2400" dirty="0"/>
              <a:t>Δήμου Θεοδώρα Ψυχολόγος, </a:t>
            </a:r>
            <a:r>
              <a:rPr lang="en-US" sz="2400" dirty="0" err="1"/>
              <a:t>Msc</a:t>
            </a:r>
            <a:endParaRPr lang="en-US" sz="2400" dirty="0"/>
          </a:p>
          <a:p>
            <a:r>
              <a:rPr lang="el-GR" sz="2400" dirty="0"/>
              <a:t>Γραμματικού Θεώνη Κοινωνική Λειτουργός,</a:t>
            </a:r>
            <a:r>
              <a:rPr lang="en-US" sz="2400" dirty="0" err="1"/>
              <a:t>Msc</a:t>
            </a:r>
            <a:endParaRPr lang="el-G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συγκρούσεις μπορεί να είναι: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943100" y="2133600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Στο σχολικό χώρο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/>
              <a:t>Ανάμεσα σε μαθητές</a:t>
            </a:r>
          </a:p>
          <a:p>
            <a:r>
              <a:rPr lang="el-GR" sz="2800" dirty="0"/>
              <a:t>Ανάμεσα σε εκπαιδευτικούς</a:t>
            </a:r>
          </a:p>
          <a:p>
            <a:r>
              <a:rPr lang="el-GR" sz="2800" dirty="0"/>
              <a:t>Διευθυντής και εκπαιδευτικοί</a:t>
            </a:r>
          </a:p>
          <a:p>
            <a:r>
              <a:rPr lang="el-GR" sz="2800" dirty="0"/>
              <a:t>Διευθυντή και γονείς</a:t>
            </a:r>
          </a:p>
          <a:p>
            <a:r>
              <a:rPr lang="el-GR" sz="2800" dirty="0"/>
              <a:t>Εκπαιδευτικοί και γονείς</a:t>
            </a:r>
          </a:p>
          <a:p>
            <a:r>
              <a:rPr lang="el-GR" sz="2800" dirty="0"/>
              <a:t>Μεταξύ σχολείου και φορέων (Σύλλογος γονέων, υπηρεσίες κ.α.)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45201" y="260648"/>
            <a:ext cx="6589199" cy="1280890"/>
          </a:xfrm>
        </p:spPr>
        <p:txBody>
          <a:bodyPr>
            <a:normAutofit/>
          </a:bodyPr>
          <a:lstStyle/>
          <a:p>
            <a:r>
              <a:rPr lang="el-GR" dirty="0"/>
              <a:t>Βασικές αιτίες συγκρούσεων στο σχολείο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945201" y="1888530"/>
            <a:ext cx="6971127" cy="4032448"/>
          </a:xfrm>
        </p:spPr>
        <p:txBody>
          <a:bodyPr>
            <a:noAutofit/>
          </a:bodyPr>
          <a:lstStyle/>
          <a:p>
            <a:r>
              <a:rPr lang="el-GR" sz="2800" dirty="0"/>
              <a:t>Κακή επικοινωνία </a:t>
            </a:r>
          </a:p>
          <a:p>
            <a:r>
              <a:rPr lang="el-GR" sz="2800" dirty="0"/>
              <a:t>Οργανωτικές αδυναμίες</a:t>
            </a:r>
          </a:p>
          <a:p>
            <a:r>
              <a:rPr lang="el-GR" sz="2800" dirty="0"/>
              <a:t>Διαφορετικές φιλοσοφίες στην προσέγγιση των προβλημάτων και των </a:t>
            </a:r>
            <a:r>
              <a:rPr lang="el-GR" sz="2800" dirty="0" err="1"/>
              <a:t>στοχοθεσιών</a:t>
            </a:r>
            <a:endParaRPr lang="el-GR" sz="2800" dirty="0"/>
          </a:p>
          <a:p>
            <a:r>
              <a:rPr lang="el-GR" sz="2800" dirty="0"/>
              <a:t>Ατομικές διαφορές</a:t>
            </a:r>
          </a:p>
          <a:p>
            <a:r>
              <a:rPr lang="el-GR" sz="2800" dirty="0"/>
              <a:t>Επικαλυπτόμενες αρμοδιότητες – δικαιώματα</a:t>
            </a:r>
          </a:p>
          <a:p>
            <a:r>
              <a:rPr lang="el-GR" sz="2800" dirty="0"/>
              <a:t>Συνθήκες εξωτερικού περιβάλλοντος και περιορισμένοι διαθέσιμοι πόροι</a:t>
            </a:r>
          </a:p>
        </p:txBody>
      </p:sp>
    </p:spTree>
    <p:extLst>
      <p:ext uri="{BB962C8B-B14F-4D97-AF65-F5344CB8AC3E}">
        <p14:creationId xmlns:p14="http://schemas.microsoft.com/office/powerpoint/2010/main" val="2393086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37441" y="188640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el-GR" sz="4000" dirty="0"/>
              <a:t>Βήματα διαδικασίας επίλυσης προβλήματος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07435" y="1988840"/>
            <a:ext cx="8064896" cy="4138406"/>
          </a:xfrm>
        </p:spPr>
        <p:txBody>
          <a:bodyPr>
            <a:noAutofit/>
          </a:bodyPr>
          <a:lstStyle/>
          <a:p>
            <a:r>
              <a:rPr lang="el-GR" sz="2400" dirty="0"/>
              <a:t>Συμφωνία στην θέσπιση των βασικών κανόνων.</a:t>
            </a:r>
          </a:p>
          <a:p>
            <a:r>
              <a:rPr lang="el-GR" sz="2400" dirty="0"/>
              <a:t>Συλλογή πληροφοριών για τη σύγκρουση και τα συμφέροντα των ενδιαφερόμενων πλευρών.</a:t>
            </a:r>
          </a:p>
          <a:p>
            <a:r>
              <a:rPr lang="el-GR" sz="2400" dirty="0"/>
              <a:t>Καθορισμός του προβλήματος, του θέματος της διαμάχης.</a:t>
            </a:r>
          </a:p>
          <a:p>
            <a:r>
              <a:rPr lang="el-GR" sz="2400" dirty="0"/>
              <a:t>Εξεύρεση τρόπων-διατύπωση προτάσεων για την επίλυση του προβλήματος.</a:t>
            </a:r>
          </a:p>
          <a:p>
            <a:r>
              <a:rPr lang="el-GR" sz="2400" dirty="0"/>
              <a:t>Επιλογή των πιο κατάλληλων και εφαρμόσιμων προτάσεων.</a:t>
            </a:r>
          </a:p>
          <a:p>
            <a:r>
              <a:rPr lang="el-GR" sz="2400" dirty="0"/>
              <a:t>Επίτευξη συμφωνίας μεταξύ των ενδιαφερομένων.</a:t>
            </a:r>
          </a:p>
        </p:txBody>
      </p:sp>
    </p:spTree>
    <p:extLst>
      <p:ext uri="{BB962C8B-B14F-4D97-AF65-F5344CB8AC3E}">
        <p14:creationId xmlns:p14="http://schemas.microsoft.com/office/powerpoint/2010/main" val="544735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Στρατηγικές αντιμετώπισης συγκρούσεων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91680" y="1926609"/>
            <a:ext cx="7562800" cy="4006222"/>
          </a:xfrm>
        </p:spPr>
        <p:txBody>
          <a:bodyPr>
            <a:noAutofit/>
          </a:bodyPr>
          <a:lstStyle/>
          <a:p>
            <a:r>
              <a:rPr lang="el-GR" sz="2800" u="sng" dirty="0"/>
              <a:t>Ενσωμάτωση</a:t>
            </a:r>
          </a:p>
          <a:p>
            <a:pPr marL="0" indent="0">
              <a:buNone/>
            </a:pPr>
            <a:r>
              <a:rPr lang="el-GR" sz="2800" dirty="0"/>
              <a:t>Η πλέον διαδεδομένη μέθοδος επίλυσης συγκρούσεων όταν υπάρχουν περιπτώσεις διαφωνιών σε πολύπλοκα θέματα.</a:t>
            </a:r>
          </a:p>
          <a:p>
            <a:pPr marL="0" indent="0">
              <a:buNone/>
            </a:pPr>
            <a:r>
              <a:rPr lang="el-GR" sz="2800" dirty="0"/>
              <a:t>Είναι ο τρόπος διαχείρισης της σύγκρουσης που χαρακτηρίζεται από την έκφραση «κερδίζω»- «κερδίζεις».</a:t>
            </a:r>
          </a:p>
          <a:p>
            <a:pPr marL="0" indent="0">
              <a:buNone/>
            </a:pPr>
            <a:r>
              <a:rPr lang="el-GR" sz="2800" dirty="0"/>
              <a:t>Δύναμη της μεθόδου αυτής είναι οι εναλλακτικές λύσεις και η σύνθεση διαφορετικών απόψεων των μελών.</a:t>
            </a:r>
          </a:p>
        </p:txBody>
      </p:sp>
    </p:spTree>
    <p:extLst>
      <p:ext uri="{BB962C8B-B14F-4D97-AF65-F5344CB8AC3E}">
        <p14:creationId xmlns:p14="http://schemas.microsoft.com/office/powerpoint/2010/main" val="2209955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Στρατηγικές αντιμετώπισης συγκρούσεων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63688" y="2348880"/>
            <a:ext cx="7274768" cy="4319736"/>
          </a:xfrm>
        </p:spPr>
        <p:txBody>
          <a:bodyPr>
            <a:normAutofit lnSpcReduction="10000"/>
          </a:bodyPr>
          <a:lstStyle/>
          <a:p>
            <a:r>
              <a:rPr lang="el-GR" sz="2800" u="sng" dirty="0"/>
              <a:t>Η παραχώρηση</a:t>
            </a:r>
          </a:p>
          <a:p>
            <a:pPr marL="0" indent="0">
              <a:buNone/>
            </a:pPr>
            <a:r>
              <a:rPr lang="el-GR" sz="2800" dirty="0"/>
              <a:t>Δείχνει χαμηλό ενδιαφέρον για ατομικούς στόχους και υψηλό για στόχους τρίτων. </a:t>
            </a:r>
          </a:p>
          <a:p>
            <a:pPr marL="0" indent="0">
              <a:buNone/>
            </a:pPr>
            <a:r>
              <a:rPr lang="el-GR" sz="2800" dirty="0"/>
              <a:t>Μπορεί να χρησιμοποιηθεί αποτελεσματικά όταν ένας από τους δύο πρωταγωνιστές είναι έτοιμος να θυσιάσει κάτι δικό του ή να υπακούσει στις απαιτήσεις του άλλου με την ελπίδα να πάρει κάτι σε αντάλλαγμα, όταν το χρειαστεί αργότερα.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471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Στρατηγικές αντιμετώπισης συγκρούσεων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u="sng" dirty="0"/>
              <a:t>Επιβολή </a:t>
            </a:r>
          </a:p>
          <a:p>
            <a:pPr marL="0" indent="0">
              <a:buNone/>
            </a:pPr>
            <a:r>
              <a:rPr lang="el-GR" sz="2800" dirty="0"/>
              <a:t>Χαρακτηρίζεται από υψηλό ενδιαφέρον για ατομικούς στόχους και έλλειψη ενδιαφέροντος για τους στόχους τρίτων.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5817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Στρατηγικές αντιμετώπισης συγκρούσεων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942415" y="2133600"/>
            <a:ext cx="6950065" cy="4463752"/>
          </a:xfrm>
        </p:spPr>
        <p:txBody>
          <a:bodyPr>
            <a:normAutofit fontScale="77500" lnSpcReduction="20000"/>
          </a:bodyPr>
          <a:lstStyle/>
          <a:p>
            <a:r>
              <a:rPr lang="el-GR" sz="2800" u="sng" dirty="0"/>
              <a:t>Αποφυγή</a:t>
            </a:r>
          </a:p>
          <a:p>
            <a:pPr marL="0" indent="0">
              <a:buNone/>
            </a:pPr>
            <a:r>
              <a:rPr lang="el-GR" sz="2800" dirty="0"/>
              <a:t>Όταν ένας πρωταγωνιστής αντιληφθεί ότι το κόστος από μία ενδεχόμενη σύγκρουση είναι μεγαλύτερο από το όφελος της επίλυσης της, συχνά επιλέγει την αναδίπλωση και την αποφυγή της διαπραγμάτευσης.</a:t>
            </a:r>
          </a:p>
          <a:p>
            <a:pPr marL="0" indent="0">
              <a:buNone/>
            </a:pPr>
            <a:r>
              <a:rPr lang="el-GR" sz="2800" dirty="0"/>
              <a:t>Χρησιμοποιείται όταν η διαφωνία είναι μικρής σημασίας.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sz="3600" u="sng" dirty="0"/>
              <a:t>Ωστόσο</a:t>
            </a:r>
            <a:r>
              <a:rPr lang="el-GR" sz="3600" dirty="0"/>
              <a:t>: </a:t>
            </a:r>
            <a:r>
              <a:rPr lang="el-GR" sz="3600" i="1" dirty="0"/>
              <a:t>από την πλειοψηφία κρίνεται ως μη κατάλληλη μέθοδος διαχείρισης συγκρούσεων (</a:t>
            </a:r>
            <a:r>
              <a:rPr lang="en-US" sz="3600" i="1" dirty="0" err="1"/>
              <a:t>Nicotera</a:t>
            </a:r>
            <a:r>
              <a:rPr lang="en-US" sz="3600" i="1" dirty="0"/>
              <a:t>, 1995</a:t>
            </a:r>
            <a:r>
              <a:rPr lang="el-GR" sz="36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46568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91193" y="260648"/>
            <a:ext cx="6589199" cy="1280890"/>
          </a:xfrm>
        </p:spPr>
        <p:txBody>
          <a:bodyPr>
            <a:normAutofit/>
          </a:bodyPr>
          <a:lstStyle/>
          <a:p>
            <a:r>
              <a:rPr lang="el-GR" dirty="0"/>
              <a:t>Στρατηγικές αντιμετώπισης συγκρούσεων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1412776"/>
            <a:ext cx="8640193" cy="4116288"/>
          </a:xfrm>
        </p:spPr>
        <p:txBody>
          <a:bodyPr>
            <a:noAutofit/>
          </a:bodyPr>
          <a:lstStyle/>
          <a:p>
            <a:r>
              <a:rPr lang="el-GR" sz="2800" u="sng" dirty="0"/>
              <a:t>Συμβιβασμός</a:t>
            </a:r>
          </a:p>
          <a:p>
            <a:pPr marL="0" indent="0">
              <a:buNone/>
            </a:pPr>
            <a:r>
              <a:rPr lang="el-GR" sz="2800" dirty="0"/>
              <a:t>Αποτελεί κατάλληλη μέθοδο όταν υπάρχουν πολύπλοκα προβλήματα. </a:t>
            </a:r>
          </a:p>
          <a:p>
            <a:pPr marL="0" indent="0">
              <a:buNone/>
            </a:pPr>
            <a:r>
              <a:rPr lang="el-GR" sz="2800" dirty="0"/>
              <a:t>Χρησιμοποιείται όταν οι πρωταγωνιστές είναι εξίσου ισχυροί και έχουν λόγους να επιδιώκουν εκπλήρωση των προσωπικών τους στόχων. </a:t>
            </a:r>
          </a:p>
          <a:p>
            <a:pPr marL="0" indent="0">
              <a:buNone/>
            </a:pPr>
            <a:r>
              <a:rPr lang="el-GR" sz="2800" dirty="0"/>
              <a:t>Βοηθά τα δύο αντίπαλα μέρη να έρθουν κοντά, και να ακούσουν τα πιστεύω, τις ανησυχίες και τα θέλω των άλλων.</a:t>
            </a:r>
          </a:p>
          <a:p>
            <a:pPr marL="0" indent="0">
              <a:buNone/>
            </a:pPr>
            <a:r>
              <a:rPr lang="el-GR" sz="2800" dirty="0"/>
              <a:t>Χρησιμοποιείται ως τελευταία προσπάθεια όταν και οι δύο πλευρές είναι έτοιμες για υποχωρήσεις.</a:t>
            </a:r>
          </a:p>
        </p:txBody>
      </p:sp>
    </p:spTree>
    <p:extLst>
      <p:ext uri="{BB962C8B-B14F-4D97-AF65-F5344CB8AC3E}">
        <p14:creationId xmlns:p14="http://schemas.microsoft.com/office/powerpoint/2010/main" val="3780808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Βασικές αρχές χειρισμού συγκρούσεων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59633" y="1772816"/>
            <a:ext cx="7704856" cy="5085184"/>
          </a:xfrm>
        </p:spPr>
        <p:txBody>
          <a:bodyPr>
            <a:normAutofit fontScale="92500" lnSpcReduction="10000"/>
          </a:bodyPr>
          <a:lstStyle/>
          <a:p>
            <a:r>
              <a:rPr lang="el-GR" sz="2800" dirty="0"/>
              <a:t>Διατηρούμε την μέγιστη επικοινωνία με το μέλος που υπάρχει η σύγκρουση</a:t>
            </a:r>
          </a:p>
          <a:p>
            <a:r>
              <a:rPr lang="el-GR" sz="2800" dirty="0"/>
              <a:t>Μέσω προώθησης κοινών, ουδέτερων θεμάτων φέρνουμε τα μέλη κοντά, όταν υπάρχει σύγκρουση μεταξύ τμημάτων.</a:t>
            </a:r>
          </a:p>
          <a:p>
            <a:r>
              <a:rPr lang="el-GR" sz="2800" dirty="0"/>
              <a:t>Αποφεύγουμε τον προσανατολισμό όλα ή τίποτα προσπαθώντας να κατανοήσουμε όλες τις πλευρές σε μία σύγκρουση.</a:t>
            </a:r>
          </a:p>
          <a:p>
            <a:r>
              <a:rPr lang="el-GR" sz="2800" dirty="0"/>
              <a:t>Δεν μπαίνουμε σε αγώνα επίδειξης ισχύος.</a:t>
            </a:r>
          </a:p>
          <a:p>
            <a:r>
              <a:rPr lang="el-GR" sz="2800" dirty="0"/>
              <a:t>Η σωστή επικοινωνία βοηθά αποτελεσματικά στην επίλυση της σύγκρουσης.</a:t>
            </a:r>
          </a:p>
          <a:p>
            <a:pPr marL="0" indent="0">
              <a:buNone/>
            </a:pPr>
            <a:r>
              <a:rPr lang="el-GR" sz="1200" dirty="0"/>
              <a:t> (</a:t>
            </a:r>
            <a:r>
              <a:rPr lang="en-US" sz="1200" dirty="0" err="1"/>
              <a:t>Everard</a:t>
            </a:r>
            <a:r>
              <a:rPr lang="en-US" sz="1200" dirty="0"/>
              <a:t> &amp; Morris (1999), Rahim, </a:t>
            </a:r>
            <a:r>
              <a:rPr lang="en-US" sz="1200" dirty="0" err="1"/>
              <a:t>Magner</a:t>
            </a:r>
            <a:r>
              <a:rPr lang="en-US" sz="1200" dirty="0"/>
              <a:t> &amp; Shapiro (2000)   Dawes &amp;Graham (2005)</a:t>
            </a:r>
            <a:r>
              <a:rPr lang="el-GR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6281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Ορισμός της σύγκρουσης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l-GR" dirty="0"/>
              <a:t>Μορφές τριβής, διαφωνίας, ή διχόνοιας που προκύπτουν μέσα σε μια ομάδα, όταν οι πεποιθήσεις ή οι ενέργειες ενός ή περισσοτέρων μελών της ομάδας θεωρούνται αντίθετες ή απαράδεκτες από ένα ή περισσότερα μέλη της ομάδας (</a:t>
            </a:r>
            <a:r>
              <a:rPr lang="en-US" dirty="0" err="1"/>
              <a:t>Thoti</a:t>
            </a:r>
            <a:r>
              <a:rPr lang="el-GR" dirty="0"/>
              <a:t>, </a:t>
            </a:r>
            <a:r>
              <a:rPr lang="en-US" dirty="0" err="1"/>
              <a:t>Saufi</a:t>
            </a:r>
            <a:r>
              <a:rPr lang="el-GR" dirty="0"/>
              <a:t>, &amp; </a:t>
            </a:r>
            <a:r>
              <a:rPr lang="en-US" dirty="0" err="1"/>
              <a:t>Rathod</a:t>
            </a:r>
            <a:r>
              <a:rPr lang="el-GR" dirty="0"/>
              <a:t>, 2013). </a:t>
            </a:r>
            <a:endParaRPr lang="en-US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l-GR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l-GR" dirty="0"/>
              <a:t>Μια αισθητή διαμάχη μεταξύ δύο ή περισσοτέρων ατόμων γύρω από διαφορές, πάνω σε πεποιθήσεις, αξίες και στόχους ή/και γύρω από διαφορές στις επιθυμίες για εκτίμηση, έλεγχο και σύνδεση. (</a:t>
            </a:r>
            <a:r>
              <a:rPr lang="en-US" dirty="0"/>
              <a:t>Wilmot &amp; </a:t>
            </a:r>
            <a:r>
              <a:rPr lang="en-US" dirty="0" err="1"/>
              <a:t>Hocker</a:t>
            </a:r>
            <a:r>
              <a:rPr lang="en-US" dirty="0"/>
              <a:t> 2011)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Σχολικό κλίμα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15617" y="1628800"/>
            <a:ext cx="7848872" cy="46805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800" dirty="0"/>
              <a:t>	Η σχολική αποτελεσματικότητα συναρτάται με   τέσσερα χαρακτηριστικά του σχολικού κλίματος: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800" dirty="0"/>
              <a:t> Καινοτομία και ανάπτυξη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800" dirty="0"/>
              <a:t>Ποιότητα και αποτελεσματικότητα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800" dirty="0"/>
              <a:t>Συλλογική στόχευση και συνοχή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800" dirty="0"/>
              <a:t>Ικανοποίηση (αναγνώριση) και ταυτότητα</a:t>
            </a:r>
          </a:p>
        </p:txBody>
      </p:sp>
    </p:spTree>
    <p:extLst>
      <p:ext uri="{BB962C8B-B14F-4D97-AF65-F5344CB8AC3E}">
        <p14:creationId xmlns:p14="http://schemas.microsoft.com/office/powerpoint/2010/main" val="188934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55576" y="1844824"/>
            <a:ext cx="8229600" cy="76870"/>
          </a:xfrm>
        </p:spPr>
        <p:txBody>
          <a:bodyPr>
            <a:normAutofit fontScale="90000"/>
          </a:bodyPr>
          <a:lstStyle/>
          <a:p>
            <a:r>
              <a:rPr lang="el-GR" sz="3100" i="1" dirty="0"/>
              <a:t>Οι περισσότεροι καυγάδες φαίνονται αναπόφευκτοι τη συγκεκριμένη χρονική στιγμή και απίστευτοι μετά. (</a:t>
            </a:r>
            <a:r>
              <a:rPr lang="en-US" sz="3100" i="1" dirty="0"/>
              <a:t>E.M. Forster</a:t>
            </a:r>
            <a:r>
              <a:rPr lang="el-GR" sz="3100" i="1" dirty="0"/>
              <a:t>) </a:t>
            </a:r>
            <a:br>
              <a:rPr lang="en-US" i="1" dirty="0"/>
            </a:br>
            <a:br>
              <a:rPr lang="el-GR" i="1" dirty="0"/>
            </a:br>
            <a:br>
              <a:rPr lang="en-US" dirty="0"/>
            </a:br>
            <a:r>
              <a:rPr lang="el-GR" dirty="0"/>
              <a:t>Ευχαριστούμε για την προσοχή σας!!</a:t>
            </a:r>
          </a:p>
        </p:txBody>
      </p:sp>
    </p:spTree>
    <p:extLst>
      <p:ext uri="{BB962C8B-B14F-4D97-AF65-F5344CB8AC3E}">
        <p14:creationId xmlns:p14="http://schemas.microsoft.com/office/powerpoint/2010/main" val="1643477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942415" y="1484784"/>
            <a:ext cx="6591985" cy="4426438"/>
          </a:xfrm>
        </p:spPr>
        <p:txBody>
          <a:bodyPr/>
          <a:lstStyle/>
          <a:p>
            <a:r>
              <a:rPr lang="el-GR" sz="3200" dirty="0"/>
              <a:t>Αναπόφευκτο κομμάτι των ανθρώπινων σχέσεων </a:t>
            </a:r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356992"/>
            <a:ext cx="3600400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907704" y="1484784"/>
            <a:ext cx="6591985" cy="3777622"/>
          </a:xfrm>
        </p:spPr>
        <p:txBody>
          <a:bodyPr>
            <a:normAutofit/>
          </a:bodyPr>
          <a:lstStyle/>
          <a:p>
            <a:pPr algn="just"/>
            <a:r>
              <a:rPr lang="el-GR" sz="3600" dirty="0"/>
              <a:t>Καμία σύγκρουση δεν μπορεί να χαρακτηριστεί ως θετική ή αρνητική εκ των προτέρων για το πλαίσιο στο οποίο συμβαίνει ή για το είδος της σχέσης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Αποτελέσματα σύγκρουσης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57158" y="1285860"/>
          <a:ext cx="8401080" cy="3625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Λειτουργικά στοιχεία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/>
              <a:t>Ενισχύει την ευρηματικότητα και την δημιουργικότητα</a:t>
            </a:r>
          </a:p>
          <a:p>
            <a:r>
              <a:rPr lang="el-GR" sz="2800" dirty="0"/>
              <a:t>Αυξάνει το γνωστικό πεδίο</a:t>
            </a:r>
          </a:p>
          <a:p>
            <a:r>
              <a:rPr lang="el-GR" sz="2800" dirty="0"/>
              <a:t>Μπορεί να προκαλέσει τον υγιή ανταγωνισμό</a:t>
            </a:r>
          </a:p>
          <a:p>
            <a:r>
              <a:rPr lang="el-GR" sz="2800" dirty="0"/>
              <a:t>Συνδέει τις ομάδες </a:t>
            </a:r>
          </a:p>
          <a:p>
            <a:r>
              <a:rPr lang="el-GR" sz="2800" dirty="0"/>
              <a:t>Αποδέχονται την αλλαγή και την </a:t>
            </a:r>
            <a:r>
              <a:rPr lang="el-GR" sz="2800" dirty="0" err="1"/>
              <a:t>αυτοαξιολόγηση</a:t>
            </a:r>
            <a:endParaRPr lang="el-G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Δυσλειτουργικά στοιχεία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sz="2800" dirty="0"/>
              <a:t>Προκαλούν αρνητικά συναισθήματα</a:t>
            </a:r>
          </a:p>
          <a:p>
            <a:r>
              <a:rPr lang="el-GR" sz="2800" dirty="0"/>
              <a:t>Η ομάδα είναι λιγότερο αποτελεσματική</a:t>
            </a:r>
          </a:p>
          <a:p>
            <a:r>
              <a:rPr lang="el-GR" sz="2800" dirty="0"/>
              <a:t>Διαβρώνει την εμπιστοσύνη και μειώνει τη συνεκτικότητα</a:t>
            </a:r>
          </a:p>
          <a:p>
            <a:r>
              <a:rPr lang="el-GR" sz="2800" dirty="0"/>
              <a:t>Δυσχεραίνεται η επικοινωνία και το καλό κλίμα</a:t>
            </a:r>
          </a:p>
          <a:p>
            <a:r>
              <a:rPr lang="el-GR" sz="2800" dirty="0"/>
              <a:t>Οδηγεί στην ρήξη της σχέσης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Αίτια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/>
              <a:t>Κακή επικοινωνία </a:t>
            </a:r>
          </a:p>
          <a:p>
            <a:r>
              <a:rPr lang="el-GR" sz="2800" dirty="0"/>
              <a:t>Διαφορετικές απόψεις και αντιλήψεις</a:t>
            </a:r>
          </a:p>
          <a:p>
            <a:r>
              <a:rPr lang="el-GR" sz="2800" dirty="0"/>
              <a:t>Ατομικές διαφορές </a:t>
            </a:r>
          </a:p>
          <a:p>
            <a:r>
              <a:rPr lang="el-GR" sz="2800" dirty="0"/>
              <a:t>Προσωπικότητα</a:t>
            </a:r>
          </a:p>
          <a:p>
            <a:r>
              <a:rPr lang="el-GR" sz="2800" dirty="0"/>
              <a:t>Συνθήκες εξωτερικού περιβάλλοντος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Τρόποι εκδήλωσης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Άμεσες</a:t>
            </a:r>
          </a:p>
          <a:p>
            <a:r>
              <a:rPr lang="el-GR" sz="2800" dirty="0"/>
              <a:t>Έμμεσες</a:t>
            </a:r>
          </a:p>
          <a:p>
            <a:r>
              <a:rPr lang="el-GR" sz="2800" dirty="0"/>
              <a:t>Λανθάνουσες</a:t>
            </a:r>
          </a:p>
          <a:p>
            <a:r>
              <a:rPr lang="el-GR" sz="2800" dirty="0"/>
              <a:t>Αντιληπτές</a:t>
            </a:r>
          </a:p>
          <a:p>
            <a:r>
              <a:rPr lang="el-GR" sz="2800" dirty="0"/>
              <a:t>Φανερές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253</TotalTime>
  <Words>717</Words>
  <Application>Microsoft Office PowerPoint</Application>
  <PresentationFormat>Προβολή στην οθόνη (4:3)</PresentationFormat>
  <Paragraphs>102</Paragraphs>
  <Slides>21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6" baseType="lpstr">
      <vt:lpstr>Arial</vt:lpstr>
      <vt:lpstr>Century Gothic</vt:lpstr>
      <vt:lpstr>Wingdings</vt:lpstr>
      <vt:lpstr>Wingdings 3</vt:lpstr>
      <vt:lpstr>Wisp</vt:lpstr>
      <vt:lpstr>«Οι συγκρούσεις στη ζωή μας»</vt:lpstr>
      <vt:lpstr>Ορισμός της σύγκρουσης</vt:lpstr>
      <vt:lpstr>Παρουσίαση του PowerPoint</vt:lpstr>
      <vt:lpstr>Παρουσίαση του PowerPoint</vt:lpstr>
      <vt:lpstr>Αποτελέσματα σύγκρουσης</vt:lpstr>
      <vt:lpstr>Λειτουργικά στοιχεία</vt:lpstr>
      <vt:lpstr>Δυσλειτουργικά στοιχεία</vt:lpstr>
      <vt:lpstr>Αίτια</vt:lpstr>
      <vt:lpstr>Τρόποι εκδήλωσης </vt:lpstr>
      <vt:lpstr>Οι συγκρούσεις μπορεί να είναι:</vt:lpstr>
      <vt:lpstr>Στο σχολικό χώρο</vt:lpstr>
      <vt:lpstr>Βασικές αιτίες συγκρούσεων στο σχολείο</vt:lpstr>
      <vt:lpstr>Βήματα διαδικασίας επίλυσης προβλήματος</vt:lpstr>
      <vt:lpstr>Στρατηγικές αντιμετώπισης συγκρούσεων</vt:lpstr>
      <vt:lpstr>Στρατηγικές αντιμετώπισης συγκρούσεων</vt:lpstr>
      <vt:lpstr>Στρατηγικές αντιμετώπισης συγκρούσεων</vt:lpstr>
      <vt:lpstr>Στρατηγικές αντιμετώπισης συγκρούσεων</vt:lpstr>
      <vt:lpstr>Στρατηγικές αντιμετώπισης συγκρούσεων</vt:lpstr>
      <vt:lpstr>Βασικές αρχές χειρισμού συγκρούσεων</vt:lpstr>
      <vt:lpstr>Σχολικό κλίμα</vt:lpstr>
      <vt:lpstr>Οι περισσότεροι καυγάδες φαίνονται αναπόφευκτοι τη συγκεκριμένη χρονική στιγμή και απίστευτοι μετά. (E.M. Forster)    Ευχαριστούμε για την προσοχή σας!!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student</dc:creator>
  <cp:lastModifiedBy>User</cp:lastModifiedBy>
  <cp:revision>41</cp:revision>
  <dcterms:created xsi:type="dcterms:W3CDTF">2023-02-21T07:22:48Z</dcterms:created>
  <dcterms:modified xsi:type="dcterms:W3CDTF">2023-03-30T14:00:13Z</dcterms:modified>
</cp:coreProperties>
</file>