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sldIdLst>
    <p:sldId id="256" r:id="rId2"/>
    <p:sldId id="272" r:id="rId3"/>
    <p:sldId id="303" r:id="rId4"/>
    <p:sldId id="304" r:id="rId5"/>
    <p:sldId id="279" r:id="rId6"/>
    <p:sldId id="301" r:id="rId7"/>
    <p:sldId id="305" r:id="rId8"/>
    <p:sldId id="306" r:id="rId9"/>
    <p:sldId id="308" r:id="rId10"/>
    <p:sldId id="307" r:id="rId11"/>
    <p:sldId id="311" r:id="rId12"/>
    <p:sldId id="31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C67CF-DCF7-4A53-B0A1-581348F4F669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7FF42-712F-4187-89A0-4B90ADD960E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86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D09C-6068-4578-8819-F45C23D041CF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EE995-3572-4B9C-AFD9-30D5C4B2CF96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D69-53D1-4A63-B2D8-EB54721619ED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1C695-9148-42D7-A6FC-CDB591958E2E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F542-7282-48A3-8B5E-CF8DD84CB9BD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74CD-40D6-4394-BC38-B58ADF9C27BE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38741-2C60-475B-908F-168D1146914D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B1B1-7B86-412C-84B7-29D5135320DA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0D1E-C68E-4EDA-9961-EA50612E6173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799-78BC-4FEB-96AA-B2AEFAA39EBA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8B3-DBC1-4EC1-BB7C-1354ABD0ED0F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8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A59EFA9-433C-42BD-9F02-D63FA6AF5E24}" type="datetime1">
              <a:rPr lang="en-US" smtClean="0"/>
              <a:pPr/>
              <a:t>6/17/2025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352800"/>
            <a:ext cx="7685856" cy="1394989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l-G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l-G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l-G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l-G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Τίτλος προγράμματος: </a:t>
            </a:r>
            <a:br>
              <a:rPr lang="el-G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l-G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«Ονειρεύομαι με  παραμύθια και ποιήματα» </a:t>
            </a:r>
            <a:r>
              <a:rPr lang="el-GR" sz="3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l-GR" sz="3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endParaRPr lang="el-GR" sz="32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824138" y="179174"/>
            <a:ext cx="3390900" cy="1060450"/>
            <a:chOff x="2819400" y="152400"/>
            <a:chExt cx="3390900" cy="1060450"/>
          </a:xfrm>
        </p:grpSpPr>
        <p:pic>
          <p:nvPicPr>
            <p:cNvPr id="1026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</a:t>
              </a: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" name="Υπότιτλος 3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502736"/>
          </a:xfrm>
        </p:spPr>
        <p:txBody>
          <a:bodyPr>
            <a:normAutofit/>
          </a:bodyPr>
          <a:lstStyle/>
          <a:p>
            <a:pPr marL="27305" lvl="0">
              <a:buClr>
                <a:srgbClr val="3891A7"/>
              </a:buClr>
            </a:pPr>
            <a:r>
              <a:rPr lang="el-GR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Σχολείο 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altLang="en-U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16ο Νηπιαγωγείο Χαλανδρίου</a:t>
            </a:r>
            <a:endParaRPr lang="el-GR" sz="24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" lvl="0">
              <a:buClr>
                <a:srgbClr val="3891A7"/>
              </a:buClr>
            </a:pPr>
            <a:r>
              <a:rPr lang="el-GR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Σχολικό έτος 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el-GR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2024-20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l-GR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r>
              <a:rPr lang="el-GR" b="1" dirty="0" smtClean="0"/>
              <a:t>Πρόγραμμα Πολιτιστικών θεμάτων</a:t>
            </a:r>
            <a:endParaRPr lang="el-G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0"/>
            <a:ext cx="77724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Επισκέψεις</a:t>
            </a:r>
            <a:endParaRPr lang="el-GR" sz="3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2819400" y="152400"/>
            <a:ext cx="3390900" cy="1060450"/>
            <a:chOff x="2819400" y="152400"/>
            <a:chExt cx="3390900" cy="1060450"/>
          </a:xfrm>
        </p:grpSpPr>
        <p:pic>
          <p:nvPicPr>
            <p:cNvPr id="21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686800" cy="4525963"/>
          </a:xfrm>
        </p:spPr>
        <p:txBody>
          <a:bodyPr>
            <a:normAutofit/>
          </a:bodyPr>
          <a:lstStyle/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endParaRPr lang="el-GR" sz="24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1000" y="2286000"/>
            <a:ext cx="86868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3400" y="2438400"/>
            <a:ext cx="86868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pic>
        <p:nvPicPr>
          <p:cNvPr id="10" name="9 - Εικόνα" descr="εκδρομη-300x3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1484784"/>
            <a:ext cx="2664296" cy="2664296"/>
          </a:xfrm>
          <a:prstGeom prst="rect">
            <a:avLst/>
          </a:prstGeom>
        </p:spPr>
      </p:pic>
      <p:pic>
        <p:nvPicPr>
          <p:cNvPr id="11" name="10 - Εικόνα" descr="ομαδικο-τελεια-300x3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4077072"/>
            <a:ext cx="2520280" cy="2520280"/>
          </a:xfrm>
          <a:prstGeom prst="rect">
            <a:avLst/>
          </a:prstGeom>
        </p:spPr>
      </p:pic>
      <p:pic>
        <p:nvPicPr>
          <p:cNvPr id="12" name="11 - Εικόνα" descr="2-300x3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12160" y="1484784"/>
            <a:ext cx="2713484" cy="2713484"/>
          </a:xfrm>
          <a:prstGeom prst="rect">
            <a:avLst/>
          </a:prstGeom>
        </p:spPr>
      </p:pic>
      <p:pic>
        <p:nvPicPr>
          <p:cNvPr id="13" name="12 - Εικόνα" descr="1-1-300x300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56176" y="4149080"/>
            <a:ext cx="2508870" cy="250887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0"/>
            <a:ext cx="77724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Διάχυση αποτελεσμάτων</a:t>
            </a:r>
            <a:endParaRPr lang="el-GR" sz="3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2819400" y="152400"/>
            <a:ext cx="3390900" cy="1060450"/>
            <a:chOff x="2819400" y="152400"/>
            <a:chExt cx="3390900" cy="1060450"/>
          </a:xfrm>
        </p:grpSpPr>
        <p:pic>
          <p:nvPicPr>
            <p:cNvPr id="21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971600" y="2133600"/>
            <a:ext cx="7943800" cy="4525963"/>
          </a:xfrm>
        </p:spPr>
        <p:txBody>
          <a:bodyPr>
            <a:normAutofit/>
          </a:bodyPr>
          <a:lstStyle/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pPr fontAlgn="t"/>
            <a:r>
              <a:rPr lang="el-GR" sz="2400" dirty="0" smtClean="0">
                <a:latin typeface="Calibri" pitchFamily="34" charset="0"/>
                <a:cs typeface="Calibri" pitchFamily="34" charset="0"/>
              </a:rPr>
              <a:t>Ενημέρωση των γονέων των μαθητών σχετικά με το πρόγραμμα μέσω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email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και επιστολών.</a:t>
            </a:r>
          </a:p>
          <a:p>
            <a:pPr fontAlgn="t"/>
            <a:r>
              <a:rPr lang="el-GR" sz="2400" dirty="0" smtClean="0">
                <a:latin typeface="Calibri" pitchFamily="34" charset="0"/>
                <a:cs typeface="Calibri" pitchFamily="34" charset="0"/>
              </a:rPr>
              <a:t>Ανάρτηση δράσεων και σχετικών βίντεο στο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blog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του νηπιαγωγείου.</a:t>
            </a:r>
          </a:p>
          <a:p>
            <a:pPr fontAlgn="t"/>
            <a:r>
              <a:rPr lang="el-GR" sz="2400" dirty="0" smtClean="0">
                <a:latin typeface="Calibri" pitchFamily="34" charset="0"/>
                <a:cs typeface="Calibri" pitchFamily="34" charset="0"/>
              </a:rPr>
              <a:t>Δημιουργία και παρουσίαση θεατρικών παραστάσεων, οι οποίες συνδέθηκαν με τις σχολικές γιορτές των Χριστουγέννων και της λήξης του σχολικού έτους.</a:t>
            </a:r>
          </a:p>
          <a:p>
            <a:pPr fontAlgn="t"/>
            <a:r>
              <a:rPr lang="el-GR" sz="2400" dirty="0" smtClean="0">
                <a:latin typeface="Calibri" pitchFamily="34" charset="0"/>
                <a:cs typeface="Calibri" pitchFamily="34" charset="0"/>
              </a:rPr>
              <a:t>Αφίσα – Πρόσκληση των σχολικών εορτών</a:t>
            </a:r>
          </a:p>
          <a:p>
            <a:pPr fontAlgn="t"/>
            <a:r>
              <a:rPr lang="el-GR" sz="2400" dirty="0" smtClean="0">
                <a:latin typeface="Calibri" pitchFamily="34" charset="0"/>
                <a:cs typeface="Calibri" pitchFamily="34" charset="0"/>
              </a:rPr>
              <a:t>Ομαδικές- Ατομικές  εργασίες με βάση τα παραμύθια και τα ποιήματα</a:t>
            </a:r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endParaRPr lang="el-GR" sz="24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1000" y="2286000"/>
            <a:ext cx="86868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3400" y="2438400"/>
            <a:ext cx="86868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0"/>
            <a:ext cx="77724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Αξιολόγηση αποτελεσμάτων</a:t>
            </a:r>
            <a:endParaRPr lang="el-GR" sz="3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2819400" y="152400"/>
            <a:ext cx="3390900" cy="1060450"/>
            <a:chOff x="2819400" y="152400"/>
            <a:chExt cx="3390900" cy="1060450"/>
          </a:xfrm>
        </p:grpSpPr>
        <p:pic>
          <p:nvPicPr>
            <p:cNvPr id="21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1043608" y="2332037"/>
            <a:ext cx="7871792" cy="4525963"/>
          </a:xfrm>
        </p:spPr>
        <p:txBody>
          <a:bodyPr>
            <a:normAutofit/>
          </a:bodyPr>
          <a:lstStyle/>
          <a:p>
            <a:pPr marL="180975" indent="-180975"/>
            <a:r>
              <a:rPr lang="el-G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Ενισχύθηκε η σχολική βιβλιοθήκη με καινούρια βιβλία,    μέσα από τη δράση των </a:t>
            </a:r>
            <a:r>
              <a:rPr lang="el-GR" sz="2400" dirty="0" err="1" smtClean="0">
                <a:latin typeface="Calibri" pitchFamily="34" charset="0"/>
                <a:cs typeface="Calibri" pitchFamily="34" charset="0"/>
              </a:rPr>
              <a:t>Βιβλιοκερασμάτων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180975" indent="-180975"/>
            <a:r>
              <a:rPr lang="el-GR" sz="2400" dirty="0" smtClean="0">
                <a:latin typeface="Calibri" pitchFamily="34" charset="0"/>
                <a:cs typeface="Calibri" pitchFamily="34" charset="0"/>
              </a:rPr>
              <a:t>Οι μαθητές έδειξαν περισσότερο ενδιαφέρον για τα βιβλία της τάξης τους.</a:t>
            </a:r>
          </a:p>
          <a:p>
            <a:pPr marL="180975" indent="-180975"/>
            <a:r>
              <a:rPr lang="el-GR" sz="2400" dirty="0" smtClean="0">
                <a:latin typeface="Calibri" pitchFamily="34" charset="0"/>
                <a:cs typeface="Calibri" pitchFamily="34" charset="0"/>
              </a:rPr>
              <a:t>Ήρθαν σε επαφή με ποίηση και μελοποιημένη μέσα από την ενασχόληση τους με έλληνες ποιητές.</a:t>
            </a:r>
          </a:p>
          <a:p>
            <a:pPr marL="180975" indent="-180975"/>
            <a:r>
              <a:rPr lang="el-GR" sz="2400" dirty="0" smtClean="0">
                <a:latin typeface="Calibri" pitchFamily="34" charset="0"/>
                <a:cs typeface="Calibri" pitchFamily="34" charset="0"/>
              </a:rPr>
              <a:t>Συνεργάστηκαν στην υλοποίηση των σχολικών εορτών.</a:t>
            </a:r>
          </a:p>
          <a:p>
            <a:pPr marL="180975" indent="-180975"/>
            <a:r>
              <a:rPr lang="el-GR" sz="2400" dirty="0" smtClean="0">
                <a:latin typeface="Calibri" pitchFamily="34" charset="0"/>
                <a:cs typeface="Calibri" pitchFamily="34" charset="0"/>
              </a:rPr>
              <a:t>Επιτεύχθηκαν σε ικανοποιητικό βαθμό οι στόχοι που είχαν τεθεί.</a:t>
            </a:r>
          </a:p>
          <a:p>
            <a:pPr marL="180975" indent="-180975"/>
            <a:endParaRPr lang="el-GR" sz="24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1000" y="2286000"/>
            <a:ext cx="86868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3400" y="2438400"/>
            <a:ext cx="86868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447800"/>
            <a:ext cx="5334000" cy="838200"/>
          </a:xfrm>
        </p:spPr>
        <p:txBody>
          <a:bodyPr>
            <a:normAutofit/>
          </a:bodyPr>
          <a:lstStyle/>
          <a:p>
            <a:r>
              <a:rPr lang="el-GR" sz="3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Στοιχεία εκπαιδευτικών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382000" cy="4525963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l-GR" sz="2800" dirty="0">
                <a:latin typeface="Calibri" pitchFamily="34" charset="0"/>
                <a:cs typeface="Calibri" pitchFamily="34" charset="0"/>
              </a:rPr>
              <a:t>Ονοματεπώνυμο και κλάδος συμμετεχόντων εκπαιδευτικών στο </a:t>
            </a:r>
            <a:r>
              <a:rPr lang="el-GR" sz="2800" dirty="0" smtClean="0">
                <a:latin typeface="Calibri" pitchFamily="34" charset="0"/>
                <a:cs typeface="Calibri" pitchFamily="34" charset="0"/>
              </a:rPr>
              <a:t>πρόγραμμα</a:t>
            </a:r>
          </a:p>
          <a:p>
            <a:r>
              <a:rPr lang="el-GR" sz="2800" dirty="0" err="1" smtClean="0">
                <a:latin typeface="Calibri" pitchFamily="34" charset="0"/>
                <a:cs typeface="Calibri" pitchFamily="34" charset="0"/>
              </a:rPr>
              <a:t>Συντονιστής:Κανάτα</a:t>
            </a:r>
            <a:r>
              <a:rPr lang="el-GR" sz="2800" dirty="0" smtClean="0">
                <a:latin typeface="Calibri" pitchFamily="34" charset="0"/>
                <a:cs typeface="Calibri" pitchFamily="34" charset="0"/>
              </a:rPr>
              <a:t> Δήμητρα</a:t>
            </a:r>
          </a:p>
          <a:p>
            <a:r>
              <a:rPr lang="el-GR" sz="2800" dirty="0" smtClean="0">
                <a:latin typeface="Calibri" pitchFamily="34" charset="0"/>
                <a:cs typeface="Calibri" pitchFamily="34" charset="0"/>
              </a:rPr>
              <a:t>Εκπαιδευτικοί:</a:t>
            </a:r>
          </a:p>
          <a:p>
            <a:r>
              <a:rPr lang="el-GR" sz="2800" dirty="0" smtClean="0">
                <a:latin typeface="Calibri" pitchFamily="34" charset="0"/>
                <a:cs typeface="Calibri" pitchFamily="34" charset="0"/>
              </a:rPr>
              <a:t>1.Πετρή Μαρία</a:t>
            </a:r>
          </a:p>
          <a:p>
            <a:r>
              <a:rPr lang="el-GR" sz="2800" dirty="0" smtClean="0">
                <a:latin typeface="Calibri" pitchFamily="34" charset="0"/>
                <a:cs typeface="Calibri" pitchFamily="34" charset="0"/>
              </a:rPr>
              <a:t>2.Πονηρού Αναστασία</a:t>
            </a:r>
          </a:p>
          <a:p>
            <a:pPr>
              <a:buNone/>
            </a:pPr>
            <a:endParaRPr lang="el-GR" sz="28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el-GR" dirty="0"/>
          </a:p>
        </p:txBody>
      </p:sp>
      <p:grpSp>
        <p:nvGrpSpPr>
          <p:cNvPr id="18" name="Group 14"/>
          <p:cNvGrpSpPr/>
          <p:nvPr/>
        </p:nvGrpSpPr>
        <p:grpSpPr>
          <a:xfrm>
            <a:off x="2824138" y="142852"/>
            <a:ext cx="3390900" cy="1060450"/>
            <a:chOff x="2819400" y="152400"/>
            <a:chExt cx="3390900" cy="1060450"/>
          </a:xfrm>
        </p:grpSpPr>
        <p:pic>
          <p:nvPicPr>
            <p:cNvPr id="21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700808"/>
            <a:ext cx="7772400" cy="1342256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Κριτήρια επιλογής του θέματος</a:t>
            </a:r>
            <a:b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l-GR" sz="1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Το θέμα του καινοτόμου προγράμματος επιλέχθηκε με κριτήριο την καλλιέργεια δεξιοτήτων που αφορούν στη </a:t>
            </a:r>
            <a:r>
              <a:rPr lang="el-GR" sz="1800" dirty="0" err="1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φιλαναγνωσία</a:t>
            </a:r>
            <a:r>
              <a:rPr lang="el-GR" sz="1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 και πιο συγκεκριμένα, οι μαθητές:</a:t>
            </a:r>
            <a: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endParaRPr lang="el-GR" sz="3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2819400" y="152400"/>
            <a:ext cx="3390900" cy="1060450"/>
            <a:chOff x="2819400" y="152400"/>
            <a:chExt cx="3390900" cy="1060450"/>
          </a:xfrm>
        </p:grpSpPr>
        <p:pic>
          <p:nvPicPr>
            <p:cNvPr id="21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1043608" y="2852936"/>
            <a:ext cx="7920880" cy="3816424"/>
          </a:xfrm>
        </p:spPr>
        <p:txBody>
          <a:bodyPr>
            <a:normAutofit/>
          </a:bodyPr>
          <a:lstStyle/>
          <a:p>
            <a:pPr fontAlgn="t">
              <a:buNone/>
            </a:pPr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l-GR" sz="1600" dirty="0" smtClean="0"/>
              <a:t>Να εκφράζουν τα συναισθήματά τους μέσω της εικονογράφησης και της δραματοποίησης.</a:t>
            </a:r>
          </a:p>
          <a:p>
            <a:pPr lvl="0"/>
            <a:r>
              <a:rPr lang="el-GR" sz="1600" dirty="0" smtClean="0"/>
              <a:t>Να προσεγγίζουν κείμενα μέσω αφηγήσεων, επισκέψεων, παρουσιάσεων.</a:t>
            </a:r>
          </a:p>
          <a:p>
            <a:pPr lvl="0"/>
            <a:r>
              <a:rPr lang="el-GR" sz="1600" dirty="0" smtClean="0"/>
              <a:t>Να αναπτύξουν δεξιότητες που προάγουν τον κοινωνικό και συναισθηματικό </a:t>
            </a:r>
            <a:r>
              <a:rPr lang="el-GR" sz="1600" dirty="0" err="1" smtClean="0"/>
              <a:t>γραμματισμό</a:t>
            </a:r>
            <a:r>
              <a:rPr lang="el-GR" sz="1600" dirty="0" smtClean="0"/>
              <a:t> των  παιδιών.</a:t>
            </a:r>
          </a:p>
          <a:p>
            <a:r>
              <a:rPr lang="el-GR" sz="1600" dirty="0" smtClean="0"/>
              <a:t>Να αναλύουν τις ιστορίες και τα ποιήματα δημιουργώντας «εικόνες» και διατυπώνοντας κρίσεις για τους ήρωες και την πλοκή.</a:t>
            </a:r>
            <a:endParaRPr lang="el-GR" sz="1600" dirty="0"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0"/>
            <a:ext cx="77724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Σκοπός – στόχοι</a:t>
            </a:r>
            <a:b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l-GR" sz="1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Οι μαθητές:</a:t>
            </a:r>
            <a:endParaRPr lang="el-GR" sz="18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2819400" y="152400"/>
            <a:ext cx="3390900" cy="1060450"/>
            <a:chOff x="2819400" y="152400"/>
            <a:chExt cx="3390900" cy="1060450"/>
          </a:xfrm>
        </p:grpSpPr>
        <p:pic>
          <p:nvPicPr>
            <p:cNvPr id="21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683568" y="2636912"/>
            <a:ext cx="7920880" cy="4022651"/>
          </a:xfrm>
        </p:spPr>
        <p:txBody>
          <a:bodyPr>
            <a:normAutofit/>
          </a:bodyPr>
          <a:lstStyle/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15616" y="2492896"/>
            <a:ext cx="7632848" cy="41659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R="0" lvl="0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 Να περιγράφουν τη βασική ιδέα του γραπτού κειμένου συνοψίζοντας πληροφορίες ή συνάγοντας συμπεράσματα</a:t>
            </a:r>
          </a:p>
          <a:p>
            <a:pPr marR="0" lvl="0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 Να απολαμβάνουν την ανάγνωση βιβλίων και διαφορετικών γραπτών κειμένων.</a:t>
            </a:r>
          </a:p>
          <a:p>
            <a:pPr marR="0" lvl="0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 Να υιοθετούν κριτική στάση στο περιεχόμενο των γραπτών  κειμένων</a:t>
            </a:r>
            <a:r>
              <a:rPr kumimoji="0" lang="el-G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</a:t>
            </a: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l-GR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Να καλλιεργήσουν θετική στάση και αγάπη για το βιβλίο.</a:t>
            </a:r>
          </a:p>
          <a:p>
            <a:pPr lvl="0">
              <a:spcBef>
                <a:spcPts val="600"/>
              </a:spcBef>
              <a:buFont typeface="Arial" pitchFamily="34" charset="0"/>
              <a:buChar char="•"/>
            </a:pPr>
            <a:r>
              <a:rPr lang="el-GR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Να αναπτύξουν τον προφορικό και γραπτό τους λόγο.</a:t>
            </a:r>
          </a:p>
          <a:p>
            <a:pPr lvl="0">
              <a:spcBef>
                <a:spcPts val="600"/>
              </a:spcBef>
              <a:buFont typeface="Arial" pitchFamily="34" charset="0"/>
              <a:buChar char="•"/>
            </a:pPr>
            <a:r>
              <a:rPr lang="el-GR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Να εδραιώσουν  φιλική σχέση με το βιβλίο και τους δημιουργούς του.</a:t>
            </a:r>
          </a:p>
          <a:p>
            <a:pPr lvl="0">
              <a:spcBef>
                <a:spcPts val="600"/>
              </a:spcBef>
              <a:buFont typeface="Arial" pitchFamily="34" charset="0"/>
              <a:buChar char="•"/>
            </a:pPr>
            <a:r>
              <a:rPr lang="el-GR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Να δημιουργηθούν ευκαιρίες για έκφραση απόψεων και ιδεών σχετικά με τις αξίες της ζωής οι οποίες  αναδεικνύονται μέσα από την επαφή των μαθητών με τα βιβλία.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el-GR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Να καλλιεργήσουν τη φαντασία μέσα από τη νοητική αναπαράσταση των αφηγούμενων γεγονότων  και καταστάσεων</a:t>
            </a:r>
            <a:endParaRPr kumimoji="0" lang="el-G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0"/>
            <a:ext cx="7772400" cy="838200"/>
          </a:xfrm>
        </p:spPr>
        <p:txBody>
          <a:bodyPr>
            <a:noAutofit/>
          </a:bodyPr>
          <a:lstStyle/>
          <a:p>
            <a:r>
              <a:rPr lang="el-GR" sz="3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Σύνδεση με τα προγράμματα σπουδών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8" name="Group 14"/>
          <p:cNvGrpSpPr/>
          <p:nvPr/>
        </p:nvGrpSpPr>
        <p:grpSpPr>
          <a:xfrm>
            <a:off x="2819400" y="152400"/>
            <a:ext cx="3390900" cy="1060450"/>
            <a:chOff x="2819400" y="152400"/>
            <a:chExt cx="3390900" cy="1060450"/>
          </a:xfrm>
        </p:grpSpPr>
        <p:pic>
          <p:nvPicPr>
            <p:cNvPr id="21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1043608" y="2708920"/>
            <a:ext cx="7848872" cy="3528392"/>
          </a:xfrm>
        </p:spPr>
        <p:txBody>
          <a:bodyPr>
            <a:normAutofit/>
          </a:bodyPr>
          <a:lstStyle/>
          <a:p>
            <a:pPr fontAlgn="t">
              <a:buNone/>
            </a:pPr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pPr fontAlgn="t"/>
            <a:r>
              <a:rPr lang="el-GR" sz="2000" dirty="0" smtClean="0">
                <a:latin typeface="Calibri" pitchFamily="34" charset="0"/>
                <a:cs typeface="Calibri" pitchFamily="34" charset="0"/>
              </a:rPr>
              <a:t>Παιδί και Επικοινωνία :Γλώσσα (Προφορική Επικοινωνία -Γραπτή Επικοινωνία )</a:t>
            </a:r>
          </a:p>
          <a:p>
            <a:pPr fontAlgn="t"/>
            <a:r>
              <a:rPr lang="el-GR" sz="2000" dirty="0" smtClean="0">
                <a:latin typeface="Calibri" pitchFamily="34" charset="0"/>
                <a:cs typeface="Calibri" pitchFamily="34" charset="0"/>
              </a:rPr>
              <a:t>Παιδί εαυτός και Κοινωνία : Προσωπική και </a:t>
            </a:r>
            <a:r>
              <a:rPr lang="el-GR" sz="2000" dirty="0" err="1" smtClean="0">
                <a:latin typeface="Calibri" pitchFamily="34" charset="0"/>
                <a:cs typeface="Calibri" pitchFamily="34" charset="0"/>
              </a:rPr>
              <a:t>Κοινωνικοσυναισθηματική</a:t>
            </a:r>
            <a:r>
              <a:rPr lang="el-GR" sz="2000" dirty="0" smtClean="0">
                <a:latin typeface="Calibri" pitchFamily="34" charset="0"/>
                <a:cs typeface="Calibri" pitchFamily="34" charset="0"/>
              </a:rPr>
              <a:t> Ανάπτυξη</a:t>
            </a:r>
          </a:p>
          <a:p>
            <a:pPr fontAlgn="t"/>
            <a:r>
              <a:rPr lang="el-GR" sz="2000" dirty="0" smtClean="0">
                <a:latin typeface="Calibri" pitchFamily="34" charset="0"/>
                <a:cs typeface="Calibri" pitchFamily="34" charset="0"/>
              </a:rPr>
              <a:t>Παιδί, Σώμα, Δημιουργία και Έκφραση : Θεατρική Τέχνη ( Θεατρική Έκφραση και Αλληλεπίδραση)</a:t>
            </a: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0"/>
            <a:ext cx="77724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Συνεργασία με φορείς</a:t>
            </a:r>
            <a:endParaRPr lang="el-GR" sz="3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2819400" y="152400"/>
            <a:ext cx="3390900" cy="1060450"/>
            <a:chOff x="2819400" y="152400"/>
            <a:chExt cx="3390900" cy="1060450"/>
          </a:xfrm>
        </p:grpSpPr>
        <p:pic>
          <p:nvPicPr>
            <p:cNvPr id="21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1043608" y="3068960"/>
            <a:ext cx="7871792" cy="3590603"/>
          </a:xfrm>
        </p:spPr>
        <p:txBody>
          <a:bodyPr>
            <a:normAutofit/>
          </a:bodyPr>
          <a:lstStyle/>
          <a:p>
            <a:pPr fontAlgn="t">
              <a:buNone/>
            </a:pPr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 Θεατρικές παραστάσεις</a:t>
            </a: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Συνεργασία με το σύλλογο γονέων για την ενίσχυση της σχολικής βιβλιοθήκης</a:t>
            </a: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Συνεργασία με τον Δήμο για διενέργεια παράστασης </a:t>
            </a:r>
            <a:r>
              <a:rPr lang="el-GR" sz="2400" dirty="0" err="1" smtClean="0">
                <a:latin typeface="Calibri" pitchFamily="34" charset="0"/>
                <a:cs typeface="Calibri" pitchFamily="34" charset="0"/>
              </a:rPr>
              <a:t>κουκλοθεάτρου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 στο χώρο του σχολείου.</a:t>
            </a:r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0"/>
            <a:ext cx="77724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Δραστηριότητες και Δράσεις</a:t>
            </a:r>
            <a:endParaRPr lang="el-GR" sz="3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2819400" y="152400"/>
            <a:ext cx="3390900" cy="1060450"/>
            <a:chOff x="2819400" y="152400"/>
            <a:chExt cx="3390900" cy="1060450"/>
          </a:xfrm>
        </p:grpSpPr>
        <p:pic>
          <p:nvPicPr>
            <p:cNvPr id="21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971600" y="2564904"/>
            <a:ext cx="7943800" cy="4094659"/>
          </a:xfrm>
        </p:spPr>
        <p:txBody>
          <a:bodyPr>
            <a:normAutofit/>
          </a:bodyPr>
          <a:lstStyle/>
          <a:p>
            <a:pPr fontAlgn="t">
              <a:buNone/>
            </a:pPr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Ανάγνωση βιβλίων, παραμυθιών και ποιημάτων.</a:t>
            </a: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Δημιουργία ψηφιακού βιβλίου</a:t>
            </a: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Εικαστικές δημιουργίες που βασίστηκαν σε βιβλίο</a:t>
            </a: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Δραματοποιήσεις</a:t>
            </a: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Χριστουγεννιάτικη γιορτή εμπνευσμένη από το παραμύθι « Ο </a:t>
            </a:r>
            <a:r>
              <a:rPr lang="el-GR" sz="2400" dirty="0" err="1" smtClean="0">
                <a:latin typeface="Calibri" pitchFamily="34" charset="0"/>
                <a:cs typeface="Calibri" pitchFamily="34" charset="0"/>
              </a:rPr>
              <a:t>Φεγγαροσκεπαστής</a:t>
            </a:r>
            <a:r>
              <a:rPr lang="el-GR" sz="2400" dirty="0" smtClean="0">
                <a:latin typeface="Calibri" pitchFamily="34" charset="0"/>
                <a:cs typeface="Calibri" pitchFamily="34" charset="0"/>
              </a:rPr>
              <a:t>»</a:t>
            </a:r>
          </a:p>
          <a:p>
            <a:r>
              <a:rPr lang="el-GR" sz="2400" dirty="0" smtClean="0">
                <a:latin typeface="Calibri" pitchFamily="34" charset="0"/>
                <a:cs typeface="Calibri" pitchFamily="34" charset="0"/>
              </a:rPr>
              <a:t>Καλοκαιρινή γιορτή λήξης με αφιέρωμα στα μελοποιημένα ποιήματα του Οδυσσέα Ελύτη</a:t>
            </a:r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124744"/>
            <a:ext cx="53054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Δραστηριότητες και Δράσεις</a:t>
            </a:r>
            <a:endParaRPr lang="el-GR" sz="3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2819400" y="152400"/>
            <a:ext cx="3390900" cy="1060450"/>
            <a:chOff x="2819400" y="152400"/>
            <a:chExt cx="3390900" cy="1060450"/>
          </a:xfrm>
        </p:grpSpPr>
        <p:pic>
          <p:nvPicPr>
            <p:cNvPr id="21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686800" cy="4525963"/>
          </a:xfrm>
        </p:spPr>
        <p:txBody>
          <a:bodyPr>
            <a:normAutofit/>
          </a:bodyPr>
          <a:lstStyle/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endParaRPr lang="el-GR" sz="24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11560" y="2332037"/>
            <a:ext cx="86868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3400" y="2438400"/>
            <a:ext cx="86868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pic>
        <p:nvPicPr>
          <p:cNvPr id="10" name="9 - Εικόνα" descr="giorti-2.jf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4293096"/>
            <a:ext cx="2348880" cy="2348880"/>
          </a:xfrm>
          <a:prstGeom prst="rect">
            <a:avLst/>
          </a:prstGeom>
        </p:spPr>
      </p:pic>
      <p:pic>
        <p:nvPicPr>
          <p:cNvPr id="11" name="10 - Εικόνα" descr="0cf70bc1-3085-4870-bbf9-8553ae85d802-768x1024.jf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4293096"/>
            <a:ext cx="1728192" cy="2304256"/>
          </a:xfrm>
          <a:prstGeom prst="rect">
            <a:avLst/>
          </a:prstGeom>
        </p:spPr>
      </p:pic>
      <p:pic>
        <p:nvPicPr>
          <p:cNvPr id="12" name="11 - Εικόνα" descr="462653731_451048598036467_9039420067207465508_n-300x3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88224" y="1772816"/>
            <a:ext cx="2292846" cy="2292846"/>
          </a:xfrm>
          <a:prstGeom prst="rect">
            <a:avLst/>
          </a:prstGeom>
        </p:spPr>
      </p:pic>
      <p:pic>
        <p:nvPicPr>
          <p:cNvPr id="13" name="12 - Εικόνα" descr="462641807_555557483919448_3516633814764655841_n-225x300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16200000">
            <a:off x="1463655" y="1568794"/>
            <a:ext cx="2088232" cy="2784309"/>
          </a:xfrm>
          <a:prstGeom prst="rect">
            <a:avLst/>
          </a:prstGeom>
        </p:spPr>
      </p:pic>
      <p:pic>
        <p:nvPicPr>
          <p:cNvPr id="14" name="13 - Εικόνα" descr="462577788_854847979894112_5466071878473166915_n-2-225x30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283968" y="1844824"/>
            <a:ext cx="1728192" cy="2304256"/>
          </a:xfrm>
          <a:prstGeom prst="rect">
            <a:avLst/>
          </a:prstGeom>
        </p:spPr>
      </p:pic>
      <p:pic>
        <p:nvPicPr>
          <p:cNvPr id="15" name="14 - Εικόνα" descr="462653797_2863017907333086_803557874571157318_n-298x30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259632" y="4077072"/>
            <a:ext cx="2592288" cy="260968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0"/>
            <a:ext cx="77724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Επισκέψεις </a:t>
            </a:r>
            <a:endParaRPr lang="el-GR" sz="3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2819400" y="152400"/>
            <a:ext cx="3390900" cy="1060450"/>
            <a:chOff x="2819400" y="152400"/>
            <a:chExt cx="3390900" cy="1060450"/>
          </a:xfrm>
        </p:grpSpPr>
        <p:pic>
          <p:nvPicPr>
            <p:cNvPr id="21" name="Picture 2" descr="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152400"/>
              <a:ext cx="40957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819400" y="533400"/>
              <a:ext cx="3390900" cy="679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ΕΛΛΗΝΙΚΗ ΔΗΜΟΚΡΑΤΙΑ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ΥΠΟΥΡΓΕΙΟ ΠΑΙΔΕΙΑΣ,ΕΡΕΥΝΑΣ ΚΑΙ ΘΡΗΣΚΕΥΜΑΤΩΝ</a:t>
              </a: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/>
              </a:r>
              <a:b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ΠΕΡ. Δ/ΝΣΗ Π. &amp; Δ. ΕΚΠ/ΣΗΣ ΑΤΤΙΚΗΣ</a:t>
              </a:r>
              <a:b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el-GR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ΔΙΕΥΘΥΝΣΗ ΠΡΩΤΟΒΑΘΜΙΑΣ ΕΚΠΑΙΔΕΥΣΗΣ Β΄ ΑΘΗΝΑΣ</a:t>
              </a:r>
              <a:endParaRPr kumimoji="0" lang="el-G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1187624" y="2420888"/>
            <a:ext cx="7655768" cy="3095600"/>
          </a:xfrm>
        </p:spPr>
        <p:txBody>
          <a:bodyPr>
            <a:normAutofit/>
          </a:bodyPr>
          <a:lstStyle/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pPr fontAlgn="t"/>
            <a:r>
              <a:rPr lang="el-GR" sz="2400" dirty="0" smtClean="0">
                <a:latin typeface="Calibri" pitchFamily="34" charset="0"/>
                <a:cs typeface="Calibri" pitchFamily="34" charset="0"/>
              </a:rPr>
              <a:t>Επίσκεψη στη θεατρική παράσταση « Μια τελεία είναι μόνο η αρχή» </a:t>
            </a:r>
          </a:p>
          <a:p>
            <a:pPr fontAlgn="t"/>
            <a:r>
              <a:rPr lang="el-GR" sz="2400" dirty="0" smtClean="0">
                <a:latin typeface="Calibri" pitchFamily="34" charset="0"/>
                <a:cs typeface="Calibri" pitchFamily="34" charset="0"/>
              </a:rPr>
              <a:t>Θεατρική παράσταση στο χώρο του σχολείου από τη θεατρική ομάδα Τόπι « Ο Αλυσοδεμένος Ελέφαντας και ο Τρομερός Εχθρός».</a:t>
            </a:r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endParaRPr lang="el-GR" sz="24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t"/>
            <a:endParaRPr lang="el-GR" sz="2400" dirty="0"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979712" y="3068960"/>
            <a:ext cx="7164288" cy="37890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3400" y="2438400"/>
            <a:ext cx="86868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1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511</TotalTime>
  <Words>465</Words>
  <Application>Microsoft Office PowerPoint</Application>
  <PresentationFormat>Προβολή στην οθόνη (4:3)</PresentationFormat>
  <Paragraphs>130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Gill Sans MT</vt:lpstr>
      <vt:lpstr>Verdana</vt:lpstr>
      <vt:lpstr>Wingdings 2</vt:lpstr>
      <vt:lpstr>Solstice</vt:lpstr>
      <vt:lpstr>   Τίτλος προγράμματος:  «Ονειρεύομαι με  παραμύθια και ποιήματα»  </vt:lpstr>
      <vt:lpstr>Στοιχεία εκπαιδευτικών</vt:lpstr>
      <vt:lpstr>Κριτήρια επιλογής του θέματος  Το θέμα του καινοτόμου προγράμματος επιλέχθηκε με κριτήριο την καλλιέργεια δεξιοτήτων που αφορούν στη φιλαναγνωσία και πιο συγκεκριμένα, οι μαθητές: </vt:lpstr>
      <vt:lpstr>Σκοπός – στόχοι Οι μαθητές:</vt:lpstr>
      <vt:lpstr>Σύνδεση με τα προγράμματα σπουδών</vt:lpstr>
      <vt:lpstr>Συνεργασία με φορείς</vt:lpstr>
      <vt:lpstr>Δραστηριότητες και Δράσεις</vt:lpstr>
      <vt:lpstr>Δραστηριότητες και Δράσεις</vt:lpstr>
      <vt:lpstr>Επισκέψεις </vt:lpstr>
      <vt:lpstr>Επισκέψεις</vt:lpstr>
      <vt:lpstr>Διάχυση αποτελεσμάτων</vt:lpstr>
      <vt:lpstr>Αξιολόγηση αποτελεσμάτων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Varvara</dc:creator>
  <cp:lastModifiedBy>user</cp:lastModifiedBy>
  <cp:revision>131</cp:revision>
  <dcterms:created xsi:type="dcterms:W3CDTF">2006-08-16T00:00:00Z</dcterms:created>
  <dcterms:modified xsi:type="dcterms:W3CDTF">2025-06-17T08:56:37Z</dcterms:modified>
</cp:coreProperties>
</file>