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15"/>
  </p:notesMasterIdLst>
  <p:sldIdLst>
    <p:sldId id="313" r:id="rId3"/>
    <p:sldId id="272" r:id="rId4"/>
    <p:sldId id="303" r:id="rId5"/>
    <p:sldId id="304" r:id="rId6"/>
    <p:sldId id="279" r:id="rId7"/>
    <p:sldId id="301" r:id="rId8"/>
    <p:sldId id="305" r:id="rId9"/>
    <p:sldId id="306" r:id="rId10"/>
    <p:sldId id="308" r:id="rId11"/>
    <p:sldId id="307" r:id="rId12"/>
    <p:sldId id="311" r:id="rId13"/>
    <p:sldId id="31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C67CF-DCF7-4A53-B0A1-581348F4F669}" type="datetimeFigureOut">
              <a:rPr lang="el-GR" smtClean="0"/>
              <a:pPr/>
              <a:t>14/6/2025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7FF42-712F-4187-89A0-4B90ADD960E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86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D09C-6068-4578-8819-F45C23D041CF}" type="datetime1">
              <a:rPr lang="en-US" smtClean="0"/>
              <a:pPr/>
              <a:t>6/14/2025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E995-3572-4B9C-AFD9-30D5C4B2CF96}" type="datetime1">
              <a:rPr lang="en-US" smtClean="0"/>
              <a:pPr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4D69-53D1-4A63-B2D8-EB54721619ED}" type="datetime1">
              <a:rPr lang="en-US" smtClean="0"/>
              <a:pPr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D09C-6068-4578-8819-F45C23D041CF}" type="datetime1">
              <a:rPr lang="en-US" smtClean="0"/>
              <a:t>6/14/2025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8632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C695-9148-42D7-A6FC-CDB591958E2E}" type="datetime1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9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F542-7282-48A3-8B5E-CF8DD84CB9BD}" type="datetime1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855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74CD-40D6-4394-BC38-B58ADF9C27BE}" type="datetime1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89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8741-2C60-475B-908F-168D1146914D}" type="datetime1">
              <a:rPr lang="en-US" smtClean="0"/>
              <a:t>6/14/2025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41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B1B1-7B86-412C-84B7-29D5135320DA}" type="datetime1">
              <a:rPr lang="en-US" smtClean="0"/>
              <a:t>6/14/2025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32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0D1E-C68E-4EDA-9961-EA50612E6173}" type="datetime1">
              <a:rPr lang="en-US" smtClean="0"/>
              <a:t>6/14/2025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8609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799-78BC-4FEB-96AA-B2AEFAA39EBA}" type="datetime1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5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C695-9148-42D7-A6FC-CDB591958E2E}" type="datetime1">
              <a:rPr lang="en-US" smtClean="0"/>
              <a:pPr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68B3-DBC1-4EC1-BB7C-1354ABD0ED0F}" type="datetime1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747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E995-3572-4B9C-AFD9-30D5C4B2CF96}" type="datetime1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4D69-53D1-4A63-B2D8-EB54721619ED}" type="datetime1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5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F542-7282-48A3-8B5E-CF8DD84CB9BD}" type="datetime1">
              <a:rPr lang="en-US" smtClean="0"/>
              <a:pPr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74CD-40D6-4394-BC38-B58ADF9C27BE}" type="datetime1">
              <a:rPr lang="en-US" smtClean="0"/>
              <a:pPr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8741-2C60-475B-908F-168D1146914D}" type="datetime1">
              <a:rPr lang="en-US" smtClean="0"/>
              <a:pPr/>
              <a:t>6/14/2025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B1B1-7B86-412C-84B7-29D5135320DA}" type="datetime1">
              <a:rPr lang="en-US" smtClean="0"/>
              <a:pPr/>
              <a:t>6/14/2025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0D1E-C68E-4EDA-9961-EA50612E6173}" type="datetime1">
              <a:rPr lang="en-US" smtClean="0"/>
              <a:pPr/>
              <a:t>6/14/2025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799-78BC-4FEB-96AA-B2AEFAA39EBA}" type="datetime1">
              <a:rPr lang="en-US" smtClean="0"/>
              <a:pPr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68B3-DBC1-4EC1-BB7C-1354ABD0ED0F}" type="datetime1">
              <a:rPr lang="en-US" smtClean="0"/>
              <a:pPr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A59EFA9-433C-42BD-9F02-D63FA6AF5E24}" type="datetime1">
              <a:rPr lang="en-US" smtClean="0"/>
              <a:pPr/>
              <a:t>6/14/2025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DA59EFA9-433C-42BD-9F02-D63FA6AF5E24}" type="datetime1">
              <a:rPr lang="en-US" smtClean="0"/>
              <a:t>6/14/2025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470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352800"/>
            <a:ext cx="7696200" cy="1394989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Πρόγραμμα  Αγωγής Υγείας </a:t>
            </a:r>
            <a:b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Τίτλος προγράμματος:</a:t>
            </a:r>
            <a:b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«Λύση στο πρόβλημα θα βρω, στο παιχνίδι έτσι θα μπω»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676400"/>
            <a:ext cx="7620000" cy="816496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Σχολείο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16ο Νηπιαγωγείο Χαλανδρίου</a:t>
            </a:r>
            <a:endParaRPr lang="el-G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Σχολικό έτος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2024-20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824138" y="179174"/>
            <a:ext cx="3390900" cy="1060450"/>
            <a:chOff x="2819400" y="152400"/>
            <a:chExt cx="3390900" cy="1060450"/>
          </a:xfrm>
        </p:grpSpPr>
        <p:pic>
          <p:nvPicPr>
            <p:cNvPr id="1026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ΕΛΛΗΝΙΚΗ</a:t>
              </a:r>
              <a:r>
                <a:rPr kumimoji="0" lang="el-G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ΔΗΜΟΚΡΑΤΙΑ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l-G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l-G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l-G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Επισκέψεις (επισυνάψτε 5 φωτογραφίες)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525963"/>
          </a:xfrm>
        </p:spPr>
        <p:txBody>
          <a:bodyPr>
            <a:normAutofit/>
          </a:bodyPr>
          <a:lstStyle/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2860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24384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331C6-EFCE-B47E-2AB7-BE5D87704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760" y="2253339"/>
            <a:ext cx="1514831" cy="1795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F0196B-6007-D32B-93F9-18899BCC8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62" y="2286000"/>
            <a:ext cx="2085013" cy="1627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953566-14FD-699C-9E15-0C0642008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237" y="2218938"/>
            <a:ext cx="1280271" cy="1694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F49AC1-E75F-5A3C-2E94-1D20F488D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370" y="2253339"/>
            <a:ext cx="2103302" cy="16277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3EDC13-F95C-6F69-2DB5-D06E29944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9386" y="3913773"/>
            <a:ext cx="2591025" cy="1603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2B76A9-543C-98A6-2BC3-42C8EC9797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0206" y="5580464"/>
            <a:ext cx="7541406" cy="11644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Διάχυση αποτελεσμάτων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525963"/>
          </a:xfrm>
        </p:spPr>
        <p:txBody>
          <a:bodyPr>
            <a:normAutofit/>
          </a:bodyPr>
          <a:lstStyle/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2860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24384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9B31B-9648-4A0D-142B-39CD7BF1E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47" y="2262783"/>
            <a:ext cx="8687553" cy="45723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Αξιολόγηση αποτελεσμάτων </a:t>
            </a:r>
            <a:r>
              <a:rPr lang="el-GR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(το πριν και το μετά, τι άλλαξε …)</a:t>
            </a:r>
            <a:endParaRPr lang="el-GR" sz="3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525963"/>
          </a:xfrm>
        </p:spPr>
        <p:txBody>
          <a:bodyPr>
            <a:normAutofit/>
          </a:bodyPr>
          <a:lstStyle/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2860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24384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8CB16-5031-E037-8F07-DB23E52A7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77" y="2286000"/>
            <a:ext cx="8687553" cy="45723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47800"/>
            <a:ext cx="5334000" cy="83820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Στοιχεία εκπαιδευτικών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82000" cy="4525963"/>
          </a:xfrm>
        </p:spPr>
        <p:txBody>
          <a:bodyPr/>
          <a:lstStyle/>
          <a:p>
            <a:pPr lvl="1">
              <a:buNone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800" dirty="0">
                <a:latin typeface="Calibri" pitchFamily="34" charset="0"/>
                <a:cs typeface="Calibri" pitchFamily="34" charset="0"/>
              </a:rPr>
              <a:t>Ονοματεπώνυμο και κλάδος συμμετεχόντων εκπαιδευτικών στο πρόγραμμα</a:t>
            </a:r>
          </a:p>
          <a:p>
            <a:r>
              <a:rPr lang="el-GR" sz="2800" dirty="0" err="1">
                <a:latin typeface="Calibri" pitchFamily="34" charset="0"/>
                <a:cs typeface="Calibri" pitchFamily="34" charset="0"/>
              </a:rPr>
              <a:t>Συντονιστρια:Καγιάφα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 Αντωνία ΠΕ60</a:t>
            </a:r>
          </a:p>
          <a:p>
            <a:r>
              <a:rPr lang="el-GR" sz="2800" dirty="0">
                <a:latin typeface="Calibri" pitchFamily="34" charset="0"/>
                <a:cs typeface="Calibri" pitchFamily="34" charset="0"/>
              </a:rPr>
              <a:t>Εκπαιδευτικοί:</a:t>
            </a:r>
          </a:p>
          <a:p>
            <a:r>
              <a:rPr lang="el-GR" sz="2800" dirty="0">
                <a:latin typeface="Calibri" pitchFamily="34" charset="0"/>
                <a:cs typeface="Calibri" pitchFamily="34" charset="0"/>
              </a:rPr>
              <a:t>1. </a:t>
            </a:r>
            <a:r>
              <a:rPr lang="el-GR" sz="2800" dirty="0" err="1">
                <a:latin typeface="Calibri" pitchFamily="34" charset="0"/>
                <a:cs typeface="Calibri" pitchFamily="34" charset="0"/>
              </a:rPr>
              <a:t>Δακτυλίδη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 Δήμητρα  ΠΕ60</a:t>
            </a:r>
          </a:p>
          <a:p>
            <a:r>
              <a:rPr lang="el-GR" sz="2800" dirty="0">
                <a:latin typeface="Calibri" pitchFamily="34" charset="0"/>
                <a:cs typeface="Calibri" pitchFamily="34" charset="0"/>
              </a:rPr>
              <a:t>2. Νίκου Μαριαλένα</a:t>
            </a:r>
          </a:p>
          <a:p>
            <a:pPr marL="82296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82296" indent="0">
              <a:buNone/>
            </a:pPr>
            <a:endParaRPr lang="el-GR" dirty="0"/>
          </a:p>
        </p:txBody>
      </p:sp>
      <p:grpSp>
        <p:nvGrpSpPr>
          <p:cNvPr id="18" name="Group 14"/>
          <p:cNvGrpSpPr/>
          <p:nvPr/>
        </p:nvGrpSpPr>
        <p:grpSpPr>
          <a:xfrm>
            <a:off x="2824138" y="142852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Κριτήρια επιλογής του θέματος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525963"/>
          </a:xfrm>
        </p:spPr>
        <p:txBody>
          <a:bodyPr>
            <a:normAutofit/>
          </a:bodyPr>
          <a:lstStyle/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BF2E5-06AB-AE9A-93E4-AA3FF7431939}"/>
              </a:ext>
            </a:extLst>
          </p:cNvPr>
          <p:cNvSpPr txBox="1"/>
          <p:nvPr/>
        </p:nvSpPr>
        <p:spPr>
          <a:xfrm>
            <a:off x="1475656" y="2136339"/>
            <a:ext cx="71379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/>
              <a:t>Θεωρήθηκε  σημαντική  μια παρέμβαση βασισμένη στην απόκτηση ή βελτίωση Δεξιοτήτων Ζωής γιατί η με τέτοιου είδους παρεμβάσεις</a:t>
            </a:r>
          </a:p>
          <a:p>
            <a:r>
              <a:rPr lang="el-GR" sz="2400" dirty="0"/>
              <a:t>Προάγονται θετικές στάσεις και συμπεριφορές όπως: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Η κοινωνικότητα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Η βελτιωμένη Επικοινωνία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Η αποτελεσματικότερη επίλυση των συγκρούσεων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Η πρόληψη βίαιων συμπεριφορών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Σκοπός - στόχοι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525963"/>
          </a:xfrm>
        </p:spPr>
        <p:txBody>
          <a:bodyPr>
            <a:normAutofit/>
          </a:bodyPr>
          <a:lstStyle/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B36A68-7C5C-F3EF-0BEF-DD64315F405C}"/>
              </a:ext>
            </a:extLst>
          </p:cNvPr>
          <p:cNvSpPr txBox="1"/>
          <p:nvPr/>
        </p:nvSpPr>
        <p:spPr>
          <a:xfrm>
            <a:off x="1790356" y="2135248"/>
            <a:ext cx="71631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Η συναισθηματική ενδυνάμωση των μαθητών/τριών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 Η βελτίωση της αυτοεκτίμησής τους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 Η απόκτηση δεξιοτήτων αναγνώρισης- κατανόησης των δικών τους συναισθημάτων και των άλλων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 Η εκμάθηση τεχνικών διαχείρισης των έντονων συναισθημάτων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 Η ανάπτυξη ικανοτήτων αποφυγής εκδήλωσης σωματικής και λεκτικής επιθετικότητας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 Η ανάπτυξη δεξιοτήτων αποτελεσματικής επίλυσης προβλημάτων- συγκρούσεων.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Σύνδεση με τα προγράμματα σπουδών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8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525963"/>
          </a:xfrm>
        </p:spPr>
        <p:txBody>
          <a:bodyPr>
            <a:normAutofit/>
          </a:bodyPr>
          <a:lstStyle/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D9433-9331-F18C-0100-17D2EF04D23A}"/>
              </a:ext>
            </a:extLst>
          </p:cNvPr>
          <p:cNvSpPr txBox="1"/>
          <p:nvPr/>
        </p:nvSpPr>
        <p:spPr>
          <a:xfrm>
            <a:off x="1563940" y="2362200"/>
            <a:ext cx="70497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/>
              <a:t>1.	Παιδί και Επικοινωνία (αναπτύσσοντας τον προφορικό λόγο, τον αναδυόμενο Γραμματισμό και δεξιότητες  ΤΠΕ)</a:t>
            </a:r>
          </a:p>
          <a:p>
            <a:r>
              <a:rPr lang="el-GR" sz="2000" dirty="0"/>
              <a:t>2.	Παιδί, Εαυτός και Κοινωνία (υποστηρίζοντας πρακτικές συναισθηματικού εγγραμματισμού)</a:t>
            </a:r>
          </a:p>
          <a:p>
            <a:r>
              <a:rPr lang="el-GR" sz="2000" dirty="0"/>
              <a:t>3.	Παιδί και Θετικές Επιστήμες (ενισχύοντας το μαθηματικό </a:t>
            </a:r>
            <a:r>
              <a:rPr lang="el-GR" sz="2000" dirty="0" err="1"/>
              <a:t>γραμματισμό</a:t>
            </a:r>
            <a:r>
              <a:rPr lang="el-GR" sz="2000" dirty="0"/>
              <a:t> και την επιστημονική ορθολογική σκέψη)</a:t>
            </a:r>
          </a:p>
          <a:p>
            <a:r>
              <a:rPr lang="el-GR" sz="2000" dirty="0"/>
              <a:t>4.	Παιδί, Σώμα, Δημιουργία και Έκφραση (μέσω των εκφραστικών και εικαστικών τεχνών)</a:t>
            </a:r>
          </a:p>
          <a:p>
            <a:r>
              <a:rPr lang="el-GR" sz="2000" dirty="0"/>
              <a:t>Ακολουθήσαμε μεθόδους σύμφωνες με το νέο πρόγραμμα σπουδών: την ομαδοσυνεργατική, διερευνητική, βιωματική μάθηση καθώς και την διαφοροποιημένη διδασκαλία.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Συνεργασία με φορείς </a:t>
            </a:r>
            <a:r>
              <a:rPr lang="el-GR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(Δήμος, ΚΠΕ, ΜΚΟ, σύλλογοι γονέων, ειδικοί επιστήμονες κλπ</a:t>
            </a:r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525963"/>
          </a:xfrm>
        </p:spPr>
        <p:txBody>
          <a:bodyPr>
            <a:normAutofit/>
          </a:bodyPr>
          <a:lstStyle/>
          <a:p>
            <a:pPr fontAlgn="t">
              <a:buNone/>
            </a:pPr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0E924-9805-9D4A-357A-B8335087E708}"/>
              </a:ext>
            </a:extLst>
          </p:cNvPr>
          <p:cNvSpPr txBox="1"/>
          <p:nvPr/>
        </p:nvSpPr>
        <p:spPr>
          <a:xfrm>
            <a:off x="1907704" y="3212976"/>
            <a:ext cx="6931496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marR="0" lvl="0" indent="-283210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anose="05020102010507070707"/>
              <a:buChar char="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Σύλλογος γονέων</a:t>
            </a:r>
          </a:p>
          <a:p>
            <a:pPr marL="365760" marR="0" lvl="0" indent="-283210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anose="05020102010507070707"/>
              <a:buChar char="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Οικογένεια με ενημερωτικές επιστολές και φύλλα εργασίας για την συνέχεια καλών πρακτικών και στο σπίτι.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Δραστηριότητες και Δράσεις (περιγραφή)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525963"/>
          </a:xfrm>
        </p:spPr>
        <p:txBody>
          <a:bodyPr>
            <a:normAutofit/>
          </a:bodyPr>
          <a:lstStyle/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2E3DB-376B-8018-0338-6F804BAFAA79}"/>
              </a:ext>
            </a:extLst>
          </p:cNvPr>
          <p:cNvSpPr txBox="1"/>
          <p:nvPr/>
        </p:nvSpPr>
        <p:spPr>
          <a:xfrm>
            <a:off x="1763688" y="2673350"/>
            <a:ext cx="6984776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marR="0" lvl="0" indent="-283210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anose="05020102010507070707"/>
              <a:buChar char="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ea"/>
              </a:rPr>
              <a:t> Έπαιξαν παραμύθια στο κουκλοθέατρο, </a:t>
            </a:r>
          </a:p>
          <a:p>
            <a:pPr marL="365760" marR="0" lvl="0" indent="-283210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anose="05020102010507070707"/>
              <a:buChar char=""/>
              <a:tabLst/>
              <a:defRPr/>
            </a:pP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Δ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ea"/>
              </a:rPr>
              <a:t>ραματοποίησαν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υποθετικά σενάρια διαχείρισης άβολων συναισθημάτων ή επίλυσης  συγκρούσεων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ea"/>
            </a:endParaRPr>
          </a:p>
          <a:p>
            <a:pPr marL="365760" marR="0" lvl="0" indent="-283210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anose="05020102010507070707"/>
              <a:buChar char="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ea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Έπαιξαν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ea"/>
              </a:rPr>
              <a:t>παιχνίδια ρόλων, παραδοσιακά παιχνίδια, </a:t>
            </a:r>
          </a:p>
          <a:p>
            <a:pPr marL="365760" marR="0" lvl="0" indent="-283210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anose="05020102010507070707"/>
              <a:buChar char="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ea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Διάβασαν ιστορίες ανάλογου περιεχομένου με το εκάστοτε θέμα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ea"/>
              </a:rPr>
              <a:t>παιδική λογοτεχνία)</a:t>
            </a:r>
          </a:p>
          <a:p>
            <a:pPr marL="365760" marR="0" lvl="0" indent="-283210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anose="05020102010507070707"/>
              <a:buChar char="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ea"/>
              </a:rPr>
              <a:t>Δημιούργησαν συνεργατικά έργα κατασκευές-γωνιές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Δραστηριότητες και Δράσεις (επισυνάψτε 5 φωτογραφίες)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525963"/>
          </a:xfrm>
        </p:spPr>
        <p:txBody>
          <a:bodyPr>
            <a:normAutofit/>
          </a:bodyPr>
          <a:lstStyle/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2860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24384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7E59D-86D3-80D8-FA32-C12BAC62F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650358"/>
            <a:ext cx="2115495" cy="1188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DFE04E-2E9C-AF28-0FA5-316AB5062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371" y="3848146"/>
            <a:ext cx="2402032" cy="506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15ADF-3F93-1B21-C058-38955CC9B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217" y="2287654"/>
            <a:ext cx="1575739" cy="1914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94A0F7-ABB6-0082-F76B-49FA068C5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0403" y="4088706"/>
            <a:ext cx="1877731" cy="615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81F4CA-C39D-C36F-5ED5-001FB69FC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9572" y="2210299"/>
            <a:ext cx="2249619" cy="13107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517E7A-47AB-0EF4-1696-D4DD78D474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4718" y="3521053"/>
            <a:ext cx="2792210" cy="1566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479F7E-5701-5CA4-3B42-BBD2DA6128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5683" y="5163562"/>
            <a:ext cx="2731245" cy="883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4D4494-025A-8FBD-81BE-E08420E2FB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5236" y="4269054"/>
            <a:ext cx="1219306" cy="1713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C078CC-E69A-C9AC-3593-81581B6583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5236" y="5474205"/>
            <a:ext cx="2152075" cy="3779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524000"/>
            <a:ext cx="7723584" cy="427037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Επισκέψεις (συνοπτική περιγραφή)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525963"/>
          </a:xfrm>
        </p:spPr>
        <p:txBody>
          <a:bodyPr>
            <a:normAutofit/>
          </a:bodyPr>
          <a:lstStyle/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2860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24384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C2609-6DAD-2A78-CAD0-918CD2F35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045" y="2133600"/>
            <a:ext cx="2034217" cy="2142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BC477E-FDBA-42AB-B05D-FDB48DDDE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973" y="2067383"/>
            <a:ext cx="1950022" cy="2198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0DBFE-E214-7690-18BE-0443299C8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347" y="1838435"/>
            <a:ext cx="1793140" cy="2423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679AC-B141-9F50-6FB8-DE1D06997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3780" y="4315692"/>
            <a:ext cx="2213040" cy="2219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A118D5-1350-66E3-B438-0E6040AA4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9394" y="4739255"/>
            <a:ext cx="3621338" cy="140353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Custom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546</TotalTime>
  <Words>748</Words>
  <Application>Microsoft Office PowerPoint</Application>
  <PresentationFormat>On-screen Show (4:3)</PresentationFormat>
  <Paragraphs>126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Gill Sans MT</vt:lpstr>
      <vt:lpstr>Verdana</vt:lpstr>
      <vt:lpstr>Wingdings 2</vt:lpstr>
      <vt:lpstr>Solstice</vt:lpstr>
      <vt:lpstr>1_Solstice</vt:lpstr>
      <vt:lpstr>Πρόγραμμα  Αγωγής Υγείας   Τίτλος προγράμματος: «Λύση στο πρόβλημα θα βρω, στο παιχνίδι έτσι θα μπω»</vt:lpstr>
      <vt:lpstr>Στοιχεία εκπαιδευτικών</vt:lpstr>
      <vt:lpstr>Κριτήρια επιλογής του θέματος</vt:lpstr>
      <vt:lpstr>Σκοπός - στόχοι</vt:lpstr>
      <vt:lpstr>Σύνδεση με τα προγράμματα σπουδών</vt:lpstr>
      <vt:lpstr>Συνεργασία με φορείς (Δήμος, ΚΠΕ, ΜΚΟ, σύλλογοι γονέων, ειδικοί επιστήμονες κλπ)</vt:lpstr>
      <vt:lpstr>Δραστηριότητες και Δράσεις (περιγραφή)</vt:lpstr>
      <vt:lpstr>Δραστηριότητες και Δράσεις (επισυνάψτε 5 φωτογραφίες)</vt:lpstr>
      <vt:lpstr>Επισκέψεις (συνοπτική περιγραφή)</vt:lpstr>
      <vt:lpstr>Επισκέψεις (επισυνάψτε 5 φωτογραφίες)</vt:lpstr>
      <vt:lpstr>Διάχυση αποτελεσμάτων</vt:lpstr>
      <vt:lpstr>Αξιολόγηση αποτελεσμάτων (το πριν και το μετά, τι άλλαξε …)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Varvara</dc:creator>
  <cp:lastModifiedBy>Deligiannis George</cp:lastModifiedBy>
  <cp:revision>120</cp:revision>
  <dcterms:created xsi:type="dcterms:W3CDTF">2006-08-16T00:00:00Z</dcterms:created>
  <dcterms:modified xsi:type="dcterms:W3CDTF">2025-06-14T12:46:42Z</dcterms:modified>
</cp:coreProperties>
</file>