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72" r:id="rId3"/>
    <p:sldId id="303" r:id="rId4"/>
    <p:sldId id="304" r:id="rId5"/>
    <p:sldId id="279" r:id="rId6"/>
    <p:sldId id="301" r:id="rId7"/>
    <p:sldId id="305" r:id="rId8"/>
    <p:sldId id="306" r:id="rId9"/>
    <p:sldId id="308" r:id="rId10"/>
    <p:sldId id="307" r:id="rId11"/>
    <p:sldId id="311" r:id="rId12"/>
    <p:sldId id="31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>
      <p:cViewPr varScale="1">
        <p:scale>
          <a:sx n="82" d="100"/>
          <a:sy n="82" d="100"/>
        </p:scale>
        <p:origin x="146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7C67CF-DCF7-4A53-B0A1-581348F4F669}" type="datetimeFigureOut">
              <a:rPr lang="el-GR" smtClean="0"/>
              <a:pPr/>
              <a:t>22/5/2024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87FF42-712F-4187-89A0-4B90ADD960E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0862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2D09C-6068-4578-8819-F45C23D041CF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EE995-3572-4B9C-AFD9-30D5C4B2CF96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4D69-53D1-4A63-B2D8-EB54721619ED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1C695-9148-42D7-A6FC-CDB591958E2E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FF542-7282-48A3-8B5E-CF8DD84CB9BD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74CD-40D6-4394-BC38-B58ADF9C27BE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38741-2C60-475B-908F-168D1146914D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4B1B1-7B86-412C-84B7-29D5135320DA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70D1E-C68E-4EDA-9961-EA50612E6173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799-78BC-4FEB-96AA-B2AEFAA39EBA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E68B3-DBC1-4EC1-BB7C-1354ABD0ED0F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A59EFA9-433C-42BD-9F02-D63FA6AF5E24}" type="datetime1">
              <a:rPr lang="en-US" smtClean="0"/>
              <a:pPr/>
              <a:t>5/22/2024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352800"/>
            <a:ext cx="7696200" cy="1394989"/>
          </a:xfrm>
        </p:spPr>
        <p:txBody>
          <a:bodyPr>
            <a:normAutofit fontScale="90000"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Πρόγραμμα Π.Ε. ή Α.Υ. ή Πολιτιστικών </a:t>
            </a:r>
            <a:r>
              <a:rPr lang="en-US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</a:t>
            </a:r>
            <a:br>
              <a:rPr lang="el-G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br>
              <a:rPr lang="el-G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l-G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Τίτλος προγράμματος: «</a:t>
            </a:r>
            <a:r>
              <a:rPr lang="el-GR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Ο ΚΑΘΕ ΕΝΑΣ ΑΠΟ ΕΜΑΣ ΕΝΑ ΑΣΤΕΡΑΚΙ ΞΕΧΩΡΙΣΤΟ»</a:t>
            </a:r>
            <a:br>
              <a:rPr lang="el-G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l-GR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76400"/>
            <a:ext cx="7696200" cy="1524000"/>
          </a:xfrm>
        </p:spPr>
        <p:txBody>
          <a:bodyPr>
            <a:normAutofit/>
          </a:bodyPr>
          <a:lstStyle/>
          <a:p>
            <a:r>
              <a:rPr lang="el-G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Σχολείο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l-G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16</a:t>
            </a:r>
            <a:r>
              <a:rPr lang="el-GR" b="1" baseline="30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ο</a:t>
            </a:r>
            <a:r>
              <a:rPr lang="el-G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Νηπιαγωγείο Χαλανδρίου</a:t>
            </a:r>
          </a:p>
          <a:p>
            <a:r>
              <a:rPr lang="el-G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Σχολικό έτος 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:  </a:t>
            </a:r>
            <a:r>
              <a:rPr lang="el-G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2023-20</a:t>
            </a: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l-G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24138" y="179174"/>
            <a:ext cx="3390900" cy="1060450"/>
            <a:chOff x="2819400" y="152400"/>
            <a:chExt cx="3390900" cy="1060450"/>
          </a:xfrm>
        </p:grpSpPr>
        <p:pic>
          <p:nvPicPr>
            <p:cNvPr id="1026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</a:t>
              </a: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Επισκέψεις (επισυνάψτε 5 φωτογραφίες)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860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4384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36518B-59F9-F941-079E-E0180FE1E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78" y="2204864"/>
            <a:ext cx="4499797" cy="46070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Διάχυση αποτελεσμάτων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259632" y="2204864"/>
            <a:ext cx="7655768" cy="4454699"/>
          </a:xfrm>
        </p:spPr>
        <p:txBody>
          <a:bodyPr>
            <a:normAutofit/>
          </a:bodyPr>
          <a:lstStyle/>
          <a:p>
            <a:pPr marL="82296" indent="0" fontAlgn="t">
              <a:buNone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marL="82296" indent="0" fontAlgn="t">
              <a:buNone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*ενημέρωση γονέων</a:t>
            </a:r>
          </a:p>
          <a:p>
            <a:pPr marL="0" marR="0" indent="0">
              <a:lnSpc>
                <a:spcPct val="111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*έκθεση με τα ατομικά έργα των παιδιών</a:t>
            </a:r>
          </a:p>
          <a:p>
            <a:pPr marL="0" marR="0" indent="0">
              <a:lnSpc>
                <a:spcPct val="111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l-G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*</a:t>
            </a: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δημιουργία βιβλίου συναισθημάτων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860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4384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Αξιολόγηση αποτελεσμάτων </a:t>
            </a: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(το πριν και το μετά, τι άλλαξε …)</a:t>
            </a:r>
            <a:endParaRPr lang="el-GR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860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4384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BB793A-9F1A-DA00-7D99-5C03B4BC055F}"/>
              </a:ext>
            </a:extLst>
          </p:cNvPr>
          <p:cNvSpPr txBox="1"/>
          <p:nvPr/>
        </p:nvSpPr>
        <p:spPr>
          <a:xfrm>
            <a:off x="1835696" y="2702761"/>
            <a:ext cx="6264695" cy="1951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Τα παιδιά ήρθαν σε επαφή με τον συναισθηματικό τους κόσμο κι αποδέχτηκαν την ύπαρξη τόσο θετικών όσο κι αρνητικών συναισθημάτων. Η προσπάθεια των παιδιών να εφαρμόσουν όσα είχαν συζητηθεί ήταν αξιόλογη! Ίσως η επανάληψη του προγράμματος βοηθούσε τα παιδιά να εμπεδώσουν όσα άκουσαν φέτος</a:t>
            </a:r>
            <a:r>
              <a:rPr lang="el-G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447800"/>
            <a:ext cx="5334000" cy="838200"/>
          </a:xfrm>
        </p:spPr>
        <p:txBody>
          <a:bodyPr>
            <a:normAutofit/>
          </a:bodyPr>
          <a:lstStyle/>
          <a:p>
            <a:r>
              <a:rPr lang="el-GR" sz="3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Στοιχεία εκπαιδευτικών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382000" cy="4525963"/>
          </a:xfrm>
        </p:spPr>
        <p:txBody>
          <a:bodyPr/>
          <a:lstStyle/>
          <a:p>
            <a:pPr lvl="1">
              <a:buNone/>
            </a:pPr>
            <a:endParaRPr lang="en-US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Ονοματεπώνυμο και κλάδος συμμετεχόντων εκπαιδευτικών στο πρόγραμμα</a:t>
            </a:r>
          </a:p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Συντονιστής: ΜΑΡΙΑ ΚΑΝΕΛΛΟΠΟΥΛΟΥ</a:t>
            </a:r>
          </a:p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Εκπαιδευτικοί:</a:t>
            </a:r>
          </a:p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1. ΣΟΦΙΑ ΚΟΥΤΣΟΥΚΟΥ</a:t>
            </a:r>
          </a:p>
          <a:p>
            <a:r>
              <a:rPr lang="el-GR" sz="2800" dirty="0">
                <a:latin typeface="Calibri" pitchFamily="34" charset="0"/>
                <a:cs typeface="Calibri" pitchFamily="34" charset="0"/>
              </a:rPr>
              <a:t>2. ΒΑΣΙΛΙΚΗ ΚΩΣΤΟΠΟΥΛΟΥ</a:t>
            </a:r>
          </a:p>
          <a:p>
            <a:pPr marL="82296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l-GR" dirty="0"/>
          </a:p>
        </p:txBody>
      </p:sp>
      <p:grpSp>
        <p:nvGrpSpPr>
          <p:cNvPr id="18" name="Group 14"/>
          <p:cNvGrpSpPr/>
          <p:nvPr/>
        </p:nvGrpSpPr>
        <p:grpSpPr>
          <a:xfrm>
            <a:off x="2824138" y="142852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Κριτήρια επιλογής του θέματος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marL="82296" indent="0">
              <a:buNone/>
            </a:pPr>
            <a:endParaRPr lang="el-G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r>
              <a:rPr lang="el-GR" sz="1800" kern="1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FDD5E1-C3FE-4869-8E9D-2D92818C3FFF}"/>
              </a:ext>
            </a:extLst>
          </p:cNvPr>
          <p:cNvSpPr txBox="1"/>
          <p:nvPr/>
        </p:nvSpPr>
        <p:spPr>
          <a:xfrm>
            <a:off x="1403648" y="2420888"/>
            <a:ext cx="69127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Αφορμή για να ασχοληθούμε με το θέμα αυτό αποτέλεσε </a:t>
            </a:r>
            <a:r>
              <a:rPr lang="el-G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η ανάγκη για ανάπτυξη της κοινωνικοποίησης των παιδιών μέσα από την καλλιέργεια της 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αντίληψης, της έκφρασης και του χειρισμού των συναισθημάτων τους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 και την ενίσχυση 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της </a:t>
            </a:r>
            <a:r>
              <a:rPr lang="el-GR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αυτοαποδοχής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</a:rPr>
              <a:t>, καθώς και την καλλιέργεια  </a:t>
            </a:r>
            <a:r>
              <a:rPr lang="el-GR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της ποιοτικής επικοινωνίας, της διαδικασίας επίλυσης συγκρούσεων, και της ικανότητας τους για συνεργασία.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Σκοπός - στόχοι</a:t>
            </a:r>
            <a:b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endParaRPr lang="el-GR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CE2B51-A192-8BA1-72C8-D9E897D35F3F}"/>
              </a:ext>
            </a:extLst>
          </p:cNvPr>
          <p:cNvSpPr txBox="1"/>
          <p:nvPr/>
        </p:nvSpPr>
        <p:spPr>
          <a:xfrm>
            <a:off x="1387288" y="2492896"/>
            <a:ext cx="6255123" cy="3183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1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*τα παιδιά να γνωρίσουν τον εαυτό τους, τις ιδιαίτερες κλίσεις τους και τα συναισθήματά τους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1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να εντοπίσουν τις ομοιότητες και τις διαφορές με τους άλλους και να συνειδητοποιήσουν τη  μοναδικότητά τους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11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*να αναπτύξουν βασικές ικανότητες συνεργασίας και σχέσεις φιλίας, να αναπτύξουν αυτοπεποίθηση και να καλλιεργηθεί ο σεβασμός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*να διαχειριστούν έντονα συναισθήματα, όπως ο φόβος, ο θυμός κι η απόρριψη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Σύνδεση με τα προγράμματα σπουδών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18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098485" y="1772816"/>
            <a:ext cx="7459690" cy="3943350"/>
          </a:xfrm>
        </p:spPr>
        <p:txBody>
          <a:bodyPr>
            <a:normAutofit fontScale="25000" lnSpcReduction="20000"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marL="0" marR="0" indent="0" algn="just">
              <a:lnSpc>
                <a:spcPct val="111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l-GR" sz="6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*Προσωπική και κοινωνική ανάπτυξη: Μέσα από δραστηριότητες, όπως «το παιδί αστέρι», οι μαθητές ανέπτυξαν την αυτοπεποίθησή τους και κοινωνικοποιήθηκαν μέσα από ομαδικά παιχνίδια.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1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l-GR" sz="6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*Γλώσσα: Οι μαθητές ανέπτυξαν τον προφορικό τους λόγο συμμετέχοντας σε σχετικές με το θέμα συζητήσεις  και </a:t>
            </a:r>
            <a:r>
              <a:rPr lang="el-GR" sz="6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ανέπτυξαν </a:t>
            </a:r>
            <a:r>
              <a:rPr lang="el-GR" sz="6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λεξιλόγιό τους μέσα από την ανάγνωση παραμυθιών.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1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l-GR" sz="6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*Μαθηματικά: Οι μαθητές κλήθηκαν να ασχοληθούν με την ταξινόμηση και την κατηγοριοποίηση των συναισθημάτων.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1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l-GR" sz="6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*Τέχνες: Οι μαθητές κλήθηκαν να ζωγραφίσουν την προσωπογραφία τους, ζωγράφισαν το συναίσθημά τους </a:t>
            </a:r>
            <a:r>
              <a:rPr lang="el-GR" sz="6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κ.ο.κ.</a:t>
            </a:r>
            <a:r>
              <a:rPr lang="el-GR" sz="6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Επίσης, ήρθαν σε επαφή με τη μουσική καθώς και με το χορό.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1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l-GR" sz="6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*Φυσική αγωγή: Οι μαθητές μέσω διαφόρων ομαδικών κινητικών παιχνιδιών εντός και εκτός της τάξης ανέπτυξαν κινητικές δεξιότητες.</a:t>
            </a:r>
            <a:endParaRPr lang="en-US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1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l-GR" sz="6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*Κοινωνικές επιστήμες: </a:t>
            </a:r>
            <a:r>
              <a:rPr lang="el-GR" sz="6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Μέσα από ομαδικά παιχνίδια οι μαθητές εμβάθυναν σε αξίες σημαντικές για την κοινωνική ζωή, όπως είναι ο σεβασμός κι η αλληλεγγύη. </a:t>
            </a:r>
            <a:endParaRPr lang="el-GR" sz="6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11000"/>
              </a:lnSpc>
              <a:spcBef>
                <a:spcPts val="0"/>
              </a:spcBef>
              <a:spcAft>
                <a:spcPts val="525"/>
              </a:spcAft>
              <a:buNone/>
            </a:pPr>
            <a:r>
              <a:rPr lang="el-GR" sz="6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*Τεχνολογίες πληροφοριών και επικοινωνιών: Οι μαθητές ήρθαν σε επαφή με τα ΤΠΕ αφού τα χρησιμοποιήσαμε κατά τη διάρκεια του προγράμματός μας ως εργαλείο για τις δραστηριότητες που κάναμε(οπτικοακουστικό υλικό </a:t>
            </a:r>
            <a:r>
              <a:rPr lang="el-GR" sz="64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κ.ά</a:t>
            </a:r>
            <a:r>
              <a:rPr lang="el-GR" sz="6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endParaRPr lang="el-GR" sz="6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Συνεργασία με φορείς </a:t>
            </a:r>
            <a:r>
              <a:rPr lang="el-GR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(Δήμος, ΚΠΕ, ΜΚΟ, σύλλογοι γονέων, ειδικοί επιστήμονες κλπ</a:t>
            </a:r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331640" y="2420888"/>
            <a:ext cx="7583760" cy="4238675"/>
          </a:xfrm>
        </p:spPr>
        <p:txBody>
          <a:bodyPr>
            <a:normAutofit/>
          </a:bodyPr>
          <a:lstStyle/>
          <a:p>
            <a:pPr fontAlgn="t">
              <a:buNone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marL="82296" indent="0" fontAlgn="t">
              <a:buNone/>
            </a:pPr>
            <a:r>
              <a:rPr lang="el-GR" sz="1800" dirty="0">
                <a:latin typeface="Calibri" pitchFamily="34" charset="0"/>
                <a:cs typeface="Calibri" pitchFamily="34" charset="0"/>
              </a:rPr>
              <a:t>*Θεατρικές παραστάσεις </a:t>
            </a:r>
          </a:p>
          <a:p>
            <a:pPr fontAlgn="t"/>
            <a:endParaRPr lang="el-GR" sz="18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Δραστηριότητες και Δράσεις (περιγραφή)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331640" y="2132856"/>
            <a:ext cx="7583760" cy="4526707"/>
          </a:xfrm>
        </p:spPr>
        <p:txBody>
          <a:bodyPr>
            <a:normAutofit/>
          </a:bodyPr>
          <a:lstStyle/>
          <a:p>
            <a:pPr marL="82296" indent="0" fontAlgn="t">
              <a:buNone/>
            </a:pPr>
            <a:r>
              <a:rPr lang="el-GR" sz="2400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82296" indent="0">
              <a:buNone/>
            </a:pPr>
            <a:r>
              <a:rPr lang="el-GR" sz="1900" dirty="0">
                <a:latin typeface="Calibri" pitchFamily="34" charset="0"/>
                <a:cs typeface="Calibri" pitchFamily="34" charset="0"/>
              </a:rPr>
              <a:t>*«παιδί-αστέρι» ατομική παρουσίαση του εαυτού</a:t>
            </a:r>
          </a:p>
          <a:p>
            <a:pPr marL="82296" indent="0">
              <a:buNone/>
            </a:pPr>
            <a:r>
              <a:rPr lang="el-GR" sz="1900" dirty="0">
                <a:latin typeface="Calibri" pitchFamily="34" charset="0"/>
                <a:cs typeface="Calibri" pitchFamily="34" charset="0"/>
              </a:rPr>
              <a:t>*εκμάθηση τραγουδιού κι ομαδικές εικαστικές δημιουργίες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https://blogs.sch.gr/16nipchal/2024/03/30/ta-synaisthimata-mesa-apo-paramythia-kai-paichnidia/</a:t>
            </a:r>
            <a:endParaRPr lang="el-GR" sz="1900" dirty="0">
              <a:latin typeface="Calibri" pitchFamily="34" charset="0"/>
              <a:cs typeface="Calibri" pitchFamily="34" charset="0"/>
            </a:endParaRPr>
          </a:p>
          <a:p>
            <a:pPr marL="82296" indent="0">
              <a:buNone/>
            </a:pPr>
            <a:r>
              <a:rPr lang="el-GR" sz="1900" dirty="0">
                <a:latin typeface="Calibri" pitchFamily="34" charset="0"/>
                <a:cs typeface="Calibri" pitchFamily="34" charset="0"/>
              </a:rPr>
              <a:t>*γνωριμία με τα έργα εικαστικού της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Pop art</a:t>
            </a:r>
            <a:r>
              <a:rPr lang="el-GR" sz="1900" dirty="0">
                <a:latin typeface="Calibri" pitchFamily="34" charset="0"/>
                <a:cs typeface="Calibri" pitchFamily="34" charset="0"/>
              </a:rPr>
              <a:t> και χορός σε ζευγάρια ανάλογα με το συναίσθημα που μας δημιουργεί το κάθε μουσικό κομμάτι </a:t>
            </a:r>
            <a:r>
              <a:rPr lang="en-US" sz="1900" dirty="0">
                <a:latin typeface="Calibri" pitchFamily="34" charset="0"/>
                <a:cs typeface="Calibri" pitchFamily="34" charset="0"/>
              </a:rPr>
              <a:t>https://blogs.sch.gr/16nipchal/2024/05/22/paichnidia-synergasias-kai-filias/</a:t>
            </a:r>
            <a:endParaRPr lang="el-GR" sz="1900" dirty="0">
              <a:latin typeface="Calibri" pitchFamily="34" charset="0"/>
              <a:cs typeface="Calibri" pitchFamily="34" charset="0"/>
            </a:endParaRPr>
          </a:p>
          <a:p>
            <a:pPr marL="82296" indent="0">
              <a:buNone/>
            </a:pPr>
            <a:r>
              <a:rPr lang="el-GR" sz="1900" dirty="0">
                <a:latin typeface="Calibri" pitchFamily="34" charset="0"/>
                <a:cs typeface="Calibri" pitchFamily="34" charset="0"/>
              </a:rPr>
              <a:t>*ατομική αποτύπωση του συναισθήματος ύστερα από ανάγνωση παραμυθιού</a:t>
            </a:r>
          </a:p>
          <a:p>
            <a:pPr marL="82296" indent="0">
              <a:buNone/>
            </a:pPr>
            <a:r>
              <a:rPr lang="el-GR" sz="1900" dirty="0">
                <a:latin typeface="Calibri" pitchFamily="34" charset="0"/>
                <a:cs typeface="Calibri" pitchFamily="34" charset="0"/>
              </a:rPr>
              <a:t>*κατασκευή κουτιού πρώτων βοηθειών για την λυπημένη καρδούλα</a:t>
            </a:r>
          </a:p>
          <a:p>
            <a:pPr marL="82296" indent="0">
              <a:buNone/>
            </a:pPr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Δραστηριότητες και Δράσεις (επισυνάψτε 5 φωτογραφίες)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45259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860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4384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2BEE4E-1E1A-77C3-A2D6-5F2E2EBD5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723" y="4517245"/>
            <a:ext cx="2117461" cy="23065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0D4493-3391-B414-4B10-6822D03DA6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34" y="2000120"/>
            <a:ext cx="2087332" cy="2440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3FDBC5A-7506-0D52-D8D2-74B91F5281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723" y="5117500"/>
            <a:ext cx="2434277" cy="1603181"/>
          </a:xfrm>
          <a:prstGeom prst="rect">
            <a:avLst/>
          </a:prstGeom>
        </p:spPr>
      </p:pic>
      <p:pic>
        <p:nvPicPr>
          <p:cNvPr id="1026" name="Picture 2" descr="1 1">
            <a:extLst>
              <a:ext uri="{FF2B5EF4-FFF2-40B4-BE49-F238E27FC236}">
                <a16:creationId xmlns:a16="http://schemas.microsoft.com/office/drawing/2014/main" id="{C6C4C2E8-8AFE-33DD-5F5C-9B60B7EA8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80" y="2561050"/>
            <a:ext cx="2612627" cy="37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dd a little bit of body text 1">
            <a:extLst>
              <a:ext uri="{FF2B5EF4-FFF2-40B4-BE49-F238E27FC236}">
                <a16:creationId xmlns:a16="http://schemas.microsoft.com/office/drawing/2014/main" id="{E94E6F3C-BEF8-A361-384C-263C2C14A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61" y="1943100"/>
            <a:ext cx="2527378" cy="31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0"/>
            <a:ext cx="7772400" cy="838200"/>
          </a:xfrm>
        </p:spPr>
        <p:txBody>
          <a:bodyPr>
            <a:noAutofit/>
          </a:bodyPr>
          <a:lstStyle/>
          <a:p>
            <a:r>
              <a:rPr lang="el-GR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Επισκέψεις (συνοπτική περιγραφή)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2819400" y="152400"/>
            <a:ext cx="3390900" cy="1060450"/>
            <a:chOff x="2819400" y="152400"/>
            <a:chExt cx="3390900" cy="1060450"/>
          </a:xfrm>
        </p:grpSpPr>
        <p:pic>
          <p:nvPicPr>
            <p:cNvPr id="21" name="Picture 2" descr="E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43400" y="152400"/>
              <a:ext cx="4095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 Box 3"/>
            <p:cNvSpPr txBox="1">
              <a:spLocks noChangeArrowheads="1"/>
            </p:cNvSpPr>
            <p:nvPr/>
          </p:nvSpPr>
          <p:spPr bwMode="auto">
            <a:xfrm>
              <a:off x="2819400" y="533400"/>
              <a:ext cx="3390900" cy="6794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500"/>
                </a:spcAft>
                <a:buClrTx/>
                <a:buSzTx/>
                <a:buFontTx/>
                <a:buNone/>
                <a:tabLst/>
              </a:pP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ΕΛΛΗΝΙΚΗ ΔΗΜΟΚΡΑΤΙΑ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ΥΠΟΥΡΓΕΙΟ ΠΑΙΔΕΙΑΣ,ΕΡΕΥΝΑΣ ΚΑΙ ΘΡΗΣΚΕΥΜΑΤΩΝ</a:t>
              </a:r>
              <a:br>
                <a:rPr kumimoji="0" lang="en-US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ΠΕΡ. Δ/ΝΣΗ Π. &amp; Δ. ΕΚΠ/ΣΗΣ ΑΤΤΙΚΗΣ</a:t>
              </a:r>
              <a:b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</a:br>
              <a:r>
                <a:rPr kumimoji="0" lang="el-GR" sz="1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ΔΙΕΥΘΥΝΣΗ ΠΡΩΤΟΒΑΘΜΙΑΣ ΕΚΠΑΙΔΕΥΣΗΣ Β΄ ΑΘΗΝΑΣ</a:t>
              </a:r>
              <a:endParaRPr kumimoji="0" lang="el-GR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1143000" y="2286000"/>
            <a:ext cx="7772400" cy="4373563"/>
          </a:xfrm>
        </p:spPr>
        <p:txBody>
          <a:bodyPr>
            <a:normAutofit/>
          </a:bodyPr>
          <a:lstStyle/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t"/>
            <a:endParaRPr lang="el-GR" sz="2400" dirty="0">
              <a:latin typeface="Calibri" pitchFamily="34" charset="0"/>
              <a:cs typeface="Calibri" pitchFamily="34" charset="0"/>
            </a:endParaRPr>
          </a:p>
          <a:p>
            <a:endParaRPr lang="el-GR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22860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438400"/>
            <a:ext cx="86868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3EAC15-B529-956B-D5C3-B55A63680528}"/>
              </a:ext>
            </a:extLst>
          </p:cNvPr>
          <p:cNvSpPr txBox="1"/>
          <p:nvPr/>
        </p:nvSpPr>
        <p:spPr>
          <a:xfrm>
            <a:off x="1331640" y="2924944"/>
            <a:ext cx="69847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*εκπαιδευτικό βιωματικό πρόγραμμα </a:t>
            </a:r>
            <a:r>
              <a:rPr lang="el-GR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Οι πλανήτες των συναισθημάτων»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από την ομάδα 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Πράματα και Θάματα» </a:t>
            </a:r>
          </a:p>
          <a:p>
            <a:r>
              <a:rPr lang="el-GR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σχετικά με το πως μπορούν τα συναισθ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ήματα να μετατρέψουν ένα </a:t>
            </a:r>
            <a:r>
              <a:rPr lang="el-GR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ρομποτ</a:t>
            </a:r>
            <a:r>
              <a:rPr lang="el-G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σε άνθρωπο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ustom 1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529</TotalTime>
  <Words>1017</Words>
  <Application>Microsoft Office PowerPoint</Application>
  <PresentationFormat>On-screen Show (4:3)</PresentationFormat>
  <Paragraphs>126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Verdana</vt:lpstr>
      <vt:lpstr>Wingdings 2</vt:lpstr>
      <vt:lpstr>Solstice</vt:lpstr>
      <vt:lpstr>Πρόγραμμα Π.Ε. ή Α.Υ. ή Πολιτιστικών :   Τίτλος προγράμματος: «Ο ΚΑΘΕ ΕΝΑΣ ΑΠΟ ΕΜΑΣ ΕΝΑ ΑΣΤΕΡΑΚΙ ΞΕΧΩΡΙΣΤΟ» </vt:lpstr>
      <vt:lpstr>Στοιχεία εκπαιδευτικών</vt:lpstr>
      <vt:lpstr>Κριτήρια επιλογής του θέματος</vt:lpstr>
      <vt:lpstr>Σκοπός - στόχοι </vt:lpstr>
      <vt:lpstr>Σύνδεση με τα προγράμματα σπουδών</vt:lpstr>
      <vt:lpstr>Συνεργασία με φορείς (Δήμος, ΚΠΕ, ΜΚΟ, σύλλογοι γονέων, ειδικοί επιστήμονες κλπ)</vt:lpstr>
      <vt:lpstr>Δραστηριότητες και Δράσεις (περιγραφή)</vt:lpstr>
      <vt:lpstr>Δραστηριότητες και Δράσεις (επισυνάψτε 5 φωτογραφίες)</vt:lpstr>
      <vt:lpstr>Επισκέψεις (συνοπτική περιγραφή)</vt:lpstr>
      <vt:lpstr>Επισκέψεις (επισυνάψτε 5 φωτογραφίες)</vt:lpstr>
      <vt:lpstr>Διάχυση αποτελεσμάτων</vt:lpstr>
      <vt:lpstr>Αξιολόγηση αποτελεσμάτων (το πριν και το μετά, τι άλλαξε …)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Varvara</dc:creator>
  <cp:lastModifiedBy>GeorgeD</cp:lastModifiedBy>
  <cp:revision>121</cp:revision>
  <dcterms:created xsi:type="dcterms:W3CDTF">2006-08-16T00:00:00Z</dcterms:created>
  <dcterms:modified xsi:type="dcterms:W3CDTF">2024-05-22T20:21:59Z</dcterms:modified>
</cp:coreProperties>
</file>