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C4D945-FA6C-4152-B412-D6415087A22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8368D14-55B0-49C2-8C1C-C951E5037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920FAA7-FC46-40D1-A44E-CDE6E2D464A9}"/>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5" name="Θέση υποσέλιδου 4">
            <a:extLst>
              <a:ext uri="{FF2B5EF4-FFF2-40B4-BE49-F238E27FC236}">
                <a16:creationId xmlns:a16="http://schemas.microsoft.com/office/drawing/2014/main" id="{BF1927C5-F721-48CB-93AB-D1224605AC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8B1DE34-BDEE-4AA8-A309-7C1D38FC6B46}"/>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108841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6DF3D8-BAD1-47AB-93D1-40E711C4802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0CDAE35-B4F2-4AED-B006-3667981A039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B670E09-27AA-4D4D-A78C-8D517E84203B}"/>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5" name="Θέση υποσέλιδου 4">
            <a:extLst>
              <a:ext uri="{FF2B5EF4-FFF2-40B4-BE49-F238E27FC236}">
                <a16:creationId xmlns:a16="http://schemas.microsoft.com/office/drawing/2014/main" id="{96DFFBBE-BEF9-458C-A342-7D734B0F0C5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B665383-FB0E-4A47-9B58-F74DA3500B0A}"/>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310021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CC10E2D-1A72-4272-89A1-FBB9A473F16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7467BB7-ED7E-413C-8270-4F381C986C3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568D20D-8F9F-449B-9957-71A6A70B630F}"/>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5" name="Θέση υποσέλιδου 4">
            <a:extLst>
              <a:ext uri="{FF2B5EF4-FFF2-40B4-BE49-F238E27FC236}">
                <a16:creationId xmlns:a16="http://schemas.microsoft.com/office/drawing/2014/main" id="{AAA83286-B4B8-4BD8-B68E-A0D68D03526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CAE9DA-116D-415A-BDEB-D4A0AC20B60C}"/>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311904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D47E1F-997F-47FB-8006-1B533494C71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33B14C-5C2B-4FAF-BD5A-06479D9F972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09C29ED-5C22-4BA8-82A2-2F88269FF1FA}"/>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5" name="Θέση υποσέλιδου 4">
            <a:extLst>
              <a:ext uri="{FF2B5EF4-FFF2-40B4-BE49-F238E27FC236}">
                <a16:creationId xmlns:a16="http://schemas.microsoft.com/office/drawing/2014/main" id="{ED41292E-B971-48F6-B202-4DB29DD099A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DE8778-83F8-476B-82BC-0D309FE5D0AF}"/>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211284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F30679-A8AB-445B-9B53-DE7F7DA1D75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3625DC7-594C-4B5E-8A69-DD13E522A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7E3E603-4313-49BA-9278-53BCA662FFB3}"/>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5" name="Θέση υποσέλιδου 4">
            <a:extLst>
              <a:ext uri="{FF2B5EF4-FFF2-40B4-BE49-F238E27FC236}">
                <a16:creationId xmlns:a16="http://schemas.microsoft.com/office/drawing/2014/main" id="{0B8CF52A-C464-4F28-B4FE-4446A8398C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BD933B1-9B8D-4016-BD93-6F91B8CB33F2}"/>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228341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79826D-9725-4396-B620-D02B5199CB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909DBA5-7D58-4759-A1EF-536018DBBFD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1FD5702-B22B-4EBF-90AE-EEE2713292F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26D3BFD-DEC3-469D-BC47-B75DA490B3D9}"/>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6" name="Θέση υποσέλιδου 5">
            <a:extLst>
              <a:ext uri="{FF2B5EF4-FFF2-40B4-BE49-F238E27FC236}">
                <a16:creationId xmlns:a16="http://schemas.microsoft.com/office/drawing/2014/main" id="{B78108F2-1015-4CAE-93A9-6444F4787C9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846AB82-F82B-4CE6-B846-9CB0D862BBFD}"/>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249629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58C908-935F-4C11-AFBD-FA140746C83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999BA3C-C464-46EC-922B-BF6651E51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A0092C6-5C7B-4766-8360-0BFC9AA58E0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F4E6F95-B3D3-4393-9F53-6B670A44A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A35389C-0BCA-4135-8D81-B5AA0CDE92D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63A8086-0A71-4459-82E7-631F7ED3830C}"/>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8" name="Θέση υποσέλιδου 7">
            <a:extLst>
              <a:ext uri="{FF2B5EF4-FFF2-40B4-BE49-F238E27FC236}">
                <a16:creationId xmlns:a16="http://schemas.microsoft.com/office/drawing/2014/main" id="{9C8A4C04-3F8A-45C3-8479-E8ED200DD46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83AF300-7239-4B0C-A423-EF25307C52CB}"/>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64961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0577B3-98B5-4730-86BE-64259228E54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6881CB5-A8C5-45DD-A25E-30D1D3887FA0}"/>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4" name="Θέση υποσέλιδου 3">
            <a:extLst>
              <a:ext uri="{FF2B5EF4-FFF2-40B4-BE49-F238E27FC236}">
                <a16:creationId xmlns:a16="http://schemas.microsoft.com/office/drawing/2014/main" id="{1CCAAB91-1E4F-4F05-B807-E777F322452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D9E8CBC-1B7F-470D-BDD9-95BF60785BA0}"/>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298613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A3597A2-CAB8-44BC-82D5-AEFAFB636B93}"/>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3" name="Θέση υποσέλιδου 2">
            <a:extLst>
              <a:ext uri="{FF2B5EF4-FFF2-40B4-BE49-F238E27FC236}">
                <a16:creationId xmlns:a16="http://schemas.microsoft.com/office/drawing/2014/main" id="{A2CC1B72-943E-4466-B6AC-2574A48EBA1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D4FE060-8264-4B3F-B827-9DD18B69419F}"/>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159999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07639C-BAE4-42E6-9393-5E472B3200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1415BB-B144-4016-B6CD-8A7EC9BEC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1704F4A-8EA4-47CA-8B9C-768DEC4D4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DCE937B-1E8B-4B68-8A62-FED7D4CCC7D4}"/>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6" name="Θέση υποσέλιδου 5">
            <a:extLst>
              <a:ext uri="{FF2B5EF4-FFF2-40B4-BE49-F238E27FC236}">
                <a16:creationId xmlns:a16="http://schemas.microsoft.com/office/drawing/2014/main" id="{0970251B-E910-4498-BA52-39914A3BE71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ACDAE95-8396-4DFC-A853-D77FCD397505}"/>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191438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4EC468-43BF-4C3E-A72D-6794E1D3085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F6E6A9D-F074-4B56-ABA5-3F23ADE04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30E101-DAFC-4E31-985A-989C2EF98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61B08FC-AB69-474B-AD0C-4F8B2F334C5D}"/>
              </a:ext>
            </a:extLst>
          </p:cNvPr>
          <p:cNvSpPr>
            <a:spLocks noGrp="1"/>
          </p:cNvSpPr>
          <p:nvPr>
            <p:ph type="dt" sz="half" idx="10"/>
          </p:nvPr>
        </p:nvSpPr>
        <p:spPr/>
        <p:txBody>
          <a:bodyPr/>
          <a:lstStyle/>
          <a:p>
            <a:fld id="{CB885FB3-1C3A-411F-A025-076287F58513}" type="datetimeFigureOut">
              <a:rPr lang="el-GR" smtClean="0"/>
              <a:t>8/12/2020</a:t>
            </a:fld>
            <a:endParaRPr lang="el-GR"/>
          </a:p>
        </p:txBody>
      </p:sp>
      <p:sp>
        <p:nvSpPr>
          <p:cNvPr id="6" name="Θέση υποσέλιδου 5">
            <a:extLst>
              <a:ext uri="{FF2B5EF4-FFF2-40B4-BE49-F238E27FC236}">
                <a16:creationId xmlns:a16="http://schemas.microsoft.com/office/drawing/2014/main" id="{515F00BD-39D6-45AD-B595-6BC9F9BD6A8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44DF3EF-8F4D-4DFE-B8CD-88B43966F137}"/>
              </a:ext>
            </a:extLst>
          </p:cNvPr>
          <p:cNvSpPr>
            <a:spLocks noGrp="1"/>
          </p:cNvSpPr>
          <p:nvPr>
            <p:ph type="sldNum" sz="quarter" idx="12"/>
          </p:nvPr>
        </p:nvSpPr>
        <p:spPr/>
        <p:txBody>
          <a:bodyPr/>
          <a:lstStyle/>
          <a:p>
            <a:fld id="{9ED1DCF3-2DF5-44AF-B7AA-A82E3390BE4E}" type="slidenum">
              <a:rPr lang="el-GR" smtClean="0"/>
              <a:t>‹#›</a:t>
            </a:fld>
            <a:endParaRPr lang="el-GR"/>
          </a:p>
        </p:txBody>
      </p:sp>
    </p:spTree>
    <p:extLst>
      <p:ext uri="{BB962C8B-B14F-4D97-AF65-F5344CB8AC3E}">
        <p14:creationId xmlns:p14="http://schemas.microsoft.com/office/powerpoint/2010/main" val="262315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D797D9E-92E0-4248-AE0D-FDFA1E001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11C102A-6239-4A57-A4DC-1FF73BB60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E4B402-6566-49CD-98D3-A66862BDF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85FB3-1C3A-411F-A025-076287F58513}" type="datetimeFigureOut">
              <a:rPr lang="el-GR" smtClean="0"/>
              <a:t>8/12/2020</a:t>
            </a:fld>
            <a:endParaRPr lang="el-GR"/>
          </a:p>
        </p:txBody>
      </p:sp>
      <p:sp>
        <p:nvSpPr>
          <p:cNvPr id="5" name="Θέση υποσέλιδου 4">
            <a:extLst>
              <a:ext uri="{FF2B5EF4-FFF2-40B4-BE49-F238E27FC236}">
                <a16:creationId xmlns:a16="http://schemas.microsoft.com/office/drawing/2014/main" id="{ABB6D595-9126-41E1-AD9E-F8709B761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8FD39D5-D53B-48F0-BBAD-09DE33A29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DCF3-2DF5-44AF-B7AA-A82E3390BE4E}" type="slidenum">
              <a:rPr lang="el-GR" smtClean="0"/>
              <a:t>‹#›</a:t>
            </a:fld>
            <a:endParaRPr lang="el-GR"/>
          </a:p>
        </p:txBody>
      </p:sp>
    </p:spTree>
    <p:extLst>
      <p:ext uri="{BB962C8B-B14F-4D97-AF65-F5344CB8AC3E}">
        <p14:creationId xmlns:p14="http://schemas.microsoft.com/office/powerpoint/2010/main" val="353141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3BF1E8-CD6A-48FB-A6A3-C23B1DF75D1C}"/>
              </a:ext>
            </a:extLst>
          </p:cNvPr>
          <p:cNvSpPr>
            <a:spLocks noGrp="1"/>
          </p:cNvSpPr>
          <p:nvPr>
            <p:ph type="ctrTitle"/>
          </p:nvPr>
        </p:nvSpPr>
        <p:spPr>
          <a:xfrm>
            <a:off x="1524000" y="857957"/>
            <a:ext cx="9144000" cy="742243"/>
          </a:xfrm>
        </p:spPr>
        <p:txBody>
          <a:bodyPr>
            <a:normAutofit/>
          </a:bodyPr>
          <a:lstStyle/>
          <a:p>
            <a:r>
              <a:rPr lang="el-GR" sz="4000" b="1" i="1" dirty="0">
                <a:solidFill>
                  <a:srgbClr val="FF0000"/>
                </a:solidFill>
                <a:latin typeface="+mn-lt"/>
              </a:rPr>
              <a:t>ΤΟ ΕΛΑΤΟ ΤΩΝ ΧΡΙΣΤΟΥΓΕΝΝΩΝ</a:t>
            </a:r>
          </a:p>
        </p:txBody>
      </p:sp>
      <p:sp>
        <p:nvSpPr>
          <p:cNvPr id="3" name="Υπότιτλος 2">
            <a:extLst>
              <a:ext uri="{FF2B5EF4-FFF2-40B4-BE49-F238E27FC236}">
                <a16:creationId xmlns:a16="http://schemas.microsoft.com/office/drawing/2014/main" id="{22488904-8EDA-4171-83C4-8BF89F5152B8}"/>
              </a:ext>
            </a:extLst>
          </p:cNvPr>
          <p:cNvSpPr>
            <a:spLocks noGrp="1"/>
          </p:cNvSpPr>
          <p:nvPr>
            <p:ph type="subTitle" idx="1"/>
          </p:nvPr>
        </p:nvSpPr>
        <p:spPr>
          <a:xfrm>
            <a:off x="3714748" y="3602038"/>
            <a:ext cx="4762501" cy="1655762"/>
          </a:xfrm>
        </p:spPr>
        <p:txBody>
          <a:bodyPr/>
          <a:lstStyle/>
          <a:p>
            <a:endParaRPr lang="el-GR" dirty="0"/>
          </a:p>
        </p:txBody>
      </p:sp>
      <p:pic>
        <p:nvPicPr>
          <p:cNvPr id="5" name="Εικόνα 4">
            <a:extLst>
              <a:ext uri="{FF2B5EF4-FFF2-40B4-BE49-F238E27FC236}">
                <a16:creationId xmlns:a16="http://schemas.microsoft.com/office/drawing/2014/main" id="{AD0C3CF2-2CA0-4851-A376-5C2540834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75" y="1600200"/>
            <a:ext cx="8480603" cy="5113803"/>
          </a:xfrm>
          <a:prstGeom prst="rect">
            <a:avLst/>
          </a:prstGeom>
        </p:spPr>
      </p:pic>
    </p:spTree>
    <p:extLst>
      <p:ext uri="{BB962C8B-B14F-4D97-AF65-F5344CB8AC3E}">
        <p14:creationId xmlns:p14="http://schemas.microsoft.com/office/powerpoint/2010/main" val="309952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A0C2F6-0522-4672-B9F9-E4CE02A54281}"/>
              </a:ext>
            </a:extLst>
          </p:cNvPr>
          <p:cNvSpPr>
            <a:spLocks noGrp="1"/>
          </p:cNvSpPr>
          <p:nvPr>
            <p:ph type="title"/>
          </p:nvPr>
        </p:nvSpPr>
        <p:spPr/>
        <p:txBody>
          <a:bodyPr>
            <a:normAutofit/>
          </a:bodyPr>
          <a:lstStyle/>
          <a:p>
            <a:r>
              <a:rPr lang="el-GR" sz="2800" b="1" i="1" dirty="0" err="1">
                <a:solidFill>
                  <a:srgbClr val="FFFF00"/>
                </a:solidFill>
                <a:latin typeface="+mn-lt"/>
              </a:rPr>
              <a:t>Τεγκουσιγκάλπα</a:t>
            </a:r>
            <a:r>
              <a:rPr lang="el-GR" sz="2800" b="1" i="1" dirty="0">
                <a:solidFill>
                  <a:srgbClr val="FFFF00"/>
                </a:solidFill>
                <a:latin typeface="+mn-lt"/>
              </a:rPr>
              <a:t>, Ονδούρα</a:t>
            </a:r>
          </a:p>
        </p:txBody>
      </p:sp>
      <p:pic>
        <p:nvPicPr>
          <p:cNvPr id="6" name="Θέση περιεχομένου 5">
            <a:extLst>
              <a:ext uri="{FF2B5EF4-FFF2-40B4-BE49-F238E27FC236}">
                <a16:creationId xmlns:a16="http://schemas.microsoft.com/office/drawing/2014/main" id="{E8D60FBA-AD41-483F-AA56-49FCBD57A3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7840" y="772583"/>
            <a:ext cx="7652260" cy="5096405"/>
          </a:xfrm>
        </p:spPr>
      </p:pic>
      <p:sp>
        <p:nvSpPr>
          <p:cNvPr id="4" name="Θέση κειμένου 3">
            <a:extLst>
              <a:ext uri="{FF2B5EF4-FFF2-40B4-BE49-F238E27FC236}">
                <a16:creationId xmlns:a16="http://schemas.microsoft.com/office/drawing/2014/main" id="{FAA6B8A8-6648-4B33-A298-3435F77D9908}"/>
              </a:ext>
            </a:extLst>
          </p:cNvPr>
          <p:cNvSpPr>
            <a:spLocks noGrp="1"/>
          </p:cNvSpPr>
          <p:nvPr>
            <p:ph type="body" sz="half" idx="2"/>
          </p:nvPr>
        </p:nvSpPr>
        <p:spPr/>
        <p:txBody>
          <a:bodyPr>
            <a:normAutofit/>
          </a:bodyPr>
          <a:lstStyle/>
          <a:p>
            <a:r>
              <a:rPr lang="el-GR" sz="2800" dirty="0">
                <a:solidFill>
                  <a:srgbClr val="FF0000"/>
                </a:solidFill>
              </a:rPr>
              <a:t>Αυτό το χριστουγεννιάτικο δέντρο που το </a:t>
            </a:r>
            <a:r>
              <a:rPr lang="el-GR" sz="2800" dirty="0" err="1">
                <a:solidFill>
                  <a:srgbClr val="FF0000"/>
                </a:solidFill>
              </a:rPr>
              <a:t>σύνθεσαν</a:t>
            </a:r>
            <a:r>
              <a:rPr lang="el-GR" sz="2800" dirty="0">
                <a:solidFill>
                  <a:srgbClr val="FF0000"/>
                </a:solidFill>
              </a:rPr>
              <a:t> περίπου 3.000 άτομα μπήκε στο βιβλίο ρεκόρ </a:t>
            </a:r>
            <a:r>
              <a:rPr lang="el-GR" sz="2800" dirty="0" err="1">
                <a:solidFill>
                  <a:srgbClr val="FF0000"/>
                </a:solidFill>
              </a:rPr>
              <a:t>Γκίνες</a:t>
            </a:r>
            <a:r>
              <a:rPr lang="el-GR" sz="2800" dirty="0">
                <a:solidFill>
                  <a:srgbClr val="FF0000"/>
                </a:solidFill>
              </a:rPr>
              <a:t>.</a:t>
            </a:r>
          </a:p>
        </p:txBody>
      </p:sp>
    </p:spTree>
    <p:extLst>
      <p:ext uri="{BB962C8B-B14F-4D97-AF65-F5344CB8AC3E}">
        <p14:creationId xmlns:p14="http://schemas.microsoft.com/office/powerpoint/2010/main" val="47676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1D9F10-23BF-4CAB-831A-C6A13CF7F8BB}"/>
              </a:ext>
            </a:extLst>
          </p:cNvPr>
          <p:cNvSpPr>
            <a:spLocks noGrp="1"/>
          </p:cNvSpPr>
          <p:nvPr>
            <p:ph type="title"/>
          </p:nvPr>
        </p:nvSpPr>
        <p:spPr/>
        <p:txBody>
          <a:bodyPr>
            <a:normAutofit/>
          </a:bodyPr>
          <a:lstStyle/>
          <a:p>
            <a:r>
              <a:rPr lang="el-GR" sz="2800" b="1" i="1" dirty="0" err="1">
                <a:solidFill>
                  <a:srgbClr val="FFFF00"/>
                </a:solidFill>
                <a:latin typeface="+mn-lt"/>
              </a:rPr>
              <a:t>Ταϊπέι</a:t>
            </a:r>
            <a:r>
              <a:rPr lang="el-GR" sz="2800" b="1" i="1" dirty="0">
                <a:solidFill>
                  <a:srgbClr val="FFFF00"/>
                </a:solidFill>
                <a:latin typeface="+mn-lt"/>
              </a:rPr>
              <a:t>, </a:t>
            </a:r>
            <a:r>
              <a:rPr lang="el-GR" sz="2800" b="1" i="1" dirty="0" err="1">
                <a:solidFill>
                  <a:srgbClr val="FFFF00"/>
                </a:solidFill>
                <a:latin typeface="+mn-lt"/>
              </a:rPr>
              <a:t>Ταϊβάν</a:t>
            </a:r>
            <a:endParaRPr lang="el-GR" sz="2800" b="1" i="1" dirty="0">
              <a:solidFill>
                <a:srgbClr val="FFFF00"/>
              </a:solidFill>
              <a:latin typeface="+mn-lt"/>
            </a:endParaRPr>
          </a:p>
        </p:txBody>
      </p:sp>
      <p:pic>
        <p:nvPicPr>
          <p:cNvPr id="6" name="Θέση περιεχομένου 5">
            <a:extLst>
              <a:ext uri="{FF2B5EF4-FFF2-40B4-BE49-F238E27FC236}">
                <a16:creationId xmlns:a16="http://schemas.microsoft.com/office/drawing/2014/main" id="{BE15B5C2-904A-492C-A81B-8AFA50CB86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5289" y="328416"/>
            <a:ext cx="7540977" cy="6201168"/>
          </a:xfrm>
        </p:spPr>
      </p:pic>
      <p:sp>
        <p:nvSpPr>
          <p:cNvPr id="4" name="Θέση κειμένου 3">
            <a:extLst>
              <a:ext uri="{FF2B5EF4-FFF2-40B4-BE49-F238E27FC236}">
                <a16:creationId xmlns:a16="http://schemas.microsoft.com/office/drawing/2014/main" id="{E7A76252-98F5-4E41-A486-40449FAB58BE}"/>
              </a:ext>
            </a:extLst>
          </p:cNvPr>
          <p:cNvSpPr>
            <a:spLocks noGrp="1"/>
          </p:cNvSpPr>
          <p:nvPr>
            <p:ph type="body" sz="half" idx="2"/>
          </p:nvPr>
        </p:nvSpPr>
        <p:spPr>
          <a:xfrm>
            <a:off x="839788" y="2057400"/>
            <a:ext cx="3043590" cy="3811588"/>
          </a:xfrm>
        </p:spPr>
        <p:txBody>
          <a:bodyPr>
            <a:normAutofit/>
          </a:bodyPr>
          <a:lstStyle/>
          <a:p>
            <a:r>
              <a:rPr lang="el-GR" sz="2800" dirty="0">
                <a:solidFill>
                  <a:srgbClr val="FF0000"/>
                </a:solidFill>
              </a:rPr>
              <a:t>Το ύψος αυτού του χριστουγεννιάτικου δέντρου με LED φωτάκια είναι σχεδόν 36 μέτρα. </a:t>
            </a:r>
          </a:p>
        </p:txBody>
      </p:sp>
    </p:spTree>
    <p:extLst>
      <p:ext uri="{BB962C8B-B14F-4D97-AF65-F5344CB8AC3E}">
        <p14:creationId xmlns:p14="http://schemas.microsoft.com/office/powerpoint/2010/main" val="245936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C0B1D5-49E6-4C55-87E9-C5445A6CA990}"/>
              </a:ext>
            </a:extLst>
          </p:cNvPr>
          <p:cNvSpPr>
            <a:spLocks noGrp="1"/>
          </p:cNvSpPr>
          <p:nvPr>
            <p:ph type="title"/>
          </p:nvPr>
        </p:nvSpPr>
        <p:spPr>
          <a:xfrm>
            <a:off x="839789" y="457200"/>
            <a:ext cx="2208212" cy="1600200"/>
          </a:xfrm>
        </p:spPr>
        <p:txBody>
          <a:bodyPr>
            <a:normAutofit fontScale="90000"/>
          </a:bodyPr>
          <a:lstStyle/>
          <a:p>
            <a:r>
              <a:rPr lang="el-GR" sz="2800" b="1" i="1" dirty="0">
                <a:solidFill>
                  <a:srgbClr val="FFFF00"/>
                </a:solidFill>
                <a:latin typeface="+mn-lt"/>
              </a:rPr>
              <a:t>Ρίο ντε </a:t>
            </a:r>
            <a:r>
              <a:rPr lang="el-GR" sz="2800" b="1" i="1" dirty="0" err="1">
                <a:solidFill>
                  <a:srgbClr val="FFFF00"/>
                </a:solidFill>
                <a:latin typeface="+mn-lt"/>
              </a:rPr>
              <a:t>Τζανέιρο</a:t>
            </a:r>
            <a:r>
              <a:rPr lang="el-GR" sz="2800" b="1" i="1" dirty="0">
                <a:solidFill>
                  <a:srgbClr val="FFFF00"/>
                </a:solidFill>
                <a:latin typeface="+mn-lt"/>
              </a:rPr>
              <a:t>, Βραζιλία</a:t>
            </a:r>
            <a:br>
              <a:rPr lang="el-GR" sz="2800" b="1" i="1" dirty="0">
                <a:solidFill>
                  <a:srgbClr val="FFFF00"/>
                </a:solidFill>
                <a:latin typeface="+mn-lt"/>
              </a:rPr>
            </a:br>
            <a:br>
              <a:rPr lang="el-GR" sz="2800" b="1" i="1" dirty="0">
                <a:solidFill>
                  <a:srgbClr val="FFFF00"/>
                </a:solidFill>
                <a:latin typeface="+mn-lt"/>
              </a:rPr>
            </a:br>
            <a:endParaRPr lang="el-GR" sz="2800" b="1" i="1" dirty="0">
              <a:solidFill>
                <a:srgbClr val="FFFF00"/>
              </a:solidFill>
              <a:latin typeface="+mn-lt"/>
            </a:endParaRPr>
          </a:p>
        </p:txBody>
      </p:sp>
      <p:pic>
        <p:nvPicPr>
          <p:cNvPr id="6" name="Θέση περιεχομένου 5">
            <a:extLst>
              <a:ext uri="{FF2B5EF4-FFF2-40B4-BE49-F238E27FC236}">
                <a16:creationId xmlns:a16="http://schemas.microsoft.com/office/drawing/2014/main" id="{198EB905-26EF-4814-8A89-C1302F85DF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8280" y="587021"/>
            <a:ext cx="8555730" cy="6129868"/>
          </a:xfrm>
        </p:spPr>
      </p:pic>
      <p:sp>
        <p:nvSpPr>
          <p:cNvPr id="4" name="Θέση κειμένου 3">
            <a:extLst>
              <a:ext uri="{FF2B5EF4-FFF2-40B4-BE49-F238E27FC236}">
                <a16:creationId xmlns:a16="http://schemas.microsoft.com/office/drawing/2014/main" id="{29DEE8E1-6E8A-4786-8EF2-5CA7A69423E8}"/>
              </a:ext>
            </a:extLst>
          </p:cNvPr>
          <p:cNvSpPr>
            <a:spLocks noGrp="1"/>
          </p:cNvSpPr>
          <p:nvPr>
            <p:ph type="body" sz="half" idx="2"/>
          </p:nvPr>
        </p:nvSpPr>
        <p:spPr>
          <a:xfrm>
            <a:off x="839789" y="2057400"/>
            <a:ext cx="1903412" cy="3811588"/>
          </a:xfrm>
        </p:spPr>
        <p:txBody>
          <a:bodyPr>
            <a:normAutofit/>
          </a:bodyPr>
          <a:lstStyle/>
          <a:p>
            <a:r>
              <a:rPr lang="el-GR" sz="2800" dirty="0">
                <a:solidFill>
                  <a:srgbClr val="FF0000"/>
                </a:solidFill>
              </a:rPr>
              <a:t>Τέσσερα πολύχρωμα έλατα</a:t>
            </a:r>
          </a:p>
        </p:txBody>
      </p:sp>
    </p:spTree>
    <p:extLst>
      <p:ext uri="{BB962C8B-B14F-4D97-AF65-F5344CB8AC3E}">
        <p14:creationId xmlns:p14="http://schemas.microsoft.com/office/powerpoint/2010/main" val="414238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5ED3A1-BE09-4232-88B3-DC0FDA4DF573}"/>
              </a:ext>
            </a:extLst>
          </p:cNvPr>
          <p:cNvSpPr>
            <a:spLocks noGrp="1"/>
          </p:cNvSpPr>
          <p:nvPr>
            <p:ph type="title"/>
          </p:nvPr>
        </p:nvSpPr>
        <p:spPr>
          <a:xfrm>
            <a:off x="0" y="252237"/>
            <a:ext cx="5475111" cy="1325563"/>
          </a:xfrm>
        </p:spPr>
        <p:txBody>
          <a:bodyPr/>
          <a:lstStyle/>
          <a:p>
            <a:r>
              <a:rPr lang="el-GR" b="1" i="1" dirty="0">
                <a:solidFill>
                  <a:srgbClr val="FFFF00"/>
                </a:solidFill>
                <a:latin typeface="+mn-lt"/>
              </a:rPr>
              <a:t>Δείτε και μερικά ακόμη…</a:t>
            </a:r>
          </a:p>
        </p:txBody>
      </p:sp>
      <p:pic>
        <p:nvPicPr>
          <p:cNvPr id="4" name="Εικόνα 3">
            <a:extLst>
              <a:ext uri="{FF2B5EF4-FFF2-40B4-BE49-F238E27FC236}">
                <a16:creationId xmlns:a16="http://schemas.microsoft.com/office/drawing/2014/main" id="{D428FA6A-CE1E-415E-9B25-9EF86C10D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450" y="0"/>
            <a:ext cx="6000327" cy="6858000"/>
          </a:xfrm>
          <a:prstGeom prst="rect">
            <a:avLst/>
          </a:prstGeom>
        </p:spPr>
      </p:pic>
    </p:spTree>
    <p:extLst>
      <p:ext uri="{BB962C8B-B14F-4D97-AF65-F5344CB8AC3E}">
        <p14:creationId xmlns:p14="http://schemas.microsoft.com/office/powerpoint/2010/main" val="70223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8448331-B46C-41BE-93D8-9FCC2C245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43" y="257175"/>
            <a:ext cx="11537245" cy="6343650"/>
          </a:xfrm>
          <a:prstGeom prst="rect">
            <a:avLst/>
          </a:prstGeom>
        </p:spPr>
      </p:pic>
    </p:spTree>
    <p:extLst>
      <p:ext uri="{BB962C8B-B14F-4D97-AF65-F5344CB8AC3E}">
        <p14:creationId xmlns:p14="http://schemas.microsoft.com/office/powerpoint/2010/main" val="217708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539D335-C609-4E69-86DF-67B77CA24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22" y="229482"/>
            <a:ext cx="11706578" cy="6374518"/>
          </a:xfrm>
          <a:prstGeom prst="rect">
            <a:avLst/>
          </a:prstGeom>
        </p:spPr>
      </p:pic>
    </p:spTree>
    <p:extLst>
      <p:ext uri="{BB962C8B-B14F-4D97-AF65-F5344CB8AC3E}">
        <p14:creationId xmlns:p14="http://schemas.microsoft.com/office/powerpoint/2010/main" val="89530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A98066D-DA93-4654-8BEC-3B24BA0EA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 y="195466"/>
            <a:ext cx="11853332" cy="6662534"/>
          </a:xfrm>
          <a:prstGeom prst="rect">
            <a:avLst/>
          </a:prstGeom>
        </p:spPr>
      </p:pic>
    </p:spTree>
    <p:extLst>
      <p:ext uri="{BB962C8B-B14F-4D97-AF65-F5344CB8AC3E}">
        <p14:creationId xmlns:p14="http://schemas.microsoft.com/office/powerpoint/2010/main" val="4070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00DD20-26EA-46BD-AB64-16F3EEBCD2E6}"/>
              </a:ext>
            </a:extLst>
          </p:cNvPr>
          <p:cNvSpPr>
            <a:spLocks noGrp="1"/>
          </p:cNvSpPr>
          <p:nvPr>
            <p:ph type="title"/>
          </p:nvPr>
        </p:nvSpPr>
        <p:spPr>
          <a:xfrm>
            <a:off x="1881493" y="2103437"/>
            <a:ext cx="10515600" cy="1325563"/>
          </a:xfrm>
        </p:spPr>
        <p:txBody>
          <a:bodyPr>
            <a:noAutofit/>
          </a:bodyPr>
          <a:lstStyle/>
          <a:p>
            <a:r>
              <a:rPr lang="el-GR" sz="6000" b="1" dirty="0">
                <a:solidFill>
                  <a:srgbClr val="FFFF00"/>
                </a:solidFill>
                <a:latin typeface="+mn-lt"/>
              </a:rPr>
              <a:t>ΑΣ ΔΟΥΜΕ ΚΑΙ ΜΕΡΙΚΑ ΠΙΟ ΠΕΡΙΕΡΓΑ …</a:t>
            </a:r>
          </a:p>
        </p:txBody>
      </p:sp>
    </p:spTree>
    <p:extLst>
      <p:ext uri="{BB962C8B-B14F-4D97-AF65-F5344CB8AC3E}">
        <p14:creationId xmlns:p14="http://schemas.microsoft.com/office/powerpoint/2010/main" val="316912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CF8974-F55F-42D9-A9E3-49CD24678814}"/>
              </a:ext>
            </a:extLst>
          </p:cNvPr>
          <p:cNvSpPr>
            <a:spLocks noGrp="1"/>
          </p:cNvSpPr>
          <p:nvPr>
            <p:ph type="title"/>
          </p:nvPr>
        </p:nvSpPr>
        <p:spPr>
          <a:xfrm>
            <a:off x="100707" y="1954286"/>
            <a:ext cx="2148068" cy="1325563"/>
          </a:xfrm>
        </p:spPr>
        <p:txBody>
          <a:bodyPr>
            <a:normAutofit fontScale="90000"/>
          </a:bodyPr>
          <a:lstStyle/>
          <a:p>
            <a:r>
              <a:rPr lang="el-GR" sz="2000" b="1" dirty="0">
                <a:latin typeface="+mn-lt"/>
              </a:rPr>
              <a:t>Οι κάτοικοι της μικρής πόλης </a:t>
            </a:r>
            <a:r>
              <a:rPr lang="el-GR" sz="2000" b="1" dirty="0" err="1">
                <a:latin typeface="+mn-lt"/>
              </a:rPr>
              <a:t>Gubbio</a:t>
            </a:r>
            <a:r>
              <a:rPr lang="el-GR" sz="2000" b="1" dirty="0">
                <a:latin typeface="+mn-lt"/>
              </a:rPr>
              <a:t>, στην Ιταλία ξεκίνησαν αυτό το έθιμο το 1981. Θέλησαν, λοιπόν, να ανάβουν κάθε Χριστούγεννα ένα δέντρο πάνω στο βουνό. Το δέντρο πλέον είναι μισό μίλι ψηλό και έχει πάνω από 800 λαμπάκια, ενώ το 1991 μπήκε στο Βιβλίο </a:t>
            </a:r>
            <a:r>
              <a:rPr lang="el-GR" sz="2000" b="1" dirty="0" err="1">
                <a:latin typeface="+mn-lt"/>
              </a:rPr>
              <a:t>Γκίνες</a:t>
            </a:r>
            <a:r>
              <a:rPr lang="el-GR" sz="2000" b="1" dirty="0">
                <a:latin typeface="+mn-lt"/>
              </a:rPr>
              <a:t> ως το μεγαλύτερο Χριστουγεννιάτικο δέντρο στον κόσμο.</a:t>
            </a:r>
          </a:p>
        </p:txBody>
      </p:sp>
      <p:pic>
        <p:nvPicPr>
          <p:cNvPr id="4" name="Εικόνα 3">
            <a:extLst>
              <a:ext uri="{FF2B5EF4-FFF2-40B4-BE49-F238E27FC236}">
                <a16:creationId xmlns:a16="http://schemas.microsoft.com/office/drawing/2014/main" id="{8FBFF506-D17F-47DC-ACC8-022C96B48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533" y="568151"/>
            <a:ext cx="9099738" cy="6148738"/>
          </a:xfrm>
          <a:prstGeom prst="rect">
            <a:avLst/>
          </a:prstGeom>
        </p:spPr>
      </p:pic>
    </p:spTree>
    <p:extLst>
      <p:ext uri="{BB962C8B-B14F-4D97-AF65-F5344CB8AC3E}">
        <p14:creationId xmlns:p14="http://schemas.microsoft.com/office/powerpoint/2010/main" val="163022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825912-B3D7-4447-98E0-439E44B03D81}"/>
              </a:ext>
            </a:extLst>
          </p:cNvPr>
          <p:cNvSpPr>
            <a:spLocks noGrp="1"/>
          </p:cNvSpPr>
          <p:nvPr>
            <p:ph type="title"/>
          </p:nvPr>
        </p:nvSpPr>
        <p:spPr>
          <a:xfrm>
            <a:off x="114300" y="2566458"/>
            <a:ext cx="1735667" cy="1325563"/>
          </a:xfrm>
        </p:spPr>
        <p:txBody>
          <a:bodyPr>
            <a:noAutofit/>
          </a:bodyPr>
          <a:lstStyle/>
          <a:p>
            <a:r>
              <a:rPr lang="el-GR" sz="1800" b="1" dirty="0">
                <a:latin typeface="+mn-lt"/>
              </a:rPr>
              <a:t>Μπορεί το δέντρο στην </a:t>
            </a:r>
            <a:r>
              <a:rPr lang="el-GR" sz="1800" b="1" dirty="0" err="1">
                <a:latin typeface="+mn-lt"/>
              </a:rPr>
              <a:t>Gubbio</a:t>
            </a:r>
            <a:r>
              <a:rPr lang="el-GR" sz="1800" b="1" dirty="0">
                <a:latin typeface="+mn-lt"/>
              </a:rPr>
              <a:t> να είναι μεγάλο και εντυπωσιακό, αλλά σίγουρα εμείς (που λατρεύουμε τα γλυκά) θα επιλέγαμε το δέντρο που έφτιαξε ένας Γάλλος ζαχαροπλάστης. Ο εν λόγω κύριος δημιούργησε ένα σοκολατένιο δέντρο που ζυγίζει 4 τόνους και έχει ύψος 9 μέτρα και 75 εκατοστά.</a:t>
            </a:r>
          </a:p>
        </p:txBody>
      </p:sp>
      <p:pic>
        <p:nvPicPr>
          <p:cNvPr id="4" name="Εικόνα 3">
            <a:extLst>
              <a:ext uri="{FF2B5EF4-FFF2-40B4-BE49-F238E27FC236}">
                <a16:creationId xmlns:a16="http://schemas.microsoft.com/office/drawing/2014/main" id="{4641C550-DDFE-4F04-ACB9-077B951AA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146755"/>
            <a:ext cx="9279466" cy="6570133"/>
          </a:xfrm>
          <a:prstGeom prst="rect">
            <a:avLst/>
          </a:prstGeom>
        </p:spPr>
      </p:pic>
    </p:spTree>
    <p:extLst>
      <p:ext uri="{BB962C8B-B14F-4D97-AF65-F5344CB8AC3E}">
        <p14:creationId xmlns:p14="http://schemas.microsoft.com/office/powerpoint/2010/main" val="61046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78CB5A-243E-4D40-96C3-9D21D6BCEC29}"/>
              </a:ext>
            </a:extLst>
          </p:cNvPr>
          <p:cNvSpPr>
            <a:spLocks noGrp="1"/>
          </p:cNvSpPr>
          <p:nvPr>
            <p:ph type="title"/>
          </p:nvPr>
        </p:nvSpPr>
        <p:spPr>
          <a:xfrm>
            <a:off x="312561" y="-1670756"/>
            <a:ext cx="10515600" cy="2540001"/>
          </a:xfrm>
        </p:spPr>
        <p:txBody>
          <a:bodyPr>
            <a:normAutofit/>
          </a:bodyPr>
          <a:lstStyle/>
          <a:p>
            <a:pPr algn="ctr"/>
            <a:r>
              <a:rPr lang="el-GR" sz="4000" b="1" i="1" dirty="0">
                <a:solidFill>
                  <a:srgbClr val="FF0000"/>
                </a:solidFill>
                <a:latin typeface="+mn-lt"/>
              </a:rPr>
              <a:t>ΤΟ ΕΘΙΜΟ…</a:t>
            </a:r>
          </a:p>
        </p:txBody>
      </p:sp>
      <p:sp>
        <p:nvSpPr>
          <p:cNvPr id="3" name="Θέση κειμένου 2">
            <a:extLst>
              <a:ext uri="{FF2B5EF4-FFF2-40B4-BE49-F238E27FC236}">
                <a16:creationId xmlns:a16="http://schemas.microsoft.com/office/drawing/2014/main" id="{CB2C4650-BBA4-4CD9-BFCE-F73415E71D68}"/>
              </a:ext>
            </a:extLst>
          </p:cNvPr>
          <p:cNvSpPr>
            <a:spLocks noGrp="1"/>
          </p:cNvSpPr>
          <p:nvPr>
            <p:ph type="body" idx="1"/>
          </p:nvPr>
        </p:nvSpPr>
        <p:spPr>
          <a:xfrm>
            <a:off x="831850" y="1016001"/>
            <a:ext cx="10515600" cy="5073650"/>
          </a:xfrm>
        </p:spPr>
        <p:txBody>
          <a:bodyPr>
            <a:normAutofit fontScale="92500" lnSpcReduction="10000"/>
          </a:bodyPr>
          <a:lstStyle/>
          <a:p>
            <a:r>
              <a:rPr lang="el-GR" dirty="0">
                <a:solidFill>
                  <a:schemeClr val="tx1"/>
                </a:solidFill>
              </a:rPr>
              <a:t>Το έθιμο του χριστουγεννιάτικου δέντρου προέρχεται από τη Γερμανία. Οι Γερμανοί έστηναν δέντρο μέσα στο σπίτι τους τη μέρα που γιόρταζαν ο Αδάμ και η Εύα. Στην αρχή κρεμούσαν πάνω του λεπτά μπισκότα και αργότερα μπισκότα σε διάφορα σχήματα. Πολλές φορές έβαζαν κεριά τα οποία συμβόλιζαν τον Χριστό. </a:t>
            </a:r>
          </a:p>
          <a:p>
            <a:r>
              <a:rPr lang="el-GR" dirty="0">
                <a:solidFill>
                  <a:schemeClr val="tx1"/>
                </a:solidFill>
              </a:rPr>
              <a:t>Στην Ελλάδα το πρώτο έλατο στολίστηκε τα Χριστούγεννα  του 1833 στο παλάτι του Βασιλιά  </a:t>
            </a:r>
            <a:r>
              <a:rPr lang="el-GR" dirty="0" err="1">
                <a:solidFill>
                  <a:schemeClr val="tx1"/>
                </a:solidFill>
              </a:rPr>
              <a:t>Όθωνα</a:t>
            </a:r>
            <a:r>
              <a:rPr lang="el-GR" dirty="0">
                <a:solidFill>
                  <a:schemeClr val="tx1"/>
                </a:solidFill>
              </a:rPr>
              <a:t> .</a:t>
            </a:r>
          </a:p>
          <a:p>
            <a:r>
              <a:rPr lang="el-GR" dirty="0">
                <a:solidFill>
                  <a:schemeClr val="tx1"/>
                </a:solidFill>
              </a:rPr>
              <a:t>Στα πολύ παλιά χρόνια, πριν αρχίσουν ακόμη οι άνθρωποι να στολίζουν το κλασσικό έλατο στην Ελλάδα, υπήρχε το έθιμο του </a:t>
            </a:r>
            <a:r>
              <a:rPr lang="el-GR" dirty="0" err="1">
                <a:solidFill>
                  <a:schemeClr val="tx1"/>
                </a:solidFill>
              </a:rPr>
              <a:t>Χριστόξυλου</a:t>
            </a:r>
            <a:r>
              <a:rPr lang="el-GR" dirty="0">
                <a:solidFill>
                  <a:schemeClr val="tx1"/>
                </a:solidFill>
              </a:rPr>
              <a:t>. </a:t>
            </a:r>
          </a:p>
          <a:p>
            <a:r>
              <a:rPr lang="el-GR" dirty="0">
                <a:solidFill>
                  <a:schemeClr val="tx1"/>
                </a:solidFill>
              </a:rPr>
              <a:t>Ο πατέρας ή ο παππούς της οικογένειας, πήγαινε στο δάσος και έψαχνε να βρει το πιο χοντρό και ωραίο ξύλο για να το πάει στο σπίτι. Ύστερα το έβαζαν στο τζάκι και το έκαιγαν από τα Χριστούγεννα μέχρι τα Φώτα όλες αυτές τις 12 μέρες (Δωδεκαήμερο)</a:t>
            </a:r>
          </a:p>
          <a:p>
            <a:r>
              <a:rPr lang="el-GR" dirty="0">
                <a:solidFill>
                  <a:schemeClr val="tx1"/>
                </a:solidFill>
              </a:rPr>
              <a:t>Αυτό το κάνανε για να υπάρχει καλή τύχη στην οικογένεια και να βγάλουν μπόλικους καρπούς τα χωράφια τους. Σήμερα στολίζουμε το έλατο γιατί θέλουμε να έχουμε κάτι όμορφο τις μέρες των Χριστουγέννων στο σπίτι μας. Και ενώ τα παλιά χρόνια το στόλιζαν με φυσικά υλικά, μπισκότα, φαγώσιμα, γλυκά και κεράκια, σήμερα το στολίζουμε με πλαστικά παιχνίδια μπάλες, καμπάνες και διάφορα άλλα στολίδια.</a:t>
            </a:r>
          </a:p>
          <a:p>
            <a:endParaRPr lang="el-GR" dirty="0"/>
          </a:p>
        </p:txBody>
      </p:sp>
    </p:spTree>
    <p:extLst>
      <p:ext uri="{BB962C8B-B14F-4D97-AF65-F5344CB8AC3E}">
        <p14:creationId xmlns:p14="http://schemas.microsoft.com/office/powerpoint/2010/main" val="4083443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EB8799-59CF-4D9F-8F93-CA4D1EBD65FC}"/>
              </a:ext>
            </a:extLst>
          </p:cNvPr>
          <p:cNvSpPr>
            <a:spLocks noGrp="1"/>
          </p:cNvSpPr>
          <p:nvPr>
            <p:ph type="title"/>
          </p:nvPr>
        </p:nvSpPr>
        <p:spPr>
          <a:xfrm>
            <a:off x="0" y="1719792"/>
            <a:ext cx="2142066" cy="1325563"/>
          </a:xfrm>
        </p:spPr>
        <p:txBody>
          <a:bodyPr>
            <a:noAutofit/>
          </a:bodyPr>
          <a:lstStyle/>
          <a:p>
            <a:r>
              <a:rPr lang="el-GR" sz="1800" b="1" dirty="0">
                <a:latin typeface="+mn-lt"/>
              </a:rPr>
              <a:t>Όλα τα περίεργα συνήθως τα </a:t>
            </a:r>
            <a:r>
              <a:rPr lang="el-GR" sz="1800" b="1" dirty="0" err="1">
                <a:latin typeface="+mn-lt"/>
              </a:rPr>
              <a:t>συνατάμε</a:t>
            </a:r>
            <a:r>
              <a:rPr lang="el-GR" sz="1800" b="1" dirty="0">
                <a:latin typeface="+mn-lt"/>
              </a:rPr>
              <a:t> στην Κίνα, και εκεί θα βρείτε και το πιο ιδιαίτερο δέντρο, που φτιάχτηκε από 230 ποδήλατα. Το αποτέλεσμα είναι διαφορετικό (δε θα λέγαμε ωραίο) και με οικολογικό νόημα.</a:t>
            </a:r>
            <a:br>
              <a:rPr lang="el-GR" sz="1800" b="1" dirty="0">
                <a:latin typeface="+mn-lt"/>
              </a:rPr>
            </a:br>
            <a:br>
              <a:rPr lang="el-GR" sz="1800" b="1" dirty="0">
                <a:latin typeface="+mn-lt"/>
              </a:rPr>
            </a:br>
            <a:endParaRPr lang="el-GR" sz="1800" b="1" dirty="0">
              <a:latin typeface="+mn-lt"/>
            </a:endParaRPr>
          </a:p>
        </p:txBody>
      </p:sp>
      <p:pic>
        <p:nvPicPr>
          <p:cNvPr id="4" name="Εικόνα 3">
            <a:extLst>
              <a:ext uri="{FF2B5EF4-FFF2-40B4-BE49-F238E27FC236}">
                <a16:creationId xmlns:a16="http://schemas.microsoft.com/office/drawing/2014/main" id="{9AA750D8-3BC4-497C-A39D-09BBA0439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067" y="535163"/>
            <a:ext cx="9011356" cy="6322837"/>
          </a:xfrm>
          <a:prstGeom prst="rect">
            <a:avLst/>
          </a:prstGeom>
        </p:spPr>
      </p:pic>
    </p:spTree>
    <p:extLst>
      <p:ext uri="{BB962C8B-B14F-4D97-AF65-F5344CB8AC3E}">
        <p14:creationId xmlns:p14="http://schemas.microsoft.com/office/powerpoint/2010/main" val="340517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45607E-4ED3-41F8-AC45-2383CAD16775}"/>
              </a:ext>
            </a:extLst>
          </p:cNvPr>
          <p:cNvSpPr>
            <a:spLocks noGrp="1"/>
          </p:cNvSpPr>
          <p:nvPr>
            <p:ph type="title"/>
          </p:nvPr>
        </p:nvSpPr>
        <p:spPr>
          <a:xfrm>
            <a:off x="0" y="1279525"/>
            <a:ext cx="1885244" cy="1325563"/>
          </a:xfrm>
        </p:spPr>
        <p:txBody>
          <a:bodyPr>
            <a:normAutofit fontScale="90000"/>
          </a:bodyPr>
          <a:lstStyle/>
          <a:p>
            <a:r>
              <a:rPr lang="el-GR" sz="1800" b="1" dirty="0">
                <a:latin typeface="+mn-lt"/>
              </a:rPr>
              <a:t>Στην όμορφη Βενετία συναντάμε ένα δέντρο που είναι φτιαγμένο από γυαλί </a:t>
            </a:r>
            <a:r>
              <a:rPr lang="el-GR" sz="1800" b="1" dirty="0" err="1">
                <a:latin typeface="+mn-lt"/>
              </a:rPr>
              <a:t>Μουράνο</a:t>
            </a:r>
            <a:r>
              <a:rPr lang="el-GR" sz="1800" b="1" dirty="0">
                <a:latin typeface="+mn-lt"/>
              </a:rPr>
              <a:t>. Για να φτιαχτεί χρησιμοποιήθηκαν 1000 κομμάτια γυαλί </a:t>
            </a:r>
            <a:r>
              <a:rPr lang="el-GR" sz="1800" b="1" dirty="0" err="1">
                <a:latin typeface="+mn-lt"/>
              </a:rPr>
              <a:t>Μουράνο</a:t>
            </a:r>
            <a:r>
              <a:rPr lang="el-GR" sz="1800" b="1" dirty="0">
                <a:latin typeface="+mn-lt"/>
              </a:rPr>
              <a:t> ενώ το ύψος του φτάνει τα 8,5 μέτρα.</a:t>
            </a:r>
            <a:br>
              <a:rPr lang="el-GR" sz="1800" b="1" dirty="0">
                <a:latin typeface="+mn-lt"/>
              </a:rPr>
            </a:br>
            <a:br>
              <a:rPr lang="el-GR" sz="1800" b="1" dirty="0">
                <a:latin typeface="+mn-lt"/>
              </a:rPr>
            </a:br>
            <a:endParaRPr lang="el-GR" sz="1800" b="1" dirty="0">
              <a:latin typeface="+mn-lt"/>
            </a:endParaRPr>
          </a:p>
        </p:txBody>
      </p:sp>
      <p:pic>
        <p:nvPicPr>
          <p:cNvPr id="4" name="Εικόνα 3">
            <a:extLst>
              <a:ext uri="{FF2B5EF4-FFF2-40B4-BE49-F238E27FC236}">
                <a16:creationId xmlns:a16="http://schemas.microsoft.com/office/drawing/2014/main" id="{6B5324B1-0FF7-4D3E-8050-A0655B1C0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155" y="86431"/>
            <a:ext cx="9029910" cy="6489348"/>
          </a:xfrm>
          <a:prstGeom prst="rect">
            <a:avLst/>
          </a:prstGeom>
        </p:spPr>
      </p:pic>
    </p:spTree>
    <p:extLst>
      <p:ext uri="{BB962C8B-B14F-4D97-AF65-F5344CB8AC3E}">
        <p14:creationId xmlns:p14="http://schemas.microsoft.com/office/powerpoint/2010/main" val="326150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785FE6-519B-4CD5-ABCC-3A58AE801C82}"/>
              </a:ext>
            </a:extLst>
          </p:cNvPr>
          <p:cNvSpPr>
            <a:spLocks noGrp="1"/>
          </p:cNvSpPr>
          <p:nvPr>
            <p:ph type="title"/>
          </p:nvPr>
        </p:nvSpPr>
        <p:spPr>
          <a:xfrm>
            <a:off x="138289" y="1595437"/>
            <a:ext cx="1543755" cy="1325563"/>
          </a:xfrm>
        </p:spPr>
        <p:txBody>
          <a:bodyPr>
            <a:normAutofit fontScale="90000"/>
          </a:bodyPr>
          <a:lstStyle/>
          <a:p>
            <a:r>
              <a:rPr lang="el-GR" sz="1800" b="1" dirty="0" err="1"/>
              <a:t>Αυτόβ</a:t>
            </a:r>
            <a:r>
              <a:rPr lang="el-GR" sz="1800" b="1" dirty="0"/>
              <a:t> το Χριστουγεννιάτικο δέντρο  στήθηκε από 100.000 άδεια μπουκάλια μπύρας. Και αν νομίζετε πως αυτό το δέντρο βρίσκεται στη Γερμανία, τότε θα σας σοκάρουμε λέγοντας πως βρίσκεται στην Κίνα και μάλιστα στην περιοχή της Σανγκάης.</a:t>
            </a:r>
          </a:p>
        </p:txBody>
      </p:sp>
      <p:pic>
        <p:nvPicPr>
          <p:cNvPr id="4" name="Εικόνα 3">
            <a:extLst>
              <a:ext uri="{FF2B5EF4-FFF2-40B4-BE49-F238E27FC236}">
                <a16:creationId xmlns:a16="http://schemas.microsoft.com/office/drawing/2014/main" id="{554B6E76-18B0-4E63-8990-0347B120E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445" y="321204"/>
            <a:ext cx="8355190" cy="6384396"/>
          </a:xfrm>
          <a:prstGeom prst="rect">
            <a:avLst/>
          </a:prstGeom>
        </p:spPr>
      </p:pic>
    </p:spTree>
    <p:extLst>
      <p:ext uri="{BB962C8B-B14F-4D97-AF65-F5344CB8AC3E}">
        <p14:creationId xmlns:p14="http://schemas.microsoft.com/office/powerpoint/2010/main" val="636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A7357E-2427-4F7C-97EA-F783D461A937}"/>
              </a:ext>
            </a:extLst>
          </p:cNvPr>
          <p:cNvSpPr>
            <a:spLocks noGrp="1"/>
          </p:cNvSpPr>
          <p:nvPr>
            <p:ph type="title"/>
          </p:nvPr>
        </p:nvSpPr>
        <p:spPr>
          <a:xfrm>
            <a:off x="277988" y="2453569"/>
            <a:ext cx="1837267" cy="1325563"/>
          </a:xfrm>
        </p:spPr>
        <p:txBody>
          <a:bodyPr>
            <a:noAutofit/>
          </a:bodyPr>
          <a:lstStyle/>
          <a:p>
            <a:r>
              <a:rPr lang="el-GR" sz="1800" b="1" dirty="0">
                <a:latin typeface="+mn-lt"/>
              </a:rPr>
              <a:t>Αν έχετε συνδέσει το Χριστουγεννιάτικο δέντρο με βουνά, χιονισμένα τοπία και παγωμένες εκτάσεις, τότε τα όνειρα και η φαντασία σας σας έχουν ξεγελάσει. Αν επισκεφτείτε τη Βραζιλία και το Ρίο Ντε </a:t>
            </a:r>
            <a:r>
              <a:rPr lang="el-GR" sz="1800" b="1" dirty="0" err="1">
                <a:latin typeface="+mn-lt"/>
              </a:rPr>
              <a:t>Τζανέιρο</a:t>
            </a:r>
            <a:r>
              <a:rPr lang="el-GR" sz="1800" b="1" dirty="0">
                <a:latin typeface="+mn-lt"/>
              </a:rPr>
              <a:t>, θα δείτε ένα πλωτό δέντρο στη λίμνη </a:t>
            </a:r>
            <a:r>
              <a:rPr lang="el-GR" sz="1800" b="1" dirty="0" err="1">
                <a:latin typeface="+mn-lt"/>
              </a:rPr>
              <a:t>Lagoa</a:t>
            </a:r>
            <a:r>
              <a:rPr lang="el-GR" sz="1800" b="1" dirty="0">
                <a:latin typeface="+mn-lt"/>
              </a:rPr>
              <a:t> </a:t>
            </a:r>
            <a:r>
              <a:rPr lang="el-GR" sz="1800" b="1" dirty="0" err="1">
                <a:latin typeface="+mn-lt"/>
              </a:rPr>
              <a:t>Rodrigo</a:t>
            </a:r>
            <a:r>
              <a:rPr lang="el-GR" sz="1800" b="1" dirty="0">
                <a:latin typeface="+mn-lt"/>
              </a:rPr>
              <a:t>.</a:t>
            </a:r>
            <a:br>
              <a:rPr lang="el-GR" sz="1800" b="1" dirty="0">
                <a:latin typeface="+mn-lt"/>
              </a:rPr>
            </a:br>
            <a:br>
              <a:rPr lang="el-GR" sz="1800" b="1" dirty="0">
                <a:latin typeface="+mn-lt"/>
              </a:rPr>
            </a:br>
            <a:endParaRPr lang="el-GR" sz="1800" b="1" dirty="0">
              <a:latin typeface="+mn-lt"/>
            </a:endParaRPr>
          </a:p>
        </p:txBody>
      </p:sp>
      <p:pic>
        <p:nvPicPr>
          <p:cNvPr id="4" name="Εικόνα 3">
            <a:extLst>
              <a:ext uri="{FF2B5EF4-FFF2-40B4-BE49-F238E27FC236}">
                <a16:creationId xmlns:a16="http://schemas.microsoft.com/office/drawing/2014/main" id="{08BBE8E0-F918-4C8D-91AF-2093D4731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423" y="266737"/>
            <a:ext cx="8888589" cy="6324526"/>
          </a:xfrm>
          <a:prstGeom prst="rect">
            <a:avLst/>
          </a:prstGeom>
        </p:spPr>
      </p:pic>
    </p:spTree>
    <p:extLst>
      <p:ext uri="{BB962C8B-B14F-4D97-AF65-F5344CB8AC3E}">
        <p14:creationId xmlns:p14="http://schemas.microsoft.com/office/powerpoint/2010/main" val="3347016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484B65-E039-4260-BA06-D5F9BFB49948}"/>
              </a:ext>
            </a:extLst>
          </p:cNvPr>
          <p:cNvSpPr>
            <a:spLocks noGrp="1"/>
          </p:cNvSpPr>
          <p:nvPr>
            <p:ph type="title"/>
          </p:nvPr>
        </p:nvSpPr>
        <p:spPr>
          <a:xfrm>
            <a:off x="522112" y="2766218"/>
            <a:ext cx="1397000" cy="1325563"/>
          </a:xfrm>
        </p:spPr>
        <p:txBody>
          <a:bodyPr>
            <a:normAutofit fontScale="90000"/>
          </a:bodyPr>
          <a:lstStyle/>
          <a:p>
            <a:r>
              <a:rPr lang="el-GR" sz="2000" b="1" dirty="0">
                <a:latin typeface="+mn-lt"/>
              </a:rPr>
              <a:t>Στη Μαδρίτη, της Ισπανίας, θα συναντήσετε ένα δέντρο που θα ενθουσιάσει μικρούς και μεγάλους. Λίγο κακόγουστο για εμάς, αλλά συμβατό με την εποχή της τεχνολογίας που ζούμε.</a:t>
            </a:r>
            <a:br>
              <a:rPr lang="el-GR" sz="2000" b="1" dirty="0">
                <a:latin typeface="+mn-lt"/>
              </a:rPr>
            </a:br>
            <a:br>
              <a:rPr lang="el-GR" dirty="0"/>
            </a:br>
            <a:endParaRPr lang="el-GR" dirty="0"/>
          </a:p>
        </p:txBody>
      </p:sp>
      <p:pic>
        <p:nvPicPr>
          <p:cNvPr id="4" name="Εικόνα 3">
            <a:extLst>
              <a:ext uri="{FF2B5EF4-FFF2-40B4-BE49-F238E27FC236}">
                <a16:creationId xmlns:a16="http://schemas.microsoft.com/office/drawing/2014/main" id="{5896A826-D2FA-4496-9D84-6E707645A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912" y="184205"/>
            <a:ext cx="9268177" cy="6489589"/>
          </a:xfrm>
          <a:prstGeom prst="rect">
            <a:avLst/>
          </a:prstGeom>
        </p:spPr>
      </p:pic>
    </p:spTree>
    <p:extLst>
      <p:ext uri="{BB962C8B-B14F-4D97-AF65-F5344CB8AC3E}">
        <p14:creationId xmlns:p14="http://schemas.microsoft.com/office/powerpoint/2010/main" val="271271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999C4F-2CCE-4A50-BCB8-A03DB5E992BF}"/>
              </a:ext>
            </a:extLst>
          </p:cNvPr>
          <p:cNvSpPr>
            <a:spLocks noGrp="1"/>
          </p:cNvSpPr>
          <p:nvPr>
            <p:ph type="title"/>
          </p:nvPr>
        </p:nvSpPr>
        <p:spPr>
          <a:xfrm>
            <a:off x="1244600" y="2103437"/>
            <a:ext cx="10515600" cy="1325563"/>
          </a:xfrm>
        </p:spPr>
        <p:txBody>
          <a:bodyPr>
            <a:normAutofit/>
          </a:bodyPr>
          <a:lstStyle/>
          <a:p>
            <a:r>
              <a:rPr lang="el-GR" sz="6000" b="1" dirty="0">
                <a:solidFill>
                  <a:srgbClr val="FFFF00"/>
                </a:solidFill>
                <a:latin typeface="+mn-lt"/>
              </a:rPr>
              <a:t>Και  μερικά περίεργα ακόμη..</a:t>
            </a:r>
          </a:p>
        </p:txBody>
      </p:sp>
    </p:spTree>
    <p:extLst>
      <p:ext uri="{BB962C8B-B14F-4D97-AF65-F5344CB8AC3E}">
        <p14:creationId xmlns:p14="http://schemas.microsoft.com/office/powerpoint/2010/main" val="280015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95A69F1-E9C8-4EC2-B95D-E2DFE2496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2" y="190500"/>
            <a:ext cx="10069688" cy="6667500"/>
          </a:xfrm>
          <a:prstGeom prst="rect">
            <a:avLst/>
          </a:prstGeom>
        </p:spPr>
      </p:pic>
    </p:spTree>
    <p:extLst>
      <p:ext uri="{BB962C8B-B14F-4D97-AF65-F5344CB8AC3E}">
        <p14:creationId xmlns:p14="http://schemas.microsoft.com/office/powerpoint/2010/main" val="674229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41C870F-0F5E-48B8-8CE6-B80C8123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022" y="377471"/>
            <a:ext cx="8304741" cy="6291439"/>
          </a:xfrm>
          <a:prstGeom prst="rect">
            <a:avLst/>
          </a:prstGeom>
        </p:spPr>
      </p:pic>
    </p:spTree>
    <p:extLst>
      <p:ext uri="{BB962C8B-B14F-4D97-AF65-F5344CB8AC3E}">
        <p14:creationId xmlns:p14="http://schemas.microsoft.com/office/powerpoint/2010/main" val="3021228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9625345-5461-4D05-B980-2988813E6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903" y="95250"/>
            <a:ext cx="7962194" cy="6667500"/>
          </a:xfrm>
          <a:prstGeom prst="rect">
            <a:avLst/>
          </a:prstGeom>
        </p:spPr>
      </p:pic>
    </p:spTree>
    <p:extLst>
      <p:ext uri="{BB962C8B-B14F-4D97-AF65-F5344CB8AC3E}">
        <p14:creationId xmlns:p14="http://schemas.microsoft.com/office/powerpoint/2010/main" val="165464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00D39EC-0444-4353-A825-4FC3B8008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347" y="95250"/>
            <a:ext cx="8357306" cy="6667500"/>
          </a:xfrm>
          <a:prstGeom prst="rect">
            <a:avLst/>
          </a:prstGeom>
        </p:spPr>
      </p:pic>
    </p:spTree>
    <p:extLst>
      <p:ext uri="{BB962C8B-B14F-4D97-AF65-F5344CB8AC3E}">
        <p14:creationId xmlns:p14="http://schemas.microsoft.com/office/powerpoint/2010/main" val="115800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B2CF55-FCAC-4B28-A940-E96E9D1391FB}"/>
              </a:ext>
            </a:extLst>
          </p:cNvPr>
          <p:cNvSpPr>
            <a:spLocks noGrp="1"/>
          </p:cNvSpPr>
          <p:nvPr>
            <p:ph type="title"/>
          </p:nvPr>
        </p:nvSpPr>
        <p:spPr>
          <a:xfrm>
            <a:off x="1983317" y="270935"/>
            <a:ext cx="10515600" cy="666044"/>
          </a:xfrm>
        </p:spPr>
        <p:txBody>
          <a:bodyPr>
            <a:normAutofit/>
          </a:bodyPr>
          <a:lstStyle/>
          <a:p>
            <a:r>
              <a:rPr lang="el-GR" sz="4000" b="1" i="1" dirty="0">
                <a:solidFill>
                  <a:srgbClr val="FF0000"/>
                </a:solidFill>
                <a:latin typeface="+mn-lt"/>
              </a:rPr>
              <a:t>ΟΧΙ ΜΟΝΟ ΕΛΑΤΟ ΑΛΛΑ ΚΑΙ ΚΑΡΑΒΙ</a:t>
            </a:r>
          </a:p>
        </p:txBody>
      </p:sp>
      <p:sp>
        <p:nvSpPr>
          <p:cNvPr id="3" name="Θέση κειμένου 2">
            <a:extLst>
              <a:ext uri="{FF2B5EF4-FFF2-40B4-BE49-F238E27FC236}">
                <a16:creationId xmlns:a16="http://schemas.microsoft.com/office/drawing/2014/main" id="{BFAC0CA2-3D30-4C71-8710-9B4739458482}"/>
              </a:ext>
            </a:extLst>
          </p:cNvPr>
          <p:cNvSpPr>
            <a:spLocks noGrp="1"/>
          </p:cNvSpPr>
          <p:nvPr>
            <p:ph type="body" idx="1"/>
          </p:nvPr>
        </p:nvSpPr>
        <p:spPr>
          <a:xfrm>
            <a:off x="4572000" y="936979"/>
            <a:ext cx="6775449" cy="5152671"/>
          </a:xfrm>
        </p:spPr>
        <p:txBody>
          <a:bodyPr/>
          <a:lstStyle/>
          <a:p>
            <a:r>
              <a:rPr lang="el-GR" dirty="0"/>
              <a:t>.</a:t>
            </a:r>
          </a:p>
          <a:p>
            <a:r>
              <a:rPr lang="el-GR" dirty="0">
                <a:solidFill>
                  <a:schemeClr val="tx1"/>
                </a:solidFill>
              </a:rPr>
              <a:t>Σε πολλά σπίτια στόλιζαν φυσικό έλατο, κομμένο από το δάσος. Σε αυτό όμως δεν συμφωνούσαν αυτοί που αγαπούσαν τη φύση. Επειδή όλοι ξέρουμε πόσο σημαντικό είναι να προφυλάσσουμε τον δάσος. Ξεκίνησε λοιπόν μία νέα μόδα ο στολισμός του καραβιού. Με αυτό τον τρόπο θα προστατεύονταν και το δάσος.  Σε κάποια μέρη της Ελλάδας στολίζουν  καράβι ακόμη και σήμερα. Επειδή η Ελλάδα από τα παλιά χρόνια ήταν μία χώρα που είχε θάλασσα και πολλούς ναυτικούς. </a:t>
            </a:r>
          </a:p>
          <a:p>
            <a:r>
              <a:rPr lang="el-GR" dirty="0">
                <a:solidFill>
                  <a:schemeClr val="tx1"/>
                </a:solidFill>
              </a:rPr>
              <a:t>Όμως  σήμερα, πιο συνηθισμένο είναι το έλατο και το προτιμούν οι περισσότεροι.</a:t>
            </a:r>
          </a:p>
          <a:p>
            <a:endParaRPr lang="el-GR" dirty="0"/>
          </a:p>
        </p:txBody>
      </p:sp>
      <p:pic>
        <p:nvPicPr>
          <p:cNvPr id="5" name="Εικόνα 4">
            <a:extLst>
              <a:ext uri="{FF2B5EF4-FFF2-40B4-BE49-F238E27FC236}">
                <a16:creationId xmlns:a16="http://schemas.microsoft.com/office/drawing/2014/main" id="{50F10EB4-4323-4BC8-B4E4-3F83D9E2F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65" y="1682046"/>
            <a:ext cx="3352800" cy="3090042"/>
          </a:xfrm>
          <a:prstGeom prst="rect">
            <a:avLst/>
          </a:prstGeom>
        </p:spPr>
      </p:pic>
    </p:spTree>
    <p:extLst>
      <p:ext uri="{BB962C8B-B14F-4D97-AF65-F5344CB8AC3E}">
        <p14:creationId xmlns:p14="http://schemas.microsoft.com/office/powerpoint/2010/main" val="2324594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BC5BBDD-5B54-45FB-98E9-5DB0C9C22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467" y="95250"/>
            <a:ext cx="8300861" cy="6667500"/>
          </a:xfrm>
          <a:prstGeom prst="rect">
            <a:avLst/>
          </a:prstGeom>
        </p:spPr>
      </p:pic>
    </p:spTree>
    <p:extLst>
      <p:ext uri="{BB962C8B-B14F-4D97-AF65-F5344CB8AC3E}">
        <p14:creationId xmlns:p14="http://schemas.microsoft.com/office/powerpoint/2010/main" val="3533053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08CA8-A926-4077-928A-497288F48348}"/>
              </a:ext>
            </a:extLst>
          </p:cNvPr>
          <p:cNvSpPr>
            <a:spLocks noGrp="1"/>
          </p:cNvSpPr>
          <p:nvPr>
            <p:ph type="title"/>
          </p:nvPr>
        </p:nvSpPr>
        <p:spPr>
          <a:xfrm>
            <a:off x="838200" y="2103437"/>
            <a:ext cx="10515600" cy="1325563"/>
          </a:xfrm>
        </p:spPr>
        <p:txBody>
          <a:bodyPr>
            <a:normAutofit fontScale="90000"/>
          </a:bodyPr>
          <a:lstStyle/>
          <a:p>
            <a:br>
              <a:rPr lang="el-GR" sz="6700" b="1" dirty="0">
                <a:solidFill>
                  <a:srgbClr val="FF0000"/>
                </a:solidFill>
                <a:latin typeface="+mn-lt"/>
              </a:rPr>
            </a:br>
            <a:r>
              <a:rPr lang="el-GR" sz="6700" b="1" dirty="0">
                <a:solidFill>
                  <a:srgbClr val="FFFF00"/>
                </a:solidFill>
                <a:latin typeface="+mn-lt"/>
              </a:rPr>
              <a:t>Όμως </a:t>
            </a:r>
            <a:r>
              <a:rPr lang="el-GR" sz="6700" b="1">
                <a:solidFill>
                  <a:srgbClr val="FFFF00"/>
                </a:solidFill>
                <a:latin typeface="+mn-lt"/>
              </a:rPr>
              <a:t>μην ανησυχείς…</a:t>
            </a:r>
            <a:br>
              <a:rPr lang="el-GR" sz="6700" b="1" dirty="0">
                <a:solidFill>
                  <a:srgbClr val="FFFF00"/>
                </a:solidFill>
                <a:latin typeface="+mn-lt"/>
              </a:rPr>
            </a:br>
            <a:r>
              <a:rPr lang="el-GR" sz="6700" b="1" dirty="0">
                <a:solidFill>
                  <a:srgbClr val="FFFF00"/>
                </a:solidFill>
                <a:latin typeface="+mn-lt"/>
              </a:rPr>
              <a:t>Όπως και να στολίσεις το δέντρο σου, όποια στολίδια κι αν του κρεμάσεις, ένα είναι σίγουρο..</a:t>
            </a:r>
            <a:br>
              <a:rPr lang="el-GR" sz="6700" b="1" dirty="0">
                <a:solidFill>
                  <a:srgbClr val="FFFF00"/>
                </a:solidFill>
                <a:latin typeface="+mn-lt"/>
              </a:rPr>
            </a:br>
            <a:r>
              <a:rPr lang="el-GR" sz="6700" b="1" dirty="0">
                <a:solidFill>
                  <a:srgbClr val="FFFF00"/>
                </a:solidFill>
                <a:latin typeface="+mn-lt"/>
              </a:rPr>
              <a:t>Θα είναι μοναδικό, επειδή θα είναι </a:t>
            </a:r>
            <a:r>
              <a:rPr lang="el-GR" sz="6700" b="1" dirty="0">
                <a:solidFill>
                  <a:srgbClr val="FF0000"/>
                </a:solidFill>
                <a:latin typeface="+mn-lt"/>
              </a:rPr>
              <a:t>ΤΟ ΔΙΚΟ ΣΟΥ!</a:t>
            </a:r>
            <a:endParaRPr lang="el-GR" dirty="0">
              <a:solidFill>
                <a:srgbClr val="FF0000"/>
              </a:solidFill>
            </a:endParaRPr>
          </a:p>
        </p:txBody>
      </p:sp>
    </p:spTree>
    <p:extLst>
      <p:ext uri="{BB962C8B-B14F-4D97-AF65-F5344CB8AC3E}">
        <p14:creationId xmlns:p14="http://schemas.microsoft.com/office/powerpoint/2010/main" val="272325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308387-E117-4AFA-A541-3E7BD11B0781}"/>
              </a:ext>
            </a:extLst>
          </p:cNvPr>
          <p:cNvSpPr>
            <a:spLocks noGrp="1"/>
          </p:cNvSpPr>
          <p:nvPr>
            <p:ph type="title"/>
          </p:nvPr>
        </p:nvSpPr>
        <p:spPr>
          <a:xfrm>
            <a:off x="2235200" y="191911"/>
            <a:ext cx="6536267" cy="1500187"/>
          </a:xfrm>
        </p:spPr>
        <p:txBody>
          <a:bodyPr>
            <a:normAutofit fontScale="90000"/>
          </a:bodyPr>
          <a:lstStyle/>
          <a:p>
            <a:r>
              <a:rPr lang="el-GR" sz="4000" b="1" i="1" dirty="0">
                <a:solidFill>
                  <a:srgbClr val="C00000"/>
                </a:solidFill>
                <a:latin typeface="+mn-lt"/>
              </a:rPr>
              <a:t>Ο ΣΥΜΒΟΛΙΣΜΟΣ   ΤΟΥ ΧΡΙΣΤΟΥΓΕΝΝΙΑΤΙΚΟΥ ΔΕΝΤΡΟΥ</a:t>
            </a:r>
          </a:p>
        </p:txBody>
      </p:sp>
      <p:sp>
        <p:nvSpPr>
          <p:cNvPr id="3" name="Θέση κειμένου 2">
            <a:extLst>
              <a:ext uri="{FF2B5EF4-FFF2-40B4-BE49-F238E27FC236}">
                <a16:creationId xmlns:a16="http://schemas.microsoft.com/office/drawing/2014/main" id="{6B271180-9682-4EEC-8C56-9F1D60BE772B}"/>
              </a:ext>
            </a:extLst>
          </p:cNvPr>
          <p:cNvSpPr>
            <a:spLocks noGrp="1"/>
          </p:cNvSpPr>
          <p:nvPr>
            <p:ph type="body" idx="1"/>
          </p:nvPr>
        </p:nvSpPr>
        <p:spPr>
          <a:xfrm>
            <a:off x="831850" y="1692099"/>
            <a:ext cx="10515600" cy="4742568"/>
          </a:xfrm>
        </p:spPr>
        <p:txBody>
          <a:bodyPr/>
          <a:lstStyle/>
          <a:p>
            <a:r>
              <a:rPr lang="el-GR" dirty="0">
                <a:solidFill>
                  <a:schemeClr val="tx1"/>
                </a:solidFill>
              </a:rPr>
              <a:t>-Το δέντρο που στολίζουμε είναι το έλατο, δεν μαραίνονται τα φύλλα του και δεν πέφτουν ποτέ </a:t>
            </a:r>
            <a:r>
              <a:rPr lang="el-GR" dirty="0" err="1">
                <a:solidFill>
                  <a:schemeClr val="tx1"/>
                </a:solidFill>
              </a:rPr>
              <a:t>γι</a:t>
            </a:r>
            <a:r>
              <a:rPr lang="el-GR" dirty="0">
                <a:solidFill>
                  <a:schemeClr val="tx1"/>
                </a:solidFill>
              </a:rPr>
              <a:t> αυτό και συμβολίζει την αιώνια ζωή του Χριστού. </a:t>
            </a:r>
          </a:p>
          <a:p>
            <a:r>
              <a:rPr lang="el-GR" dirty="0">
                <a:solidFill>
                  <a:schemeClr val="tx1"/>
                </a:solidFill>
              </a:rPr>
              <a:t>-Το τριγωνικό του σχήμα συμβολίζει την Αγία Τριάδα.</a:t>
            </a:r>
          </a:p>
          <a:p>
            <a:r>
              <a:rPr lang="el-GR" dirty="0">
                <a:solidFill>
                  <a:schemeClr val="tx1"/>
                </a:solidFill>
              </a:rPr>
              <a:t>-Το χιόνι που βάζουμε από πάνω, την καρδιά του Χειμώνα </a:t>
            </a:r>
          </a:p>
          <a:p>
            <a:r>
              <a:rPr lang="el-GR" dirty="0">
                <a:solidFill>
                  <a:schemeClr val="tx1"/>
                </a:solidFill>
              </a:rPr>
              <a:t>-Τα λαμπάκια και τα κεράκια στα παλιά που δεν είχαν ρεύμα, συμβολίζουν ότι ο Χριστός είναι το φως της ζωής. </a:t>
            </a:r>
          </a:p>
          <a:p>
            <a:r>
              <a:rPr lang="el-GR" dirty="0">
                <a:solidFill>
                  <a:schemeClr val="tx1"/>
                </a:solidFill>
              </a:rPr>
              <a:t>-Το αστέρι στην κορυφή συμβολίζει το φωτεινό αστέρι της ανατολής που οδήγησε τους τρεις μάγους στη φάτνη. </a:t>
            </a:r>
          </a:p>
          <a:p>
            <a:r>
              <a:rPr lang="el-GR" dirty="0">
                <a:solidFill>
                  <a:schemeClr val="tx1"/>
                </a:solidFill>
              </a:rPr>
              <a:t>-Ενώ ο άγγελος που συνηθίζεται επάνω στο </a:t>
            </a:r>
            <a:r>
              <a:rPr lang="el-GR">
                <a:solidFill>
                  <a:schemeClr val="tx1"/>
                </a:solidFill>
              </a:rPr>
              <a:t>έλατο ,συμβολίζει </a:t>
            </a:r>
            <a:r>
              <a:rPr lang="el-GR" dirty="0">
                <a:solidFill>
                  <a:schemeClr val="tx1"/>
                </a:solidFill>
              </a:rPr>
              <a:t>τον Άγγελο που ανακοίνωσε στην Μαρία και στον Ιωσήφ τη γέννηση του Χριστού.</a:t>
            </a:r>
          </a:p>
          <a:p>
            <a:r>
              <a:rPr lang="el-GR" dirty="0">
                <a:solidFill>
                  <a:srgbClr val="0070C0"/>
                </a:solidFill>
              </a:rPr>
              <a:t>(πηγή:</a:t>
            </a:r>
            <a:r>
              <a:rPr lang="en-US" dirty="0">
                <a:solidFill>
                  <a:srgbClr val="0070C0"/>
                </a:solidFill>
              </a:rPr>
              <a:t>http://apithananhpiakia.blogspot.com/2016/12/blog-post_14.html</a:t>
            </a:r>
            <a:r>
              <a:rPr lang="el-GR" dirty="0">
                <a:solidFill>
                  <a:srgbClr val="0070C0"/>
                </a:solidFill>
              </a:rPr>
              <a:t>)</a:t>
            </a:r>
          </a:p>
          <a:p>
            <a:endParaRPr lang="el-GR" dirty="0"/>
          </a:p>
        </p:txBody>
      </p:sp>
    </p:spTree>
    <p:extLst>
      <p:ext uri="{BB962C8B-B14F-4D97-AF65-F5344CB8AC3E}">
        <p14:creationId xmlns:p14="http://schemas.microsoft.com/office/powerpoint/2010/main" val="89997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8ADD53-5CF2-4CFA-B556-F9C62892A1C1}"/>
              </a:ext>
            </a:extLst>
          </p:cNvPr>
          <p:cNvSpPr>
            <a:spLocks noGrp="1"/>
          </p:cNvSpPr>
          <p:nvPr>
            <p:ph type="title"/>
          </p:nvPr>
        </p:nvSpPr>
        <p:spPr>
          <a:xfrm>
            <a:off x="2438400" y="2498725"/>
            <a:ext cx="6287911" cy="1325563"/>
          </a:xfrm>
        </p:spPr>
        <p:txBody>
          <a:bodyPr>
            <a:normAutofit/>
          </a:bodyPr>
          <a:lstStyle/>
          <a:p>
            <a:r>
              <a:rPr lang="el-GR" sz="4000" b="1" i="1" dirty="0">
                <a:solidFill>
                  <a:srgbClr val="FF0000"/>
                </a:solidFill>
                <a:latin typeface="+mn-lt"/>
              </a:rPr>
              <a:t>ΑΣ ΔΟΥΜΕ ΤΑ ΠΙΟ ΟΜΟΡΦΑ ΔΕΝΤΡΑ ΣΤΟΝ ΚΟΣΜΟ…  </a:t>
            </a:r>
          </a:p>
        </p:txBody>
      </p:sp>
    </p:spTree>
    <p:extLst>
      <p:ext uri="{BB962C8B-B14F-4D97-AF65-F5344CB8AC3E}">
        <p14:creationId xmlns:p14="http://schemas.microsoft.com/office/powerpoint/2010/main" val="273456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4DAFB1-8C6E-4C92-9821-4CFDABA7BC82}"/>
              </a:ext>
            </a:extLst>
          </p:cNvPr>
          <p:cNvSpPr>
            <a:spLocks noGrp="1"/>
          </p:cNvSpPr>
          <p:nvPr>
            <p:ph type="title"/>
          </p:nvPr>
        </p:nvSpPr>
        <p:spPr>
          <a:xfrm>
            <a:off x="838200" y="365125"/>
            <a:ext cx="2650067" cy="1012119"/>
          </a:xfrm>
        </p:spPr>
        <p:txBody>
          <a:bodyPr>
            <a:noAutofit/>
          </a:bodyPr>
          <a:lstStyle/>
          <a:p>
            <a:br>
              <a:rPr lang="el-GR" sz="2800" b="1" i="1" dirty="0">
                <a:solidFill>
                  <a:srgbClr val="FF0000"/>
                </a:solidFill>
              </a:rPr>
            </a:br>
            <a:br>
              <a:rPr lang="el-GR" sz="2800" b="1" i="1" dirty="0">
                <a:solidFill>
                  <a:srgbClr val="FF0000"/>
                </a:solidFill>
              </a:rPr>
            </a:br>
            <a:br>
              <a:rPr lang="el-GR" sz="2800" b="1" i="1" dirty="0">
                <a:solidFill>
                  <a:srgbClr val="FF0000"/>
                </a:solidFill>
              </a:rPr>
            </a:br>
            <a:br>
              <a:rPr lang="el-GR" sz="2800" b="1" i="1" dirty="0">
                <a:solidFill>
                  <a:srgbClr val="FF0000"/>
                </a:solidFill>
              </a:rPr>
            </a:br>
            <a:br>
              <a:rPr lang="el-GR" sz="2800" b="1" i="1" dirty="0">
                <a:solidFill>
                  <a:srgbClr val="FF0000"/>
                </a:solidFill>
              </a:rPr>
            </a:br>
            <a:br>
              <a:rPr lang="el-GR" sz="2800" b="1" i="1" dirty="0">
                <a:solidFill>
                  <a:srgbClr val="FF0000"/>
                </a:solidFill>
              </a:rPr>
            </a:br>
            <a:br>
              <a:rPr lang="el-GR" sz="2800" b="1" i="1" dirty="0">
                <a:solidFill>
                  <a:srgbClr val="FF0000"/>
                </a:solidFill>
              </a:rPr>
            </a:br>
            <a:br>
              <a:rPr lang="el-GR" sz="2800" b="1" i="1" dirty="0">
                <a:solidFill>
                  <a:srgbClr val="FF0000"/>
                </a:solidFill>
              </a:rPr>
            </a:br>
            <a:br>
              <a:rPr lang="el-GR" sz="2800" b="1" i="1" dirty="0">
                <a:solidFill>
                  <a:srgbClr val="FF0000"/>
                </a:solidFill>
              </a:rPr>
            </a:br>
            <a:r>
              <a:rPr lang="el-GR" sz="2800" b="1" i="1" dirty="0">
                <a:solidFill>
                  <a:srgbClr val="FFFF00"/>
                </a:solidFill>
              </a:rPr>
              <a:t>Παρίσι, Γαλλία </a:t>
            </a:r>
            <a:r>
              <a:rPr lang="el-GR" sz="2800" b="1" i="1" dirty="0">
                <a:solidFill>
                  <a:srgbClr val="FF0000"/>
                </a:solidFill>
              </a:rPr>
              <a:t>Αυτό το ανάποδο χριστουγεννιάτικο δέντρο ύψους 25 μέτρων, βρίσκεται στο γαλλικό κατάστημα </a:t>
            </a:r>
            <a:r>
              <a:rPr lang="el-GR" sz="2800" b="1" i="1" dirty="0" err="1">
                <a:solidFill>
                  <a:srgbClr val="FF0000"/>
                </a:solidFill>
              </a:rPr>
              <a:t>Galeries</a:t>
            </a:r>
            <a:r>
              <a:rPr lang="el-GR" sz="2800" b="1" i="1" dirty="0">
                <a:solidFill>
                  <a:srgbClr val="FF0000"/>
                </a:solidFill>
              </a:rPr>
              <a:t> </a:t>
            </a:r>
            <a:r>
              <a:rPr lang="el-GR" sz="2800" b="1" i="1" dirty="0" err="1">
                <a:solidFill>
                  <a:srgbClr val="FF0000"/>
                </a:solidFill>
              </a:rPr>
              <a:t>Lafayette</a:t>
            </a:r>
            <a:r>
              <a:rPr lang="el-GR" sz="2800" b="1" i="1" dirty="0">
                <a:solidFill>
                  <a:srgbClr val="FF0000"/>
                </a:solidFill>
              </a:rPr>
              <a:t>.</a:t>
            </a:r>
          </a:p>
        </p:txBody>
      </p:sp>
      <p:pic>
        <p:nvPicPr>
          <p:cNvPr id="4" name="Εικόνα 3">
            <a:extLst>
              <a:ext uri="{FF2B5EF4-FFF2-40B4-BE49-F238E27FC236}">
                <a16:creationId xmlns:a16="http://schemas.microsoft.com/office/drawing/2014/main" id="{992DA2D6-986E-4855-B0C7-968D18DC5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756" y="722376"/>
            <a:ext cx="8127999" cy="5413248"/>
          </a:xfrm>
          <a:prstGeom prst="rect">
            <a:avLst/>
          </a:prstGeom>
        </p:spPr>
      </p:pic>
    </p:spTree>
    <p:extLst>
      <p:ext uri="{BB962C8B-B14F-4D97-AF65-F5344CB8AC3E}">
        <p14:creationId xmlns:p14="http://schemas.microsoft.com/office/powerpoint/2010/main" val="332346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E1049-19C2-44B8-A79C-DE329CA3C944}"/>
              </a:ext>
            </a:extLst>
          </p:cNvPr>
          <p:cNvSpPr>
            <a:spLocks noGrp="1"/>
          </p:cNvSpPr>
          <p:nvPr>
            <p:ph type="title"/>
          </p:nvPr>
        </p:nvSpPr>
        <p:spPr/>
        <p:txBody>
          <a:bodyPr/>
          <a:lstStyle/>
          <a:p>
            <a:r>
              <a:rPr lang="el-GR" b="1" i="1" dirty="0">
                <a:solidFill>
                  <a:srgbClr val="FFFF00"/>
                </a:solidFill>
              </a:rPr>
              <a:t>Μελβούρνη, Αυστραλία</a:t>
            </a:r>
          </a:p>
        </p:txBody>
      </p:sp>
      <p:pic>
        <p:nvPicPr>
          <p:cNvPr id="6" name="Θέση εικόνας 5">
            <a:extLst>
              <a:ext uri="{FF2B5EF4-FFF2-40B4-BE49-F238E27FC236}">
                <a16:creationId xmlns:a16="http://schemas.microsoft.com/office/drawing/2014/main" id="{570C7C6E-3C99-420A-8C3E-485F4BCD6FF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954" r="7954"/>
          <a:stretch>
            <a:fillRect/>
          </a:stretch>
        </p:blipFill>
        <p:spPr>
          <a:xfrm>
            <a:off x="4746633" y="654579"/>
            <a:ext cx="7027328" cy="5548842"/>
          </a:xfrm>
        </p:spPr>
      </p:pic>
      <p:sp>
        <p:nvSpPr>
          <p:cNvPr id="4" name="Θέση κειμένου 3">
            <a:extLst>
              <a:ext uri="{FF2B5EF4-FFF2-40B4-BE49-F238E27FC236}">
                <a16:creationId xmlns:a16="http://schemas.microsoft.com/office/drawing/2014/main" id="{317A222B-921A-4DA1-A076-1EC6C71D22BA}"/>
              </a:ext>
            </a:extLst>
          </p:cNvPr>
          <p:cNvSpPr>
            <a:spLocks noGrp="1"/>
          </p:cNvSpPr>
          <p:nvPr>
            <p:ph type="body" sz="half" idx="2"/>
          </p:nvPr>
        </p:nvSpPr>
        <p:spPr/>
        <p:txBody>
          <a:bodyPr>
            <a:normAutofit/>
          </a:bodyPr>
          <a:lstStyle/>
          <a:p>
            <a:r>
              <a:rPr lang="el-GR" sz="2800" dirty="0">
                <a:solidFill>
                  <a:srgbClr val="FF0000"/>
                </a:solidFill>
              </a:rPr>
              <a:t>Αυτό το χριστουγεννιάτικο δέντρο κατασκευάστηκε με περισσότερα από μισό εκατομμύρια τουβλάκια </a:t>
            </a:r>
            <a:r>
              <a:rPr lang="el-GR" sz="2800" dirty="0" err="1">
                <a:solidFill>
                  <a:srgbClr val="FF0000"/>
                </a:solidFill>
              </a:rPr>
              <a:t>Lego</a:t>
            </a:r>
            <a:r>
              <a:rPr lang="el-GR" sz="2800" dirty="0">
                <a:solidFill>
                  <a:srgbClr val="FF0000"/>
                </a:solidFill>
              </a:rPr>
              <a:t> και είναι πολύ εντυπωσιακό!</a:t>
            </a:r>
          </a:p>
        </p:txBody>
      </p:sp>
    </p:spTree>
    <p:extLst>
      <p:ext uri="{BB962C8B-B14F-4D97-AF65-F5344CB8AC3E}">
        <p14:creationId xmlns:p14="http://schemas.microsoft.com/office/powerpoint/2010/main" val="380041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B178FB-B9A2-4009-81A8-58099472091A}"/>
              </a:ext>
            </a:extLst>
          </p:cNvPr>
          <p:cNvSpPr>
            <a:spLocks noGrp="1"/>
          </p:cNvSpPr>
          <p:nvPr>
            <p:ph type="title"/>
          </p:nvPr>
        </p:nvSpPr>
        <p:spPr/>
        <p:txBody>
          <a:bodyPr/>
          <a:lstStyle/>
          <a:p>
            <a:r>
              <a:rPr lang="el-GR" b="1" i="1" dirty="0">
                <a:solidFill>
                  <a:srgbClr val="FFFF00"/>
                </a:solidFill>
              </a:rPr>
              <a:t>Βίλνιους, Λιθουανία</a:t>
            </a:r>
            <a:br>
              <a:rPr lang="el-GR" b="1" i="1" dirty="0">
                <a:solidFill>
                  <a:srgbClr val="FFFF00"/>
                </a:solidFill>
              </a:rPr>
            </a:br>
            <a:br>
              <a:rPr lang="el-GR" b="1" i="1" dirty="0">
                <a:solidFill>
                  <a:srgbClr val="FFFF00"/>
                </a:solidFill>
              </a:rPr>
            </a:br>
            <a:endParaRPr lang="el-GR" b="1" i="1" dirty="0">
              <a:solidFill>
                <a:srgbClr val="FFFF00"/>
              </a:solidFill>
            </a:endParaRPr>
          </a:p>
        </p:txBody>
      </p:sp>
      <p:pic>
        <p:nvPicPr>
          <p:cNvPr id="6" name="Θέση εικόνας 5">
            <a:extLst>
              <a:ext uri="{FF2B5EF4-FFF2-40B4-BE49-F238E27FC236}">
                <a16:creationId xmlns:a16="http://schemas.microsoft.com/office/drawing/2014/main" id="{11FF5550-485D-4BFE-8987-9204717EDCD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817" r="11817"/>
          <a:stretch>
            <a:fillRect/>
          </a:stretch>
        </p:blipFill>
        <p:spPr/>
      </p:pic>
      <p:sp>
        <p:nvSpPr>
          <p:cNvPr id="4" name="Θέση κειμένου 3">
            <a:extLst>
              <a:ext uri="{FF2B5EF4-FFF2-40B4-BE49-F238E27FC236}">
                <a16:creationId xmlns:a16="http://schemas.microsoft.com/office/drawing/2014/main" id="{25BD9C64-A283-4693-A395-3E1AB91ACA05}"/>
              </a:ext>
            </a:extLst>
          </p:cNvPr>
          <p:cNvSpPr>
            <a:spLocks noGrp="1"/>
          </p:cNvSpPr>
          <p:nvPr>
            <p:ph type="body" sz="half" idx="2"/>
          </p:nvPr>
        </p:nvSpPr>
        <p:spPr/>
        <p:txBody>
          <a:bodyPr>
            <a:normAutofit/>
          </a:bodyPr>
          <a:lstStyle/>
          <a:p>
            <a:r>
              <a:rPr lang="el-GR" sz="3200" dirty="0">
                <a:solidFill>
                  <a:srgbClr val="FF0000"/>
                </a:solidFill>
              </a:rPr>
              <a:t>Ένα υπέροχο χριστουγεννιάτικο δέντρο στη κεντρική πλατεία του Βίλνιους</a:t>
            </a:r>
            <a:r>
              <a:rPr lang="el-GR" sz="3200" i="1" dirty="0">
                <a:solidFill>
                  <a:srgbClr val="FF0000"/>
                </a:solidFill>
              </a:rPr>
              <a:t>.</a:t>
            </a:r>
          </a:p>
        </p:txBody>
      </p:sp>
    </p:spTree>
    <p:extLst>
      <p:ext uri="{BB962C8B-B14F-4D97-AF65-F5344CB8AC3E}">
        <p14:creationId xmlns:p14="http://schemas.microsoft.com/office/powerpoint/2010/main" val="194819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9E5AC-4EF9-49B5-98B4-5DF1F2DA6652}"/>
              </a:ext>
            </a:extLst>
          </p:cNvPr>
          <p:cNvSpPr>
            <a:spLocks noGrp="1"/>
          </p:cNvSpPr>
          <p:nvPr>
            <p:ph type="title"/>
          </p:nvPr>
        </p:nvSpPr>
        <p:spPr/>
        <p:txBody>
          <a:bodyPr>
            <a:normAutofit/>
          </a:bodyPr>
          <a:lstStyle/>
          <a:p>
            <a:r>
              <a:rPr lang="el-GR" sz="2800" b="1" i="1" dirty="0">
                <a:solidFill>
                  <a:srgbClr val="FFFF00"/>
                </a:solidFill>
                <a:latin typeface="+mn-lt"/>
              </a:rPr>
              <a:t>Νέα Υόρκη, ΗΠΑ</a:t>
            </a:r>
          </a:p>
        </p:txBody>
      </p:sp>
      <p:pic>
        <p:nvPicPr>
          <p:cNvPr id="6" name="Θέση περιεχομένου 5">
            <a:extLst>
              <a:ext uri="{FF2B5EF4-FFF2-40B4-BE49-F238E27FC236}">
                <a16:creationId xmlns:a16="http://schemas.microsoft.com/office/drawing/2014/main" id="{34F36D26-88BB-460D-9A3B-72A021197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044" y="883352"/>
            <a:ext cx="8319912" cy="5336825"/>
          </a:xfrm>
        </p:spPr>
      </p:pic>
      <p:sp>
        <p:nvSpPr>
          <p:cNvPr id="4" name="Θέση κειμένου 3">
            <a:extLst>
              <a:ext uri="{FF2B5EF4-FFF2-40B4-BE49-F238E27FC236}">
                <a16:creationId xmlns:a16="http://schemas.microsoft.com/office/drawing/2014/main" id="{009E649B-DB10-4419-A7D6-399D0464F477}"/>
              </a:ext>
            </a:extLst>
          </p:cNvPr>
          <p:cNvSpPr>
            <a:spLocks noGrp="1"/>
          </p:cNvSpPr>
          <p:nvPr>
            <p:ph type="body" sz="half" idx="2"/>
          </p:nvPr>
        </p:nvSpPr>
        <p:spPr>
          <a:xfrm>
            <a:off x="952678" y="2057400"/>
            <a:ext cx="2761366" cy="3811588"/>
          </a:xfrm>
        </p:spPr>
        <p:txBody>
          <a:bodyPr>
            <a:normAutofit/>
          </a:bodyPr>
          <a:lstStyle/>
          <a:p>
            <a:r>
              <a:rPr lang="el-GR" sz="2800" dirty="0">
                <a:solidFill>
                  <a:srgbClr val="FF0000"/>
                </a:solidFill>
              </a:rPr>
              <a:t>Φαντασμαγορικό έλατο με αγγέλους</a:t>
            </a:r>
          </a:p>
        </p:txBody>
      </p:sp>
    </p:spTree>
    <p:extLst>
      <p:ext uri="{BB962C8B-B14F-4D97-AF65-F5344CB8AC3E}">
        <p14:creationId xmlns:p14="http://schemas.microsoft.com/office/powerpoint/2010/main" val="364743935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947</Words>
  <Application>Microsoft Office PowerPoint</Application>
  <PresentationFormat>Ευρεία οθόνη</PresentationFormat>
  <Paragraphs>44</Paragraphs>
  <Slides>31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31</vt:i4>
      </vt:variant>
    </vt:vector>
  </HeadingPairs>
  <TitlesOfParts>
    <vt:vector size="35" baseType="lpstr">
      <vt:lpstr>Arial</vt:lpstr>
      <vt:lpstr>Calibri</vt:lpstr>
      <vt:lpstr>Calibri Light</vt:lpstr>
      <vt:lpstr>Θέμα του Office</vt:lpstr>
      <vt:lpstr>ΤΟ ΕΛΑΤΟ ΤΩΝ ΧΡΙΣΤΟΥΓΕΝΝΩΝ</vt:lpstr>
      <vt:lpstr>ΤΟ ΕΘΙΜΟ…</vt:lpstr>
      <vt:lpstr>ΟΧΙ ΜΟΝΟ ΕΛΑΤΟ ΑΛΛΑ ΚΑΙ ΚΑΡΑΒΙ</vt:lpstr>
      <vt:lpstr>Ο ΣΥΜΒΟΛΙΣΜΟΣ   ΤΟΥ ΧΡΙΣΤΟΥΓΕΝΝΙΑΤΙΚΟΥ ΔΕΝΤΡΟΥ</vt:lpstr>
      <vt:lpstr>ΑΣ ΔΟΥΜΕ ΤΑ ΠΙΟ ΟΜΟΡΦΑ ΔΕΝΤΡΑ ΣΤΟΝ ΚΟΣΜΟ…  </vt:lpstr>
      <vt:lpstr>         Παρίσι, Γαλλία Αυτό το ανάποδο χριστουγεννιάτικο δέντρο ύψους 25 μέτρων, βρίσκεται στο γαλλικό κατάστημα Galeries Lafayette.</vt:lpstr>
      <vt:lpstr>Μελβούρνη, Αυστραλία</vt:lpstr>
      <vt:lpstr>Βίλνιους, Λιθουανία  </vt:lpstr>
      <vt:lpstr>Νέα Υόρκη, ΗΠΑ</vt:lpstr>
      <vt:lpstr>Τεγκουσιγκάλπα, Ονδούρα</vt:lpstr>
      <vt:lpstr>Ταϊπέι, Ταϊβάν</vt:lpstr>
      <vt:lpstr>Ρίο ντε Τζανέιρο, Βραζιλία  </vt:lpstr>
      <vt:lpstr>Δείτε και μερικά ακόμη…</vt:lpstr>
      <vt:lpstr>Παρουσίαση του PowerPoint</vt:lpstr>
      <vt:lpstr>Παρουσίαση του PowerPoint</vt:lpstr>
      <vt:lpstr>Παρουσίαση του PowerPoint</vt:lpstr>
      <vt:lpstr>ΑΣ ΔΟΥΜΕ ΚΑΙ ΜΕΡΙΚΑ ΠΙΟ ΠΕΡΙΕΡΓΑ …</vt:lpstr>
      <vt:lpstr>Οι κάτοικοι της μικρής πόλης Gubbio, στην Ιταλία ξεκίνησαν αυτό το έθιμο το 1981. Θέλησαν, λοιπόν, να ανάβουν κάθε Χριστούγεννα ένα δέντρο πάνω στο βουνό. Το δέντρο πλέον είναι μισό μίλι ψηλό και έχει πάνω από 800 λαμπάκια, ενώ το 1991 μπήκε στο Βιβλίο Γκίνες ως το μεγαλύτερο Χριστουγεννιάτικο δέντρο στον κόσμο.</vt:lpstr>
      <vt:lpstr>Μπορεί το δέντρο στην Gubbio να είναι μεγάλο και εντυπωσιακό, αλλά σίγουρα εμείς (που λατρεύουμε τα γλυκά) θα επιλέγαμε το δέντρο που έφτιαξε ένας Γάλλος ζαχαροπλάστης. Ο εν λόγω κύριος δημιούργησε ένα σοκολατένιο δέντρο που ζυγίζει 4 τόνους και έχει ύψος 9 μέτρα και 75 εκατοστά.</vt:lpstr>
      <vt:lpstr>Όλα τα περίεργα συνήθως τα συνατάμε στην Κίνα, και εκεί θα βρείτε και το πιο ιδιαίτερο δέντρο, που φτιάχτηκε από 230 ποδήλατα. Το αποτέλεσμα είναι διαφορετικό (δε θα λέγαμε ωραίο) και με οικολογικό νόημα.  </vt:lpstr>
      <vt:lpstr>Στην όμορφη Βενετία συναντάμε ένα δέντρο που είναι φτιαγμένο από γυαλί Μουράνο. Για να φτιαχτεί χρησιμοποιήθηκαν 1000 κομμάτια γυαλί Μουράνο ενώ το ύψος του φτάνει τα 8,5 μέτρα.  </vt:lpstr>
      <vt:lpstr>Αυτόβ το Χριστουγεννιάτικο δέντρο  στήθηκε από 100.000 άδεια μπουκάλια μπύρας. Και αν νομίζετε πως αυτό το δέντρο βρίσκεται στη Γερμανία, τότε θα σας σοκάρουμε λέγοντας πως βρίσκεται στην Κίνα και μάλιστα στην περιοχή της Σανγκάης.</vt:lpstr>
      <vt:lpstr>Αν έχετε συνδέσει το Χριστουγεννιάτικο δέντρο με βουνά, χιονισμένα τοπία και παγωμένες εκτάσεις, τότε τα όνειρα και η φαντασία σας σας έχουν ξεγελάσει. Αν επισκεφτείτε τη Βραζιλία και το Ρίο Ντε Τζανέιρο, θα δείτε ένα πλωτό δέντρο στη λίμνη Lagoa Rodrigo.  </vt:lpstr>
      <vt:lpstr>Στη Μαδρίτη, της Ισπανίας, θα συναντήσετε ένα δέντρο που θα ενθουσιάσει μικρούς και μεγάλους. Λίγο κακόγουστο για εμάς, αλλά συμβατό με την εποχή της τεχνολογίας που ζούμε.  </vt:lpstr>
      <vt:lpstr>Και  μερικά περίεργα ακόμη..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Όμως μην ανησυχείς… Όπως και να στολίσεις το δέντρο σου, όποια στολίδια κι αν του κρεμάσεις, ένα είναι σίγουρο.. Θα είναι μοναδικό, επειδή θα είναι ΤΟ ΔΙΚΟ ΣΟΥ!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ΕΛΑΤΟ ΤΩΝ ΧΡΙΣΤΟΥΓΕΝΝΩΝ</dc:title>
  <dc:creator>Giota</dc:creator>
  <cp:lastModifiedBy>Giota</cp:lastModifiedBy>
  <cp:revision>35</cp:revision>
  <dcterms:created xsi:type="dcterms:W3CDTF">2020-12-07T21:27:27Z</dcterms:created>
  <dcterms:modified xsi:type="dcterms:W3CDTF">2020-12-08T17:37:18Z</dcterms:modified>
</cp:coreProperties>
</file>