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3BC828-C714-41EB-8409-7ECEF509D3B1}">
  <a:tblStyle styleId="{BB3BC828-C714-41EB-8409-7ECEF509D3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22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iam173 makri" userId="b5b013cfb936d0e7" providerId="LiveId" clId="{0708D13B-1779-4C6D-8912-3D0D6197F750}"/>
    <pc:docChg chg="modSld">
      <pc:chgData name="raniam173 makri" userId="b5b013cfb936d0e7" providerId="LiveId" clId="{0708D13B-1779-4C6D-8912-3D0D6197F750}" dt="2020-12-02T20:03:03.807" v="2" actId="1076"/>
      <pc:docMkLst>
        <pc:docMk/>
      </pc:docMkLst>
      <pc:sldChg chg="modSp">
        <pc:chgData name="raniam173 makri" userId="b5b013cfb936d0e7" providerId="LiveId" clId="{0708D13B-1779-4C6D-8912-3D0D6197F750}" dt="2020-12-02T20:02:50.148" v="1" actId="20577"/>
        <pc:sldMkLst>
          <pc:docMk/>
          <pc:sldMk cId="0" sldId="256"/>
        </pc:sldMkLst>
        <pc:spChg chg="mod">
          <ac:chgData name="raniam173 makri" userId="b5b013cfb936d0e7" providerId="LiveId" clId="{0708D13B-1779-4C6D-8912-3D0D6197F750}" dt="2020-12-02T20:02:50.148" v="1" actId="20577"/>
          <ac:spMkLst>
            <pc:docMk/>
            <pc:sldMk cId="0" sldId="256"/>
            <ac:spMk id="56" creationId="{00000000-0000-0000-0000-000000000000}"/>
          </ac:spMkLst>
        </pc:spChg>
      </pc:sldChg>
      <pc:sldChg chg="modSp">
        <pc:chgData name="raniam173 makri" userId="b5b013cfb936d0e7" providerId="LiveId" clId="{0708D13B-1779-4C6D-8912-3D0D6197F750}" dt="2020-12-02T20:03:03.807" v="2" actId="1076"/>
        <pc:sldMkLst>
          <pc:docMk/>
          <pc:sldMk cId="0" sldId="271"/>
        </pc:sldMkLst>
        <pc:spChg chg="mod">
          <ac:chgData name="raniam173 makri" userId="b5b013cfb936d0e7" providerId="LiveId" clId="{0708D13B-1779-4C6D-8912-3D0D6197F750}" dt="2020-12-02T20:03:03.807" v="2" actId="1076"/>
          <ac:spMkLst>
            <pc:docMk/>
            <pc:sldMk cId="0" sldId="271"/>
            <ac:spMk id="1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78e790cbc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78e790cb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78e790cbc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78e790cb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78e790cb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78e790cb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78e790cb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78e790cb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78e790cb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78e790cb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78e790cb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78e790cb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78e790cb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78e790cb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78e790cb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78e790cb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78e790cbc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78e790cb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78e790cb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78e790cb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78e790cb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78e790cb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78e790cbc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78e790cb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www.youtube.com/watch?v=Gb1pWEulGD8"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jpg"/><Relationship Id="rId7"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http://www.youtube.com/watch?v=XYvZkNXAuq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93727"/>
          </a:xfrm>
          <a:prstGeom prst="rect">
            <a:avLst/>
          </a:prstGeom>
          <a:noFill/>
          <a:ln>
            <a:noFill/>
          </a:ln>
        </p:spPr>
      </p:pic>
      <p:pic>
        <p:nvPicPr>
          <p:cNvPr id="55" name="Google Shape;55;p13"/>
          <p:cNvPicPr preferRelativeResize="0"/>
          <p:nvPr/>
        </p:nvPicPr>
        <p:blipFill rotWithShape="1">
          <a:blip r:embed="rId4">
            <a:alphaModFix/>
          </a:blip>
          <a:srcRect t="-80" r="-847" b="80"/>
          <a:stretch/>
        </p:blipFill>
        <p:spPr>
          <a:xfrm>
            <a:off x="0" y="-58600"/>
            <a:ext cx="9144000" cy="5252326"/>
          </a:xfrm>
          <a:prstGeom prst="rect">
            <a:avLst/>
          </a:prstGeom>
          <a:noFill/>
          <a:ln>
            <a:noFill/>
          </a:ln>
        </p:spPr>
      </p:pic>
      <p:sp>
        <p:nvSpPr>
          <p:cNvPr id="56" name="Google Shape;56;p13"/>
          <p:cNvSpPr txBox="1"/>
          <p:nvPr/>
        </p:nvSpPr>
        <p:spPr>
          <a:xfrm>
            <a:off x="1889075" y="918225"/>
            <a:ext cx="5117100" cy="9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5300" b="1" dirty="0">
                <a:latin typeface="Comic Sans MS"/>
                <a:ea typeface="Comic Sans MS"/>
                <a:cs typeface="Comic Sans MS"/>
                <a:sym typeface="Comic Sans MS"/>
              </a:rPr>
              <a:t>Το γράμμα </a:t>
            </a:r>
            <a:endParaRPr sz="5300" b="1" dirty="0">
              <a:latin typeface="Comic Sans MS"/>
              <a:ea typeface="Comic Sans MS"/>
              <a:cs typeface="Comic Sans MS"/>
              <a:sym typeface="Comic Sans MS"/>
            </a:endParaRPr>
          </a:p>
          <a:p>
            <a:pPr marL="0" lvl="0" indent="0" algn="ctr" rtl="0">
              <a:spcBef>
                <a:spcPts val="0"/>
              </a:spcBef>
              <a:spcAft>
                <a:spcPts val="0"/>
              </a:spcAft>
              <a:buNone/>
            </a:pPr>
            <a:endParaRPr sz="3000" b="1" dirty="0">
              <a:latin typeface="Comic Sans MS"/>
              <a:ea typeface="Comic Sans MS"/>
              <a:cs typeface="Comic Sans MS"/>
              <a:sym typeface="Comic Sans MS"/>
            </a:endParaRPr>
          </a:p>
        </p:txBody>
      </p:sp>
      <p:pic>
        <p:nvPicPr>
          <p:cNvPr id="57" name="Google Shape;57;p13"/>
          <p:cNvPicPr preferRelativeResize="0"/>
          <p:nvPr/>
        </p:nvPicPr>
        <p:blipFill>
          <a:blip r:embed="rId5">
            <a:alphaModFix/>
          </a:blip>
          <a:stretch>
            <a:fillRect/>
          </a:stretch>
        </p:blipFill>
        <p:spPr>
          <a:xfrm>
            <a:off x="3014125" y="1997825"/>
            <a:ext cx="3030874" cy="3030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116525" y="66950"/>
            <a:ext cx="2781626" cy="2781626"/>
          </a:xfrm>
          <a:prstGeom prst="rect">
            <a:avLst/>
          </a:prstGeom>
          <a:noFill/>
          <a:ln>
            <a:noFill/>
          </a:ln>
        </p:spPr>
      </p:pic>
      <p:sp>
        <p:nvSpPr>
          <p:cNvPr id="137" name="Google Shape;137;p22"/>
          <p:cNvSpPr txBox="1"/>
          <p:nvPr/>
        </p:nvSpPr>
        <p:spPr>
          <a:xfrm>
            <a:off x="0" y="3242475"/>
            <a:ext cx="9144000" cy="18555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8" name="Google Shape;138;p22"/>
          <p:cNvPicPr preferRelativeResize="0"/>
          <p:nvPr/>
        </p:nvPicPr>
        <p:blipFill rotWithShape="1">
          <a:blip r:embed="rId4">
            <a:alphaModFix/>
          </a:blip>
          <a:srcRect l="22433" r="20886" b="26008"/>
          <a:stretch/>
        </p:blipFill>
        <p:spPr>
          <a:xfrm>
            <a:off x="3357275" y="-38275"/>
            <a:ext cx="5786724" cy="5069300"/>
          </a:xfrm>
          <a:prstGeom prst="rect">
            <a:avLst/>
          </a:prstGeom>
          <a:noFill/>
          <a:ln>
            <a:noFill/>
          </a:ln>
        </p:spPr>
      </p:pic>
      <p:pic>
        <p:nvPicPr>
          <p:cNvPr id="139" name="Google Shape;139;p22"/>
          <p:cNvPicPr preferRelativeResize="0"/>
          <p:nvPr/>
        </p:nvPicPr>
        <p:blipFill>
          <a:blip r:embed="rId5">
            <a:alphaModFix/>
          </a:blip>
          <a:stretch>
            <a:fillRect/>
          </a:stretch>
        </p:blipFill>
        <p:spPr>
          <a:xfrm>
            <a:off x="-486100" y="2928525"/>
            <a:ext cx="4693058" cy="2781625"/>
          </a:xfrm>
          <a:prstGeom prst="rect">
            <a:avLst/>
          </a:prstGeom>
          <a:noFill/>
          <a:ln>
            <a:noFill/>
          </a:ln>
        </p:spPr>
      </p:pic>
      <p:pic>
        <p:nvPicPr>
          <p:cNvPr id="140" name="Google Shape;140;p22" descr="Εκπαιδευτικό βίντεο για το Γράμμα Χχ.&#10;Eπιμέλεια: Μπέσιου Χριστίνα&#10;&#10;Διαθέσιμο στον εκπαιδευτικό ιστότοπο www.thrania.com" title="Γράμμα Χχ">
            <a:hlinkClick r:id="rId6"/>
          </p:cNvPr>
          <p:cNvPicPr preferRelativeResize="0"/>
          <p:nvPr/>
        </p:nvPicPr>
        <p:blipFill>
          <a:blip r:embed="rId7">
            <a:alphaModFix/>
          </a:blip>
          <a:stretch>
            <a:fillRect/>
          </a:stretch>
        </p:blipFill>
        <p:spPr>
          <a:xfrm>
            <a:off x="3861100" y="0"/>
            <a:ext cx="4599900" cy="316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3">
            <a:alphaModFix/>
          </a:blip>
          <a:srcRect r="49137"/>
          <a:stretch/>
        </p:blipFill>
        <p:spPr>
          <a:xfrm>
            <a:off x="4112875" y="228925"/>
            <a:ext cx="4265924" cy="4838700"/>
          </a:xfrm>
          <a:prstGeom prst="rect">
            <a:avLst/>
          </a:prstGeom>
          <a:noFill/>
          <a:ln>
            <a:noFill/>
          </a:ln>
        </p:spPr>
      </p:pic>
      <p:pic>
        <p:nvPicPr>
          <p:cNvPr id="146" name="Google Shape;146;p23"/>
          <p:cNvPicPr preferRelativeResize="0"/>
          <p:nvPr/>
        </p:nvPicPr>
        <p:blipFill>
          <a:blip r:embed="rId4">
            <a:alphaModFix/>
          </a:blip>
          <a:stretch>
            <a:fillRect/>
          </a:stretch>
        </p:blipFill>
        <p:spPr>
          <a:xfrm>
            <a:off x="401100" y="1371925"/>
            <a:ext cx="2468375" cy="3684150"/>
          </a:xfrm>
          <a:prstGeom prst="rect">
            <a:avLst/>
          </a:prstGeom>
          <a:noFill/>
          <a:ln>
            <a:noFill/>
          </a:ln>
        </p:spPr>
      </p:pic>
      <p:sp>
        <p:nvSpPr>
          <p:cNvPr id="147" name="Google Shape;147;p23"/>
          <p:cNvSpPr/>
          <p:nvPr/>
        </p:nvSpPr>
        <p:spPr>
          <a:xfrm>
            <a:off x="1672675" y="228925"/>
            <a:ext cx="2287200" cy="1143000"/>
          </a:xfrm>
          <a:prstGeom prst="cloudCallout">
            <a:avLst>
              <a:gd name="adj1" fmla="val -44557"/>
              <a:gd name="adj2" fmla="val 885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700">
                <a:solidFill>
                  <a:srgbClr val="FF0000"/>
                </a:solidFill>
              </a:rPr>
              <a:t>Ήρθε η ώρα να με ζωγραφίσεις</a:t>
            </a:r>
            <a:endParaRPr sz="17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7"/>
        <p:cNvGrpSpPr/>
        <p:nvPr/>
      </p:nvGrpSpPr>
      <p:grpSpPr>
        <a:xfrm>
          <a:off x="0" y="0"/>
          <a:ext cx="0" cy="0"/>
          <a:chOff x="0" y="0"/>
          <a:chExt cx="0" cy="0"/>
        </a:xfrm>
      </p:grpSpPr>
      <p:pic>
        <p:nvPicPr>
          <p:cNvPr id="168" name="Google Shape;168;p28"/>
          <p:cNvPicPr preferRelativeResize="0"/>
          <p:nvPr/>
        </p:nvPicPr>
        <p:blipFill rotWithShape="1">
          <a:blip r:embed="rId3">
            <a:alphaModFix/>
          </a:blip>
          <a:srcRect l="7441" t="4672" b="25280"/>
          <a:stretch/>
        </p:blipFill>
        <p:spPr>
          <a:xfrm>
            <a:off x="1554288" y="431425"/>
            <a:ext cx="5777175" cy="2140325"/>
          </a:xfrm>
          <a:prstGeom prst="rect">
            <a:avLst/>
          </a:prstGeom>
          <a:noFill/>
          <a:ln>
            <a:noFill/>
          </a:ln>
        </p:spPr>
      </p:pic>
      <p:graphicFrame>
        <p:nvGraphicFramePr>
          <p:cNvPr id="169" name="Google Shape;169;p28"/>
          <p:cNvGraphicFramePr/>
          <p:nvPr/>
        </p:nvGraphicFramePr>
        <p:xfrm>
          <a:off x="663175" y="2945975"/>
          <a:ext cx="7559400" cy="1771100"/>
        </p:xfrm>
        <a:graphic>
          <a:graphicData uri="http://schemas.openxmlformats.org/drawingml/2006/table">
            <a:tbl>
              <a:tblPr>
                <a:noFill/>
                <a:tableStyleId>{BB3BC828-C714-41EB-8409-7ECEF509D3B1}</a:tableStyleId>
              </a:tblPr>
              <a:tblGrid>
                <a:gridCol w="944925">
                  <a:extLst>
                    <a:ext uri="{9D8B030D-6E8A-4147-A177-3AD203B41FA5}">
                      <a16:colId xmlns:a16="http://schemas.microsoft.com/office/drawing/2014/main" val="20000"/>
                    </a:ext>
                  </a:extLst>
                </a:gridCol>
                <a:gridCol w="944925">
                  <a:extLst>
                    <a:ext uri="{9D8B030D-6E8A-4147-A177-3AD203B41FA5}">
                      <a16:colId xmlns:a16="http://schemas.microsoft.com/office/drawing/2014/main" val="20001"/>
                    </a:ext>
                  </a:extLst>
                </a:gridCol>
                <a:gridCol w="944925">
                  <a:extLst>
                    <a:ext uri="{9D8B030D-6E8A-4147-A177-3AD203B41FA5}">
                      <a16:colId xmlns:a16="http://schemas.microsoft.com/office/drawing/2014/main" val="20002"/>
                    </a:ext>
                  </a:extLst>
                </a:gridCol>
                <a:gridCol w="944925">
                  <a:extLst>
                    <a:ext uri="{9D8B030D-6E8A-4147-A177-3AD203B41FA5}">
                      <a16:colId xmlns:a16="http://schemas.microsoft.com/office/drawing/2014/main" val="20003"/>
                    </a:ext>
                  </a:extLst>
                </a:gridCol>
                <a:gridCol w="944925">
                  <a:extLst>
                    <a:ext uri="{9D8B030D-6E8A-4147-A177-3AD203B41FA5}">
                      <a16:colId xmlns:a16="http://schemas.microsoft.com/office/drawing/2014/main" val="20004"/>
                    </a:ext>
                  </a:extLst>
                </a:gridCol>
                <a:gridCol w="944925">
                  <a:extLst>
                    <a:ext uri="{9D8B030D-6E8A-4147-A177-3AD203B41FA5}">
                      <a16:colId xmlns:a16="http://schemas.microsoft.com/office/drawing/2014/main" val="20005"/>
                    </a:ext>
                  </a:extLst>
                </a:gridCol>
                <a:gridCol w="944925">
                  <a:extLst>
                    <a:ext uri="{9D8B030D-6E8A-4147-A177-3AD203B41FA5}">
                      <a16:colId xmlns:a16="http://schemas.microsoft.com/office/drawing/2014/main" val="20006"/>
                    </a:ext>
                  </a:extLst>
                </a:gridCol>
                <a:gridCol w="944925">
                  <a:extLst>
                    <a:ext uri="{9D8B030D-6E8A-4147-A177-3AD203B41FA5}">
                      <a16:colId xmlns:a16="http://schemas.microsoft.com/office/drawing/2014/main" val="20007"/>
                    </a:ext>
                  </a:extLst>
                </a:gridCol>
              </a:tblGrid>
              <a:tr h="885550">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885550">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0" name="Google Shape;170;p28"/>
          <p:cNvSpPr txBox="1"/>
          <p:nvPr/>
        </p:nvSpPr>
        <p:spPr>
          <a:xfrm>
            <a:off x="803450"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Χ</a:t>
            </a:r>
            <a:endParaRPr sz="3500" b="1"/>
          </a:p>
        </p:txBody>
      </p:sp>
      <p:sp>
        <p:nvSpPr>
          <p:cNvPr id="171" name="Google Shape;171;p28"/>
          <p:cNvSpPr txBox="1"/>
          <p:nvPr/>
        </p:nvSpPr>
        <p:spPr>
          <a:xfrm>
            <a:off x="312076" y="90538"/>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Χ</a:t>
            </a:r>
            <a:endParaRPr sz="3500" b="1"/>
          </a:p>
        </p:txBody>
      </p:sp>
      <p:sp>
        <p:nvSpPr>
          <p:cNvPr id="172" name="Google Shape;172;p28"/>
          <p:cNvSpPr txBox="1"/>
          <p:nvPr/>
        </p:nvSpPr>
        <p:spPr>
          <a:xfrm>
            <a:off x="1701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ε</a:t>
            </a:r>
            <a:endParaRPr sz="3500" b="1"/>
          </a:p>
        </p:txBody>
      </p:sp>
      <p:sp>
        <p:nvSpPr>
          <p:cNvPr id="173" name="Google Shape;173;p28"/>
          <p:cNvSpPr txBox="1"/>
          <p:nvPr/>
        </p:nvSpPr>
        <p:spPr>
          <a:xfrm>
            <a:off x="4536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ώ</a:t>
            </a:r>
            <a:endParaRPr sz="3500" b="1"/>
          </a:p>
        </p:txBody>
      </p:sp>
      <p:sp>
        <p:nvSpPr>
          <p:cNvPr id="174" name="Google Shape;174;p28"/>
          <p:cNvSpPr txBox="1"/>
          <p:nvPr/>
        </p:nvSpPr>
        <p:spPr>
          <a:xfrm>
            <a:off x="3591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μ</a:t>
            </a:r>
            <a:endParaRPr sz="3500" b="1"/>
          </a:p>
        </p:txBody>
      </p:sp>
      <p:sp>
        <p:nvSpPr>
          <p:cNvPr id="175" name="Google Shape;175;p28"/>
          <p:cNvSpPr txBox="1"/>
          <p:nvPr/>
        </p:nvSpPr>
        <p:spPr>
          <a:xfrm>
            <a:off x="2646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ι</a:t>
            </a:r>
            <a:endParaRPr sz="3500" b="1"/>
          </a:p>
        </p:txBody>
      </p:sp>
      <p:sp>
        <p:nvSpPr>
          <p:cNvPr id="176" name="Google Shape;176;p28"/>
          <p:cNvSpPr txBox="1"/>
          <p:nvPr/>
        </p:nvSpPr>
        <p:spPr>
          <a:xfrm>
            <a:off x="7371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ς</a:t>
            </a:r>
            <a:endParaRPr sz="3500" b="1"/>
          </a:p>
        </p:txBody>
      </p:sp>
      <p:sp>
        <p:nvSpPr>
          <p:cNvPr id="177" name="Google Shape;177;p28"/>
          <p:cNvSpPr txBox="1"/>
          <p:nvPr/>
        </p:nvSpPr>
        <p:spPr>
          <a:xfrm>
            <a:off x="6426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α</a:t>
            </a:r>
            <a:endParaRPr sz="3500" b="1"/>
          </a:p>
        </p:txBody>
      </p:sp>
      <p:sp>
        <p:nvSpPr>
          <p:cNvPr id="178" name="Google Shape;178;p28"/>
          <p:cNvSpPr txBox="1"/>
          <p:nvPr/>
        </p:nvSpPr>
        <p:spPr>
          <a:xfrm>
            <a:off x="5481275" y="3022500"/>
            <a:ext cx="750900" cy="7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ν</a:t>
            </a:r>
            <a:endParaRPr sz="3500" b="1"/>
          </a:p>
        </p:txBody>
      </p:sp>
      <p:sp>
        <p:nvSpPr>
          <p:cNvPr id="179" name="Google Shape;179;p28"/>
          <p:cNvSpPr txBox="1"/>
          <p:nvPr/>
        </p:nvSpPr>
        <p:spPr>
          <a:xfrm>
            <a:off x="7822775" y="247425"/>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μ</a:t>
            </a:r>
            <a:endParaRPr sz="3500" b="1"/>
          </a:p>
        </p:txBody>
      </p:sp>
      <p:sp>
        <p:nvSpPr>
          <p:cNvPr id="180" name="Google Shape;180;p28"/>
          <p:cNvSpPr txBox="1"/>
          <p:nvPr/>
        </p:nvSpPr>
        <p:spPr>
          <a:xfrm>
            <a:off x="123725" y="1750050"/>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ι</a:t>
            </a:r>
            <a:endParaRPr sz="3500" b="1"/>
          </a:p>
        </p:txBody>
      </p:sp>
      <p:sp>
        <p:nvSpPr>
          <p:cNvPr id="181" name="Google Shape;181;p28"/>
          <p:cNvSpPr txBox="1"/>
          <p:nvPr/>
        </p:nvSpPr>
        <p:spPr>
          <a:xfrm>
            <a:off x="803450" y="1042350"/>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ώ</a:t>
            </a:r>
            <a:endParaRPr sz="3500" b="1"/>
          </a:p>
        </p:txBody>
      </p:sp>
      <p:sp>
        <p:nvSpPr>
          <p:cNvPr id="182" name="Google Shape;182;p28"/>
          <p:cNvSpPr txBox="1"/>
          <p:nvPr/>
        </p:nvSpPr>
        <p:spPr>
          <a:xfrm>
            <a:off x="8222575" y="1957600"/>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ν</a:t>
            </a:r>
            <a:endParaRPr sz="3500" b="1"/>
          </a:p>
        </p:txBody>
      </p:sp>
      <p:sp>
        <p:nvSpPr>
          <p:cNvPr id="183" name="Google Shape;183;p28"/>
          <p:cNvSpPr txBox="1"/>
          <p:nvPr/>
        </p:nvSpPr>
        <p:spPr>
          <a:xfrm>
            <a:off x="7439175" y="1147738"/>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ε</a:t>
            </a:r>
            <a:endParaRPr sz="3500" b="1"/>
          </a:p>
        </p:txBody>
      </p:sp>
      <p:sp>
        <p:nvSpPr>
          <p:cNvPr id="184" name="Google Shape;184;p28"/>
          <p:cNvSpPr txBox="1"/>
          <p:nvPr/>
        </p:nvSpPr>
        <p:spPr>
          <a:xfrm>
            <a:off x="1210275" y="1994163"/>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ς</a:t>
            </a:r>
            <a:endParaRPr sz="3500" b="1"/>
          </a:p>
        </p:txBody>
      </p:sp>
      <p:sp>
        <p:nvSpPr>
          <p:cNvPr id="185" name="Google Shape;185;p28"/>
          <p:cNvSpPr txBox="1"/>
          <p:nvPr/>
        </p:nvSpPr>
        <p:spPr>
          <a:xfrm>
            <a:off x="2553025" y="2137425"/>
            <a:ext cx="750900" cy="707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500" b="1"/>
              <a:t>α</a:t>
            </a:r>
            <a:endParaRPr sz="35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9"/>
          <p:cNvPicPr preferRelativeResize="0"/>
          <p:nvPr/>
        </p:nvPicPr>
        <p:blipFill>
          <a:blip r:embed="rId3">
            <a:alphaModFix/>
          </a:blip>
          <a:stretch>
            <a:fillRect/>
          </a:stretch>
        </p:blipFill>
        <p:spPr>
          <a:xfrm>
            <a:off x="133900" y="0"/>
            <a:ext cx="9143999" cy="4991099"/>
          </a:xfrm>
          <a:prstGeom prst="rect">
            <a:avLst/>
          </a:prstGeom>
          <a:noFill/>
          <a:ln>
            <a:noFill/>
          </a:ln>
        </p:spPr>
      </p:pic>
      <p:pic>
        <p:nvPicPr>
          <p:cNvPr id="191" name="Google Shape;191;p29" descr="Μουσική: Ευριπίδης Ζεμενίδης.&#10;Στίχοι: Γιώργος Μυζάλης.&#10;Στο ρόλο του τενόρου: Νίκος Ζιάζιαρης.&#10;Στο ρόλο της σοπράνο: Ευγενία Λιάκου.&#10;Δίσκος: Τέσσερις εποχές και μια συγγνώμη.&#10;Εταιρεία: Hidden Track.&#10;Έτος κυκλοφορίας: 2014.&#10;Αποκλειστική μετάδοση για τον Ιανουάριο του 2014 από το Μελωδία FM 99.2 &#10;&#10;Παραγωγή: Ευριπίδης Ζεμενίδης -- Γιάννης Λαμπρόπουλος &#10;Διεύθυνση παραγωγής: Ευριπίδης Ζεμενίδης &#10;Ενορχηστρώσεις: Ευριπίδης Ζεμενίδης&#10;Ηχολήπτες: Γιάννης Λαμπρόπουλος -- Θάνος Καλέας &#10;mastering: Κώστας Ιατρέλης z-plane mastering, London&#10;Oι ηχογραφήσεις και οι μίξεις έγιναν στο studio Kυριαζής από το Σεπτέμβριο&#10;έως και το Νοέμβριο του 2013, με ηχολήπτη το Γιάννη λαμπρόπουλο. Πρόσθετες ηχογραφήσεις, μίξεις και editing στο «Τραγούδι του χειμώνα» και τη «Μεγάλη στιγμή» έγιναν με ηχολήπτη το Θάνο Καλέα. Μέρος των ηχογραφήσεων έγιναν από τον Ευριπίδη Ζεμενίδη στο σπίτι του.&#10;&#10;Παίζουν οι μουσικοί:&#10;Θάνος Μιχαηλίδης: τύμπανα&#10;Μιχάλης Καλκάνης: ηλεκτρικό μπάσο&#10;Βαγγέλης Στεφανόπουλος: πιάνο&#10;Μιγκέν Σελμάνι: βιολί&#10;Γιώργος Παναγιωτόπουλος: βιολί&#10;Roman Gomez: μπαντονεόν&#10;&#10;Διονύσης Σαββόπουλος - Το τραγούδι του χειμώνα | Dionysis Savvopoulos - To tragoudi tou xeimwna - Official Audio Release&#10;&#10;ΤΟ ΤΡΑΓΟΥΔΙ ΤΟΥ ΧΕΙΜΩΝΑ&#10;&#10;Φέρτε παλτά, φέρτε κουβέρτες και σκουφιά&#10;Ήρθαν τα χιόνια και τα κρύα στις αυλές μας&#10;Φέρτε να βράσουμε ροφήματα ζεστά&#10;Να ζεσταθούνε επιτέλους οι καρδιές μας&#10;&#10;Ήρθε ο χειμώνας ο σοφός για να οργανώσει&#10;Βραδιές με κάστανα γύρω από τη φωτιά&#10;Τρεις μήνες μένει κι επιμένει να ενώσει&#10;Τους φίλους όλους σε σπιτάκια γιορτινά &#10;&#10;Ντύσου καλά προτού να βγεις από το σπίτι σου&#10;Έχει χιονίσει κι όλα γύρω είναι λευκά&#10;Είναι χειμώνας - δες την παγωμένη μύτη σου&#10;Να ζεσταθούμε έλα οι δυο μας αγκαλιά.&#10;&#10;Ήρθε ο χειμώνας ο σοφός για να οργανώσει&#10;Βραδιές με κάστανα γύρω από τη φωτιά&#10;Τρεις μήνες μένει κι επιμένει να ενώσει&#10;Τους φίλους όλους σε παιχνίδια γιορτινά" title="Διονύσης Σαββόπουλος - Το τραγούδι του χειμώνα - Official Audio Release">
            <a:hlinkClick r:id="rId4"/>
          </p:cNvPr>
          <p:cNvPicPr preferRelativeResize="0"/>
          <p:nvPr/>
        </p:nvPicPr>
        <p:blipFill>
          <a:blip r:embed="rId5">
            <a:alphaModFix/>
          </a:blip>
          <a:stretch>
            <a:fillRect/>
          </a:stretch>
        </p:blipFill>
        <p:spPr>
          <a:xfrm>
            <a:off x="38275" y="-6"/>
            <a:ext cx="4213300" cy="3087706"/>
          </a:xfrm>
          <a:prstGeom prst="rect">
            <a:avLst/>
          </a:prstGeom>
          <a:noFill/>
          <a:ln>
            <a:noFill/>
          </a:ln>
        </p:spPr>
      </p:pic>
      <p:pic>
        <p:nvPicPr>
          <p:cNvPr id="192" name="Google Shape;192;p29"/>
          <p:cNvPicPr preferRelativeResize="0"/>
          <p:nvPr/>
        </p:nvPicPr>
        <p:blipFill>
          <a:blip r:embed="rId6">
            <a:alphaModFix/>
          </a:blip>
          <a:stretch>
            <a:fillRect/>
          </a:stretch>
        </p:blipFill>
        <p:spPr>
          <a:xfrm>
            <a:off x="4328075" y="57400"/>
            <a:ext cx="3452933" cy="2589700"/>
          </a:xfrm>
          <a:prstGeom prst="rect">
            <a:avLst/>
          </a:prstGeom>
          <a:noFill/>
          <a:ln>
            <a:noFill/>
          </a:ln>
        </p:spPr>
      </p:pic>
      <p:pic>
        <p:nvPicPr>
          <p:cNvPr id="193" name="Google Shape;193;p29"/>
          <p:cNvPicPr preferRelativeResize="0"/>
          <p:nvPr/>
        </p:nvPicPr>
        <p:blipFill>
          <a:blip r:embed="rId7">
            <a:alphaModFix/>
          </a:blip>
          <a:stretch>
            <a:fillRect/>
          </a:stretch>
        </p:blipFill>
        <p:spPr>
          <a:xfrm>
            <a:off x="628113" y="2571749"/>
            <a:ext cx="3167525" cy="2375651"/>
          </a:xfrm>
          <a:prstGeom prst="rect">
            <a:avLst/>
          </a:prstGeom>
          <a:noFill/>
          <a:ln>
            <a:noFill/>
          </a:ln>
        </p:spPr>
      </p:pic>
      <p:pic>
        <p:nvPicPr>
          <p:cNvPr id="194" name="Google Shape;194;p29"/>
          <p:cNvPicPr preferRelativeResize="0"/>
          <p:nvPr/>
        </p:nvPicPr>
        <p:blipFill>
          <a:blip r:embed="rId8">
            <a:alphaModFix/>
          </a:blip>
          <a:stretch>
            <a:fillRect/>
          </a:stretch>
        </p:blipFill>
        <p:spPr>
          <a:xfrm>
            <a:off x="4055500" y="2647100"/>
            <a:ext cx="3787675" cy="234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16419" b="16176"/>
          <a:stretch/>
        </p:blipFill>
        <p:spPr>
          <a:xfrm>
            <a:off x="152400" y="946925"/>
            <a:ext cx="2688700" cy="3261601"/>
          </a:xfrm>
          <a:prstGeom prst="rect">
            <a:avLst/>
          </a:prstGeom>
          <a:noFill/>
          <a:ln>
            <a:noFill/>
          </a:ln>
        </p:spPr>
      </p:pic>
      <p:cxnSp>
        <p:nvCxnSpPr>
          <p:cNvPr id="63" name="Google Shape;63;p14"/>
          <p:cNvCxnSpPr/>
          <p:nvPr/>
        </p:nvCxnSpPr>
        <p:spPr>
          <a:xfrm>
            <a:off x="66900" y="3940725"/>
            <a:ext cx="4730400" cy="28800"/>
          </a:xfrm>
          <a:prstGeom prst="straightConnector1">
            <a:avLst/>
          </a:prstGeom>
          <a:noFill/>
          <a:ln w="28575" cap="flat" cmpd="sng">
            <a:solidFill>
              <a:schemeClr val="dk2"/>
            </a:solidFill>
            <a:prstDash val="solid"/>
            <a:round/>
            <a:headEnd type="none" w="med" len="med"/>
            <a:tailEnd type="none" w="med" len="med"/>
          </a:ln>
        </p:spPr>
      </p:cxnSp>
      <p:pic>
        <p:nvPicPr>
          <p:cNvPr id="64" name="Google Shape;64;p14"/>
          <p:cNvPicPr preferRelativeResize="0"/>
          <p:nvPr/>
        </p:nvPicPr>
        <p:blipFill rotWithShape="1">
          <a:blip r:embed="rId4">
            <a:alphaModFix/>
          </a:blip>
          <a:srcRect t="30848" b="33767"/>
          <a:stretch/>
        </p:blipFill>
        <p:spPr>
          <a:xfrm>
            <a:off x="2996900" y="3099062"/>
            <a:ext cx="1575100" cy="1712125"/>
          </a:xfrm>
          <a:prstGeom prst="rect">
            <a:avLst/>
          </a:prstGeom>
          <a:noFill/>
          <a:ln>
            <a:noFill/>
          </a:ln>
        </p:spPr>
      </p:pic>
      <p:sp>
        <p:nvSpPr>
          <p:cNvPr id="65" name="Google Shape;65;p14"/>
          <p:cNvSpPr txBox="1"/>
          <p:nvPr/>
        </p:nvSpPr>
        <p:spPr>
          <a:xfrm>
            <a:off x="353900" y="258250"/>
            <a:ext cx="3666900" cy="4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900" b="1">
                <a:solidFill>
                  <a:srgbClr val="FF0000"/>
                </a:solidFill>
              </a:rPr>
              <a:t>Πώς γράφεται το γράμμα Χ, χ;</a:t>
            </a:r>
            <a:endParaRPr sz="1900" b="1">
              <a:solidFill>
                <a:srgbClr val="FF0000"/>
              </a:solidFill>
            </a:endParaRPr>
          </a:p>
        </p:txBody>
      </p:sp>
      <p:cxnSp>
        <p:nvCxnSpPr>
          <p:cNvPr id="66" name="Google Shape;66;p14"/>
          <p:cNvCxnSpPr/>
          <p:nvPr/>
        </p:nvCxnSpPr>
        <p:spPr>
          <a:xfrm>
            <a:off x="573900" y="1415600"/>
            <a:ext cx="1740900" cy="2238300"/>
          </a:xfrm>
          <a:prstGeom prst="straightConnector1">
            <a:avLst/>
          </a:prstGeom>
          <a:noFill/>
          <a:ln w="9525" cap="flat" cmpd="sng">
            <a:solidFill>
              <a:srgbClr val="FF0000"/>
            </a:solidFill>
            <a:prstDash val="solid"/>
            <a:round/>
            <a:headEnd type="none" w="med" len="med"/>
            <a:tailEnd type="triangle" w="med" len="med"/>
          </a:ln>
        </p:spPr>
      </p:cxnSp>
      <p:cxnSp>
        <p:nvCxnSpPr>
          <p:cNvPr id="67" name="Google Shape;67;p14"/>
          <p:cNvCxnSpPr/>
          <p:nvPr/>
        </p:nvCxnSpPr>
        <p:spPr>
          <a:xfrm flipH="1">
            <a:off x="573925" y="1453850"/>
            <a:ext cx="1788600" cy="2343300"/>
          </a:xfrm>
          <a:prstGeom prst="straightConnector1">
            <a:avLst/>
          </a:prstGeom>
          <a:noFill/>
          <a:ln w="9525" cap="flat" cmpd="sng">
            <a:solidFill>
              <a:srgbClr val="FF0000"/>
            </a:solidFill>
            <a:prstDash val="solid"/>
            <a:round/>
            <a:headEnd type="none" w="med" len="med"/>
            <a:tailEnd type="triangle" w="med" len="med"/>
          </a:ln>
        </p:spPr>
      </p:cxnSp>
      <p:pic>
        <p:nvPicPr>
          <p:cNvPr id="68" name="Google Shape;68;p14"/>
          <p:cNvPicPr preferRelativeResize="0"/>
          <p:nvPr/>
        </p:nvPicPr>
        <p:blipFill>
          <a:blip r:embed="rId5">
            <a:alphaModFix/>
          </a:blip>
          <a:stretch>
            <a:fillRect/>
          </a:stretch>
        </p:blipFill>
        <p:spPr>
          <a:xfrm>
            <a:off x="5206363" y="306075"/>
            <a:ext cx="1187442" cy="1557301"/>
          </a:xfrm>
          <a:prstGeom prst="rect">
            <a:avLst/>
          </a:prstGeom>
          <a:noFill/>
          <a:ln>
            <a:noFill/>
          </a:ln>
        </p:spPr>
      </p:pic>
      <p:pic>
        <p:nvPicPr>
          <p:cNvPr id="69" name="Google Shape;69;p14"/>
          <p:cNvPicPr preferRelativeResize="0"/>
          <p:nvPr/>
        </p:nvPicPr>
        <p:blipFill>
          <a:blip r:embed="rId5">
            <a:alphaModFix/>
          </a:blip>
          <a:stretch>
            <a:fillRect/>
          </a:stretch>
        </p:blipFill>
        <p:spPr>
          <a:xfrm>
            <a:off x="7579400" y="258250"/>
            <a:ext cx="1187442" cy="1557301"/>
          </a:xfrm>
          <a:prstGeom prst="rect">
            <a:avLst/>
          </a:prstGeom>
          <a:noFill/>
          <a:ln>
            <a:noFill/>
          </a:ln>
        </p:spPr>
      </p:pic>
      <p:pic>
        <p:nvPicPr>
          <p:cNvPr id="70" name="Google Shape;70;p14"/>
          <p:cNvPicPr preferRelativeResize="0"/>
          <p:nvPr/>
        </p:nvPicPr>
        <p:blipFill>
          <a:blip r:embed="rId5">
            <a:alphaModFix/>
          </a:blip>
          <a:stretch>
            <a:fillRect/>
          </a:stretch>
        </p:blipFill>
        <p:spPr>
          <a:xfrm>
            <a:off x="5206363" y="2847150"/>
            <a:ext cx="1187442" cy="1557301"/>
          </a:xfrm>
          <a:prstGeom prst="rect">
            <a:avLst/>
          </a:prstGeom>
          <a:noFill/>
          <a:ln>
            <a:noFill/>
          </a:ln>
        </p:spPr>
      </p:pic>
      <p:pic>
        <p:nvPicPr>
          <p:cNvPr id="71" name="Google Shape;71;p14"/>
          <p:cNvPicPr preferRelativeResize="0"/>
          <p:nvPr/>
        </p:nvPicPr>
        <p:blipFill>
          <a:blip r:embed="rId5">
            <a:alphaModFix/>
          </a:blip>
          <a:stretch>
            <a:fillRect/>
          </a:stretch>
        </p:blipFill>
        <p:spPr>
          <a:xfrm>
            <a:off x="7639300" y="2847150"/>
            <a:ext cx="1187442" cy="1557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258275" y="2229200"/>
            <a:ext cx="2219024" cy="1843700"/>
          </a:xfrm>
          <a:prstGeom prst="rect">
            <a:avLst/>
          </a:prstGeom>
          <a:noFill/>
          <a:ln>
            <a:noFill/>
          </a:ln>
        </p:spPr>
      </p:pic>
      <p:sp>
        <p:nvSpPr>
          <p:cNvPr id="77" name="Google Shape;77;p15"/>
          <p:cNvSpPr/>
          <p:nvPr/>
        </p:nvSpPr>
        <p:spPr>
          <a:xfrm>
            <a:off x="353900" y="286950"/>
            <a:ext cx="3099000" cy="1683300"/>
          </a:xfrm>
          <a:prstGeom prst="wedgeEllipseCallout">
            <a:avLst>
              <a:gd name="adj1" fmla="val -20833"/>
              <a:gd name="adj2" fmla="val 6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200" b="1">
                <a:solidFill>
                  <a:srgbClr val="38761D"/>
                </a:solidFill>
                <a:latin typeface="Droid Sans"/>
                <a:ea typeface="Droid Sans"/>
                <a:cs typeface="Droid Sans"/>
                <a:sym typeface="Droid Sans"/>
              </a:rPr>
              <a:t>Σχημάτισε κι εσύ με το σώμα σου το γράμμα Χ</a:t>
            </a:r>
            <a:endParaRPr sz="2200" b="1">
              <a:solidFill>
                <a:srgbClr val="38761D"/>
              </a:solidFill>
              <a:latin typeface="Droid Sans"/>
              <a:ea typeface="Droid Sans"/>
              <a:cs typeface="Droid Sans"/>
              <a:sym typeface="Droid Sans"/>
            </a:endParaRPr>
          </a:p>
        </p:txBody>
      </p:sp>
      <p:pic>
        <p:nvPicPr>
          <p:cNvPr id="78" name="Google Shape;78;p15"/>
          <p:cNvPicPr preferRelativeResize="0"/>
          <p:nvPr/>
        </p:nvPicPr>
        <p:blipFill>
          <a:blip r:embed="rId4">
            <a:alphaModFix/>
          </a:blip>
          <a:stretch>
            <a:fillRect/>
          </a:stretch>
        </p:blipFill>
        <p:spPr>
          <a:xfrm>
            <a:off x="4265275" y="75900"/>
            <a:ext cx="356235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525425" y="209800"/>
            <a:ext cx="3629025" cy="4838700"/>
          </a:xfrm>
          <a:prstGeom prst="rect">
            <a:avLst/>
          </a:prstGeom>
          <a:noFill/>
          <a:ln>
            <a:noFill/>
          </a:ln>
        </p:spPr>
      </p:pic>
      <p:pic>
        <p:nvPicPr>
          <p:cNvPr id="84" name="Google Shape;84;p16"/>
          <p:cNvPicPr preferRelativeResize="0"/>
          <p:nvPr/>
        </p:nvPicPr>
        <p:blipFill>
          <a:blip r:embed="rId4">
            <a:alphaModFix/>
          </a:blip>
          <a:stretch>
            <a:fillRect/>
          </a:stretch>
        </p:blipFill>
        <p:spPr>
          <a:xfrm>
            <a:off x="5033926" y="258250"/>
            <a:ext cx="3755298" cy="4790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58275" y="2229200"/>
            <a:ext cx="2219024" cy="1843700"/>
          </a:xfrm>
          <a:prstGeom prst="rect">
            <a:avLst/>
          </a:prstGeom>
          <a:noFill/>
          <a:ln>
            <a:noFill/>
          </a:ln>
        </p:spPr>
      </p:pic>
      <p:sp>
        <p:nvSpPr>
          <p:cNvPr id="90" name="Google Shape;90;p17"/>
          <p:cNvSpPr/>
          <p:nvPr/>
        </p:nvSpPr>
        <p:spPr>
          <a:xfrm>
            <a:off x="353900" y="286950"/>
            <a:ext cx="3099000" cy="1683300"/>
          </a:xfrm>
          <a:prstGeom prst="wedgeEllipseCallout">
            <a:avLst>
              <a:gd name="adj1" fmla="val -20833"/>
              <a:gd name="adj2" fmla="val 6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200" b="1">
                <a:solidFill>
                  <a:srgbClr val="A64D79"/>
                </a:solidFill>
                <a:latin typeface="Droid Sans"/>
                <a:ea typeface="Droid Sans"/>
                <a:cs typeface="Droid Sans"/>
                <a:sym typeface="Droid Sans"/>
              </a:rPr>
              <a:t>Σχημάτισε κι εσύ με διάφορα υλικά το γράμμα Χ</a:t>
            </a:r>
            <a:endParaRPr sz="2200" b="1">
              <a:solidFill>
                <a:srgbClr val="A64D79"/>
              </a:solidFill>
              <a:latin typeface="Droid Sans"/>
              <a:ea typeface="Droid Sans"/>
              <a:cs typeface="Droid Sans"/>
              <a:sym typeface="Droid Sans"/>
            </a:endParaRPr>
          </a:p>
        </p:txBody>
      </p:sp>
      <p:pic>
        <p:nvPicPr>
          <p:cNvPr id="91" name="Google Shape;91;p17"/>
          <p:cNvPicPr preferRelativeResize="0"/>
          <p:nvPr/>
        </p:nvPicPr>
        <p:blipFill>
          <a:blip r:embed="rId4">
            <a:alphaModFix/>
          </a:blip>
          <a:stretch>
            <a:fillRect/>
          </a:stretch>
        </p:blipFill>
        <p:spPr>
          <a:xfrm>
            <a:off x="3547900" y="551888"/>
            <a:ext cx="5386300" cy="4039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5"/>
        <p:cNvGrpSpPr/>
        <p:nvPr/>
      </p:nvGrpSpPr>
      <p:grpSpPr>
        <a:xfrm>
          <a:off x="0" y="0"/>
          <a:ext cx="0" cy="0"/>
          <a:chOff x="0" y="0"/>
          <a:chExt cx="0" cy="0"/>
        </a:xfrm>
      </p:grpSpPr>
      <p:sp>
        <p:nvSpPr>
          <p:cNvPr id="96" name="Google Shape;96;p18"/>
          <p:cNvSpPr txBox="1"/>
          <p:nvPr/>
        </p:nvSpPr>
        <p:spPr>
          <a:xfrm>
            <a:off x="478200" y="258250"/>
            <a:ext cx="8187600" cy="36252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l" sz="4000" b="1"/>
              <a:t>Μια χελώνα,</a:t>
            </a:r>
            <a:endParaRPr sz="4000" b="1"/>
          </a:p>
          <a:p>
            <a:pPr marL="0" lvl="0" indent="0" algn="ctr" rtl="0">
              <a:spcBef>
                <a:spcPts val="0"/>
              </a:spcBef>
              <a:spcAft>
                <a:spcPts val="0"/>
              </a:spcAft>
              <a:buNone/>
            </a:pPr>
            <a:r>
              <a:rPr lang="el" sz="4000" b="1"/>
              <a:t>μα ποια χελώνα;</a:t>
            </a:r>
            <a:endParaRPr sz="4000" b="1"/>
          </a:p>
          <a:p>
            <a:pPr marL="0" lvl="0" indent="0" algn="ctr" rtl="0">
              <a:spcBef>
                <a:spcPts val="0"/>
              </a:spcBef>
              <a:spcAft>
                <a:spcPts val="0"/>
              </a:spcAft>
              <a:buNone/>
            </a:pPr>
            <a:r>
              <a:rPr lang="el" sz="4000" b="1"/>
              <a:t>Μια χελώνα που χουζουρεύει </a:t>
            </a:r>
            <a:endParaRPr sz="4000" b="1"/>
          </a:p>
          <a:p>
            <a:pPr marL="0" lvl="0" indent="0" algn="ctr" rtl="0">
              <a:spcBef>
                <a:spcPts val="0"/>
              </a:spcBef>
              <a:spcAft>
                <a:spcPts val="0"/>
              </a:spcAft>
              <a:buNone/>
            </a:pPr>
            <a:r>
              <a:rPr lang="el" sz="4000" b="1"/>
              <a:t>χαμογελαστή σ’ ένα ιπτάμενο</a:t>
            </a:r>
            <a:endParaRPr sz="4000" b="1"/>
          </a:p>
          <a:p>
            <a:pPr marL="0" lvl="0" indent="0" algn="ctr" rtl="0">
              <a:spcBef>
                <a:spcPts val="0"/>
              </a:spcBef>
              <a:spcAft>
                <a:spcPts val="0"/>
              </a:spcAft>
              <a:buNone/>
            </a:pPr>
            <a:r>
              <a:rPr lang="el" sz="4000" b="1"/>
              <a:t>χρωματιστό χαλί!</a:t>
            </a:r>
            <a:endParaRPr sz="4000" b="1"/>
          </a:p>
        </p:txBody>
      </p:sp>
      <p:pic>
        <p:nvPicPr>
          <p:cNvPr id="97" name="Google Shape;97;p18"/>
          <p:cNvPicPr preferRelativeResize="0"/>
          <p:nvPr/>
        </p:nvPicPr>
        <p:blipFill>
          <a:blip r:embed="rId3">
            <a:alphaModFix/>
          </a:blip>
          <a:stretch>
            <a:fillRect/>
          </a:stretch>
        </p:blipFill>
        <p:spPr>
          <a:xfrm>
            <a:off x="337475" y="2905275"/>
            <a:ext cx="2178074" cy="2171299"/>
          </a:xfrm>
          <a:prstGeom prst="rect">
            <a:avLst/>
          </a:prstGeom>
          <a:noFill/>
          <a:ln>
            <a:noFill/>
          </a:ln>
        </p:spPr>
      </p:pic>
      <p:sp>
        <p:nvSpPr>
          <p:cNvPr id="98" name="Google Shape;98;p18"/>
          <p:cNvSpPr txBox="1"/>
          <p:nvPr/>
        </p:nvSpPr>
        <p:spPr>
          <a:xfrm>
            <a:off x="2850325" y="4084200"/>
            <a:ext cx="2343300" cy="50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500" b="1">
                <a:solidFill>
                  <a:srgbClr val="FF0000"/>
                </a:solidFill>
              </a:rPr>
              <a:t>Κύκλωσε τα Χ</a:t>
            </a:r>
            <a:endParaRPr sz="25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2"/>
        <p:cNvGrpSpPr/>
        <p:nvPr/>
      </p:nvGrpSpPr>
      <p:grpSpPr>
        <a:xfrm>
          <a:off x="0" y="0"/>
          <a:ext cx="0" cy="0"/>
          <a:chOff x="0" y="0"/>
          <a:chExt cx="0" cy="0"/>
        </a:xfrm>
      </p:grpSpPr>
      <p:sp>
        <p:nvSpPr>
          <p:cNvPr id="103" name="Google Shape;103;p19"/>
          <p:cNvSpPr txBox="1"/>
          <p:nvPr/>
        </p:nvSpPr>
        <p:spPr>
          <a:xfrm>
            <a:off x="401725" y="320600"/>
            <a:ext cx="8399100" cy="87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800" b="1"/>
              <a:t>Τι εποχή αρέσει στη  χελώνα;</a:t>
            </a:r>
            <a:endParaRPr sz="3800" b="1"/>
          </a:p>
        </p:txBody>
      </p:sp>
      <p:sp>
        <p:nvSpPr>
          <p:cNvPr id="104" name="Google Shape;104;p19"/>
          <p:cNvSpPr txBox="1"/>
          <p:nvPr/>
        </p:nvSpPr>
        <p:spPr>
          <a:xfrm>
            <a:off x="152400" y="4438075"/>
            <a:ext cx="25269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χειμώνας</a:t>
            </a:r>
            <a:endParaRPr sz="2700" b="1"/>
          </a:p>
        </p:txBody>
      </p:sp>
      <p:sp>
        <p:nvSpPr>
          <p:cNvPr id="105" name="Google Shape;105;p19"/>
          <p:cNvSpPr txBox="1"/>
          <p:nvPr/>
        </p:nvSpPr>
        <p:spPr>
          <a:xfrm>
            <a:off x="4048450" y="4438075"/>
            <a:ext cx="13938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700" b="1"/>
              <a:t>άνοιξη</a:t>
            </a:r>
            <a:endParaRPr sz="2700" b="1"/>
          </a:p>
        </p:txBody>
      </p:sp>
      <p:sp>
        <p:nvSpPr>
          <p:cNvPr id="106" name="Google Shape;106;p19"/>
          <p:cNvSpPr txBox="1"/>
          <p:nvPr/>
        </p:nvSpPr>
        <p:spPr>
          <a:xfrm>
            <a:off x="6464700" y="4377075"/>
            <a:ext cx="25269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καλοκαίρι</a:t>
            </a:r>
            <a:endParaRPr sz="2700" b="1"/>
          </a:p>
        </p:txBody>
      </p:sp>
      <p:pic>
        <p:nvPicPr>
          <p:cNvPr id="107" name="Google Shape;107;p19"/>
          <p:cNvPicPr preferRelativeResize="0"/>
          <p:nvPr/>
        </p:nvPicPr>
        <p:blipFill>
          <a:blip r:embed="rId3">
            <a:alphaModFix/>
          </a:blip>
          <a:stretch>
            <a:fillRect/>
          </a:stretch>
        </p:blipFill>
        <p:spPr>
          <a:xfrm>
            <a:off x="220000" y="1412100"/>
            <a:ext cx="2468375" cy="3025975"/>
          </a:xfrm>
          <a:prstGeom prst="rect">
            <a:avLst/>
          </a:prstGeom>
          <a:noFill/>
          <a:ln>
            <a:noFill/>
          </a:ln>
        </p:spPr>
      </p:pic>
      <p:pic>
        <p:nvPicPr>
          <p:cNvPr id="108" name="Google Shape;108;p19"/>
          <p:cNvPicPr preferRelativeResize="0"/>
          <p:nvPr/>
        </p:nvPicPr>
        <p:blipFill rotWithShape="1">
          <a:blip r:embed="rId4">
            <a:alphaModFix/>
          </a:blip>
          <a:srcRect r="52963"/>
          <a:stretch/>
        </p:blipFill>
        <p:spPr>
          <a:xfrm>
            <a:off x="3192387" y="1412100"/>
            <a:ext cx="2951131" cy="3025975"/>
          </a:xfrm>
          <a:prstGeom prst="rect">
            <a:avLst/>
          </a:prstGeom>
          <a:noFill/>
          <a:ln>
            <a:noFill/>
          </a:ln>
        </p:spPr>
      </p:pic>
      <p:pic>
        <p:nvPicPr>
          <p:cNvPr id="109" name="Google Shape;109;p19"/>
          <p:cNvPicPr preferRelativeResize="0"/>
          <p:nvPr/>
        </p:nvPicPr>
        <p:blipFill>
          <a:blip r:embed="rId5">
            <a:alphaModFix/>
          </a:blip>
          <a:stretch>
            <a:fillRect/>
          </a:stretch>
        </p:blipFill>
        <p:spPr>
          <a:xfrm>
            <a:off x="6322375" y="1351100"/>
            <a:ext cx="2669226" cy="302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
        <p:cNvGrpSpPr/>
        <p:nvPr/>
      </p:nvGrpSpPr>
      <p:grpSpPr>
        <a:xfrm>
          <a:off x="0" y="0"/>
          <a:ext cx="0" cy="0"/>
          <a:chOff x="0" y="0"/>
          <a:chExt cx="0" cy="0"/>
        </a:xfrm>
      </p:grpSpPr>
      <p:sp>
        <p:nvSpPr>
          <p:cNvPr id="114" name="Google Shape;114;p20"/>
          <p:cNvSpPr txBox="1"/>
          <p:nvPr/>
        </p:nvSpPr>
        <p:spPr>
          <a:xfrm>
            <a:off x="1602975" y="320600"/>
            <a:ext cx="6202800" cy="87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800" b="1"/>
              <a:t>Τι φτιάχνει  η χελώνα;</a:t>
            </a:r>
            <a:endParaRPr sz="3800" b="1"/>
          </a:p>
        </p:txBody>
      </p:sp>
      <p:pic>
        <p:nvPicPr>
          <p:cNvPr id="115" name="Google Shape;115;p20"/>
          <p:cNvPicPr preferRelativeResize="0"/>
          <p:nvPr/>
        </p:nvPicPr>
        <p:blipFill>
          <a:blip r:embed="rId3">
            <a:alphaModFix/>
          </a:blip>
          <a:stretch>
            <a:fillRect/>
          </a:stretch>
        </p:blipFill>
        <p:spPr>
          <a:xfrm>
            <a:off x="3147825" y="1447912"/>
            <a:ext cx="2611850" cy="2929174"/>
          </a:xfrm>
          <a:prstGeom prst="rect">
            <a:avLst/>
          </a:prstGeom>
          <a:noFill/>
          <a:ln>
            <a:noFill/>
          </a:ln>
        </p:spPr>
      </p:pic>
      <p:pic>
        <p:nvPicPr>
          <p:cNvPr id="116" name="Google Shape;116;p20"/>
          <p:cNvPicPr preferRelativeResize="0"/>
          <p:nvPr/>
        </p:nvPicPr>
        <p:blipFill>
          <a:blip r:embed="rId4">
            <a:alphaModFix/>
          </a:blip>
          <a:stretch>
            <a:fillRect/>
          </a:stretch>
        </p:blipFill>
        <p:spPr>
          <a:xfrm>
            <a:off x="6273950" y="1769524"/>
            <a:ext cx="2526926" cy="2421975"/>
          </a:xfrm>
          <a:prstGeom prst="rect">
            <a:avLst/>
          </a:prstGeom>
          <a:noFill/>
          <a:ln>
            <a:noFill/>
          </a:ln>
        </p:spPr>
      </p:pic>
      <p:pic>
        <p:nvPicPr>
          <p:cNvPr id="117" name="Google Shape;117;p20"/>
          <p:cNvPicPr preferRelativeResize="0"/>
          <p:nvPr/>
        </p:nvPicPr>
        <p:blipFill>
          <a:blip r:embed="rId5">
            <a:alphaModFix/>
          </a:blip>
          <a:stretch>
            <a:fillRect/>
          </a:stretch>
        </p:blipFill>
        <p:spPr>
          <a:xfrm>
            <a:off x="152400" y="1905550"/>
            <a:ext cx="2481150" cy="2285950"/>
          </a:xfrm>
          <a:prstGeom prst="rect">
            <a:avLst/>
          </a:prstGeom>
          <a:noFill/>
          <a:ln>
            <a:noFill/>
          </a:ln>
        </p:spPr>
      </p:pic>
      <p:sp>
        <p:nvSpPr>
          <p:cNvPr id="118" name="Google Shape;118;p20"/>
          <p:cNvSpPr txBox="1"/>
          <p:nvPr/>
        </p:nvSpPr>
        <p:spPr>
          <a:xfrm>
            <a:off x="152400" y="4438075"/>
            <a:ext cx="25269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σπίτι</a:t>
            </a:r>
            <a:endParaRPr sz="2700" b="1"/>
          </a:p>
        </p:txBody>
      </p:sp>
      <p:sp>
        <p:nvSpPr>
          <p:cNvPr id="119" name="Google Shape;119;p20"/>
          <p:cNvSpPr txBox="1"/>
          <p:nvPr/>
        </p:nvSpPr>
        <p:spPr>
          <a:xfrm>
            <a:off x="3225900" y="4377075"/>
            <a:ext cx="26922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700" b="1"/>
              <a:t>χιονάνθρωπος</a:t>
            </a:r>
            <a:endParaRPr sz="2700" b="1"/>
          </a:p>
        </p:txBody>
      </p:sp>
      <p:sp>
        <p:nvSpPr>
          <p:cNvPr id="120" name="Google Shape;120;p20"/>
          <p:cNvSpPr txBox="1"/>
          <p:nvPr/>
        </p:nvSpPr>
        <p:spPr>
          <a:xfrm>
            <a:off x="6166775" y="4377075"/>
            <a:ext cx="25269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καφέ</a:t>
            </a:r>
            <a:endParaRPr sz="27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4"/>
        <p:cNvGrpSpPr/>
        <p:nvPr/>
      </p:nvGrpSpPr>
      <p:grpSpPr>
        <a:xfrm>
          <a:off x="0" y="0"/>
          <a:ext cx="0" cy="0"/>
          <a:chOff x="0" y="0"/>
          <a:chExt cx="0" cy="0"/>
        </a:xfrm>
      </p:grpSpPr>
      <p:sp>
        <p:nvSpPr>
          <p:cNvPr id="125" name="Google Shape;125;p21"/>
          <p:cNvSpPr txBox="1"/>
          <p:nvPr/>
        </p:nvSpPr>
        <p:spPr>
          <a:xfrm>
            <a:off x="401725" y="320600"/>
            <a:ext cx="8399100" cy="87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800" b="1"/>
              <a:t>Με τι ταξιδεύει η χελώνα;</a:t>
            </a:r>
            <a:endParaRPr sz="3800" b="1"/>
          </a:p>
        </p:txBody>
      </p:sp>
      <p:pic>
        <p:nvPicPr>
          <p:cNvPr id="126" name="Google Shape;126;p21"/>
          <p:cNvPicPr preferRelativeResize="0"/>
          <p:nvPr/>
        </p:nvPicPr>
        <p:blipFill>
          <a:blip r:embed="rId3">
            <a:alphaModFix/>
          </a:blip>
          <a:stretch>
            <a:fillRect/>
          </a:stretch>
        </p:blipFill>
        <p:spPr>
          <a:xfrm>
            <a:off x="200200" y="1198700"/>
            <a:ext cx="2441644" cy="3146450"/>
          </a:xfrm>
          <a:prstGeom prst="rect">
            <a:avLst/>
          </a:prstGeom>
          <a:noFill/>
          <a:ln>
            <a:noFill/>
          </a:ln>
        </p:spPr>
      </p:pic>
      <p:pic>
        <p:nvPicPr>
          <p:cNvPr id="127" name="Google Shape;127;p21"/>
          <p:cNvPicPr preferRelativeResize="0"/>
          <p:nvPr/>
        </p:nvPicPr>
        <p:blipFill>
          <a:blip r:embed="rId4">
            <a:alphaModFix/>
          </a:blip>
          <a:stretch>
            <a:fillRect/>
          </a:stretch>
        </p:blipFill>
        <p:spPr>
          <a:xfrm>
            <a:off x="3062075" y="1511250"/>
            <a:ext cx="2915975" cy="2587050"/>
          </a:xfrm>
          <a:prstGeom prst="rect">
            <a:avLst/>
          </a:prstGeom>
          <a:noFill/>
          <a:ln>
            <a:noFill/>
          </a:ln>
        </p:spPr>
      </p:pic>
      <p:sp>
        <p:nvSpPr>
          <p:cNvPr id="128" name="Google Shape;128;p21"/>
          <p:cNvSpPr txBox="1"/>
          <p:nvPr/>
        </p:nvSpPr>
        <p:spPr>
          <a:xfrm>
            <a:off x="3285850" y="4410850"/>
            <a:ext cx="26922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αεροπλάνο</a:t>
            </a:r>
            <a:endParaRPr sz="2700" b="1"/>
          </a:p>
        </p:txBody>
      </p:sp>
      <p:sp>
        <p:nvSpPr>
          <p:cNvPr id="129" name="Google Shape;129;p21"/>
          <p:cNvSpPr txBox="1"/>
          <p:nvPr/>
        </p:nvSpPr>
        <p:spPr>
          <a:xfrm>
            <a:off x="6108625" y="4410850"/>
            <a:ext cx="26922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χαλί</a:t>
            </a:r>
            <a:endParaRPr sz="2700" b="1"/>
          </a:p>
        </p:txBody>
      </p:sp>
      <p:sp>
        <p:nvSpPr>
          <p:cNvPr id="130" name="Google Shape;130;p21"/>
          <p:cNvSpPr txBox="1"/>
          <p:nvPr/>
        </p:nvSpPr>
        <p:spPr>
          <a:xfrm>
            <a:off x="278650" y="4410850"/>
            <a:ext cx="26922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700" b="1"/>
              <a:t>βάρκα</a:t>
            </a:r>
            <a:endParaRPr sz="2700" b="1"/>
          </a:p>
        </p:txBody>
      </p:sp>
      <p:pic>
        <p:nvPicPr>
          <p:cNvPr id="131" name="Google Shape;131;p21"/>
          <p:cNvPicPr preferRelativeResize="0"/>
          <p:nvPr/>
        </p:nvPicPr>
        <p:blipFill>
          <a:blip r:embed="rId5">
            <a:alphaModFix/>
          </a:blip>
          <a:stretch>
            <a:fillRect/>
          </a:stretch>
        </p:blipFill>
        <p:spPr>
          <a:xfrm>
            <a:off x="5961738" y="2493325"/>
            <a:ext cx="2985974" cy="1604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Words>
  <Application>Microsoft Office PowerPoint</Application>
  <PresentationFormat>Προβολή στην οθόνη (16:9)</PresentationFormat>
  <Paragraphs>39</Paragraphs>
  <Slides>13</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Comic Sans MS</vt:lpstr>
      <vt:lpstr>Droid Sans</vt:lpstr>
      <vt:lpstr>Simple Light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ΚΩΝΣΤΑΝΤΙΝΑ ΚΑΤΣΕΛΗ</cp:lastModifiedBy>
  <cp:revision>2</cp:revision>
  <dcterms:modified xsi:type="dcterms:W3CDTF">2024-01-10T20:18:06Z</dcterms:modified>
</cp:coreProperties>
</file>