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4B8F95-7E29-4C40-BC00-8150770568D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F57FF3F-929D-43D0-B12C-62157DE08E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8337BA8-58E1-4B38-AEA8-B70302F71F29}"/>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5" name="Θέση υποσέλιδου 4">
            <a:extLst>
              <a:ext uri="{FF2B5EF4-FFF2-40B4-BE49-F238E27FC236}">
                <a16:creationId xmlns:a16="http://schemas.microsoft.com/office/drawing/2014/main" id="{AE0B52AC-5CF1-4DE3-A6E7-76F2525B1C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6B24B73-BE92-4A16-8559-8421AA6543B3}"/>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244692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255030-B534-4F26-847E-0773B5A5F8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0FE1EDD-11AF-4619-8A93-284FF05BF6D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B5F08DD-8CCA-425D-8E80-95157C190D90}"/>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5" name="Θέση υποσέλιδου 4">
            <a:extLst>
              <a:ext uri="{FF2B5EF4-FFF2-40B4-BE49-F238E27FC236}">
                <a16:creationId xmlns:a16="http://schemas.microsoft.com/office/drawing/2014/main" id="{53A4085E-D13D-4DDC-9A0C-FEBFE1FA6A9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4EA99C-094A-4628-B101-0BB2AE73E57E}"/>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1332910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CA66ECC-5FC0-4249-BC95-2775E98060B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E8F9546-F060-4641-99CA-3819B2B9B9D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D01B27E-8E4A-4A25-9BA0-DD16AE9AE026}"/>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5" name="Θέση υποσέλιδου 4">
            <a:extLst>
              <a:ext uri="{FF2B5EF4-FFF2-40B4-BE49-F238E27FC236}">
                <a16:creationId xmlns:a16="http://schemas.microsoft.com/office/drawing/2014/main" id="{F56E9417-F6A2-4521-AFDA-9C2B9849793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166D1F6-47B2-4C30-8A90-2C044F934B83}"/>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338467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204959-410B-46E8-9EA7-1CC50CD1B7F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5441A46-282D-4FB0-8B2A-5333ACDC97D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60FBC25-EBCC-4A3B-8145-BBD5233A12BF}"/>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5" name="Θέση υποσέλιδου 4">
            <a:extLst>
              <a:ext uri="{FF2B5EF4-FFF2-40B4-BE49-F238E27FC236}">
                <a16:creationId xmlns:a16="http://schemas.microsoft.com/office/drawing/2014/main" id="{3BDDA147-78C6-4E05-8C45-E3EAADF17DF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0D91F97-C7BA-43DC-A65E-3F9F2742EDFD}"/>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63434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935734-D171-4DDB-8155-E7F0DB99738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6AC9F3-DE79-4804-B65C-452849A6D9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606D8EC-7D2A-4CF9-ACDF-D86497DF9704}"/>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5" name="Θέση υποσέλιδου 4">
            <a:extLst>
              <a:ext uri="{FF2B5EF4-FFF2-40B4-BE49-F238E27FC236}">
                <a16:creationId xmlns:a16="http://schemas.microsoft.com/office/drawing/2014/main" id="{7AD06165-A731-4A68-95EB-5BF696DC80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C260C24-444A-4FAF-9D95-37DDD8166DB0}"/>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159134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C30E82-49CB-4607-B618-D7FE625E7C1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D9B7937-1C17-4706-8ABC-98EA30430A4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93DEE85-048A-4DE9-9D86-B060D310E3A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90082A3-1A57-4212-9906-8C8EA2A7B83C}"/>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6" name="Θέση υποσέλιδου 5">
            <a:extLst>
              <a:ext uri="{FF2B5EF4-FFF2-40B4-BE49-F238E27FC236}">
                <a16:creationId xmlns:a16="http://schemas.microsoft.com/office/drawing/2014/main" id="{D0590428-9647-404D-B9E2-D6521A73E9E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33F4E89-2153-4B2A-B287-D6A3420746C9}"/>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25131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9D34E0-2BC9-4579-9FA8-33AA8B2327F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E274086-16B6-4584-9A93-571625BE4A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93D35F2-E4B3-455D-82F2-0599C6F6ED6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0F44BF5-60AA-429F-87CA-630AC2FD6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76F03E4-FA39-48C9-8D1B-7E7797D664D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682C48B-EAA4-449B-A143-88520E32C2AC}"/>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8" name="Θέση υποσέλιδου 7">
            <a:extLst>
              <a:ext uri="{FF2B5EF4-FFF2-40B4-BE49-F238E27FC236}">
                <a16:creationId xmlns:a16="http://schemas.microsoft.com/office/drawing/2014/main" id="{A8FF59CC-ADA5-4EDA-B864-243F6B3B848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2F9F23A-8A7F-4CBE-A31A-6ACE62240FBC}"/>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233160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694275-02D6-4F78-9AB7-E478B00CC65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CDFE5A5-2F5B-4DD4-905D-A74B8E7D051A}"/>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4" name="Θέση υποσέλιδου 3">
            <a:extLst>
              <a:ext uri="{FF2B5EF4-FFF2-40B4-BE49-F238E27FC236}">
                <a16:creationId xmlns:a16="http://schemas.microsoft.com/office/drawing/2014/main" id="{454A037D-A5E7-475B-9D3F-B6C8BA83739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E77576E-E5AA-4277-9690-5AFB86AC3AA7}"/>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1248259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EC056BE-9FCB-41F8-9F1C-9E369440DA15}"/>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3" name="Θέση υποσέλιδου 2">
            <a:extLst>
              <a:ext uri="{FF2B5EF4-FFF2-40B4-BE49-F238E27FC236}">
                <a16:creationId xmlns:a16="http://schemas.microsoft.com/office/drawing/2014/main" id="{4FE8AEEF-3106-4395-BAE8-5D0A016F9225}"/>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E0DB4D1-52AD-46B0-A06B-3EC5444DEA02}"/>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2734405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2C19A3-F31B-4B4E-BF14-04F51B26F75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218D711-E99F-4098-A985-4ABEA4FB6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BAF4422-9835-4166-969C-05548452C7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4279158-C88C-4160-BEE9-F3152F28FCCE}"/>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6" name="Θέση υποσέλιδου 5">
            <a:extLst>
              <a:ext uri="{FF2B5EF4-FFF2-40B4-BE49-F238E27FC236}">
                <a16:creationId xmlns:a16="http://schemas.microsoft.com/office/drawing/2014/main" id="{75FB2AD9-E88E-42AF-9987-DE48A60205A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C85945F-AF1C-47DA-8465-C14B21D622BA}"/>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3843305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F3CF85-7230-45F2-A2D7-3FB23204877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D581C1C-3E5D-414B-A120-8836986490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2CAF2B7-AD20-459F-B236-8253139D6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87714A3-4903-4443-B5F0-F04FF9038B13}"/>
              </a:ext>
            </a:extLst>
          </p:cNvPr>
          <p:cNvSpPr>
            <a:spLocks noGrp="1"/>
          </p:cNvSpPr>
          <p:nvPr>
            <p:ph type="dt" sz="half" idx="10"/>
          </p:nvPr>
        </p:nvSpPr>
        <p:spPr/>
        <p:txBody>
          <a:bodyPr/>
          <a:lstStyle/>
          <a:p>
            <a:fld id="{6F57C6F1-494E-4EF5-9690-921DB26A8A5B}" type="datetimeFigureOut">
              <a:rPr lang="el-GR" smtClean="0"/>
              <a:t>7/3/2021</a:t>
            </a:fld>
            <a:endParaRPr lang="el-GR"/>
          </a:p>
        </p:txBody>
      </p:sp>
      <p:sp>
        <p:nvSpPr>
          <p:cNvPr id="6" name="Θέση υποσέλιδου 5">
            <a:extLst>
              <a:ext uri="{FF2B5EF4-FFF2-40B4-BE49-F238E27FC236}">
                <a16:creationId xmlns:a16="http://schemas.microsoft.com/office/drawing/2014/main" id="{C178FF93-3E8E-496A-9685-AAF6912F00D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6B0F6B2-65F9-47A2-A0D5-DD8ABA65E248}"/>
              </a:ext>
            </a:extLst>
          </p:cNvPr>
          <p:cNvSpPr>
            <a:spLocks noGrp="1"/>
          </p:cNvSpPr>
          <p:nvPr>
            <p:ph type="sldNum" sz="quarter" idx="12"/>
          </p:nvPr>
        </p:nvSpPr>
        <p:spPr/>
        <p:txBody>
          <a:bodyPr/>
          <a:lstStyle/>
          <a:p>
            <a:fld id="{DF11DDC8-7643-413E-9B55-C93869759FBA}" type="slidenum">
              <a:rPr lang="el-GR" smtClean="0"/>
              <a:t>‹#›</a:t>
            </a:fld>
            <a:endParaRPr lang="el-GR"/>
          </a:p>
        </p:txBody>
      </p:sp>
    </p:spTree>
    <p:extLst>
      <p:ext uri="{BB962C8B-B14F-4D97-AF65-F5344CB8AC3E}">
        <p14:creationId xmlns:p14="http://schemas.microsoft.com/office/powerpoint/2010/main" val="238298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9D06D50-B4D0-41D8-90DC-22382236E7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EA86BF4-FFBD-423A-A1FF-D784B5A84B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565D390-9567-4C87-BF9E-EDF94480F1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7C6F1-494E-4EF5-9690-921DB26A8A5B}" type="datetimeFigureOut">
              <a:rPr lang="el-GR" smtClean="0"/>
              <a:t>7/3/2021</a:t>
            </a:fld>
            <a:endParaRPr lang="el-GR"/>
          </a:p>
        </p:txBody>
      </p:sp>
      <p:sp>
        <p:nvSpPr>
          <p:cNvPr id="5" name="Θέση υποσέλιδου 4">
            <a:extLst>
              <a:ext uri="{FF2B5EF4-FFF2-40B4-BE49-F238E27FC236}">
                <a16:creationId xmlns:a16="http://schemas.microsoft.com/office/drawing/2014/main" id="{7321C2AE-01EB-435E-9C7C-16A10F80BD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0D2A571-C659-483B-A5FF-898836A111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11DDC8-7643-413E-9B55-C93869759FBA}" type="slidenum">
              <a:rPr lang="el-GR" smtClean="0"/>
              <a:t>‹#›</a:t>
            </a:fld>
            <a:endParaRPr lang="el-GR"/>
          </a:p>
        </p:txBody>
      </p:sp>
    </p:spTree>
    <p:extLst>
      <p:ext uri="{BB962C8B-B14F-4D97-AF65-F5344CB8AC3E}">
        <p14:creationId xmlns:p14="http://schemas.microsoft.com/office/powerpoint/2010/main" val="143219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9246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Freeform: Shape 11">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Εικόνα 2" descr="Εικόνα που περιέχει κόκκινο&#10;&#10;Περιγραφή που δημιουργήθηκε αυτόματα">
            <a:extLst>
              <a:ext uri="{FF2B5EF4-FFF2-40B4-BE49-F238E27FC236}">
                <a16:creationId xmlns:a16="http://schemas.microsoft.com/office/drawing/2014/main" id="{3443D989-8096-471E-B2E4-9A389FA69E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670" y="1578137"/>
            <a:ext cx="5462546" cy="3701725"/>
          </a:xfrm>
          <a:prstGeom prst="rect">
            <a:avLst/>
          </a:prstGeom>
        </p:spPr>
      </p:pic>
    </p:spTree>
    <p:extLst>
      <p:ext uri="{BB962C8B-B14F-4D97-AF65-F5344CB8AC3E}">
        <p14:creationId xmlns:p14="http://schemas.microsoft.com/office/powerpoint/2010/main" val="447790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mazon.com : Baocicco 5x4ft Vinyl Backdrop Photography Background Valentine  Day Theme Romantic Background Pink Hearts Shape Bokeh Photo Background  Children Kids Lovers Portraits Photo Studio : Camera &amp; Photo">
            <a:extLst>
              <a:ext uri="{FF2B5EF4-FFF2-40B4-BE49-F238E27FC236}">
                <a16:creationId xmlns:a16="http://schemas.microsoft.com/office/drawing/2014/main" id="{4D3D57F3-FA91-4E14-BD9B-C2D7AC7B44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675"/>
            <a:ext cx="11993732" cy="817600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2C9C021-21AC-4189-8F8E-0017065EC3A0}"/>
              </a:ext>
            </a:extLst>
          </p:cNvPr>
          <p:cNvSpPr txBox="1"/>
          <p:nvPr/>
        </p:nvSpPr>
        <p:spPr>
          <a:xfrm>
            <a:off x="5157926" y="1405077"/>
            <a:ext cx="5957565" cy="2862322"/>
          </a:xfrm>
          <a:prstGeom prst="rect">
            <a:avLst/>
          </a:prstGeom>
          <a:solidFill>
            <a:schemeClr val="accent2">
              <a:lumMod val="40000"/>
              <a:lumOff val="60000"/>
            </a:schemeClr>
          </a:solidFill>
          <a:ln w="38100">
            <a:solidFill>
              <a:schemeClr val="tx1"/>
            </a:solidFill>
          </a:ln>
          <a:scene3d>
            <a:camera prst="orthographicFront"/>
            <a:lightRig rig="threePt" dir="t"/>
          </a:scene3d>
          <a:sp3d>
            <a:bevelT prst="convex"/>
          </a:sp3d>
        </p:spPr>
        <p:txBody>
          <a:bodyPr wrap="square" rtlCol="0">
            <a:spAutoFit/>
          </a:bodyPr>
          <a:lstStyle/>
          <a:p>
            <a:r>
              <a:rPr lang="el-GR" b="1" dirty="0">
                <a:ln>
                  <a:solidFill>
                    <a:schemeClr val="accent2">
                      <a:lumMod val="75000"/>
                    </a:schemeClr>
                  </a:solidFill>
                </a:ln>
              </a:rPr>
              <a:t>Αλίμονο αν γιόρταζε μια φορά το χρόνο αυτή που λέγεται γυναίκα, αδελφή, γιαγιά, σύζυγος, μητέρα, φίλη, αγαπημένη…</a:t>
            </a:r>
          </a:p>
          <a:p>
            <a:r>
              <a:rPr lang="el-GR" b="1" dirty="0">
                <a:ln>
                  <a:solidFill>
                    <a:schemeClr val="accent2">
                      <a:lumMod val="75000"/>
                    </a:schemeClr>
                  </a:solidFill>
                </a:ln>
              </a:rPr>
              <a:t>Αυτή που είναι πριγκίπισσα στην αγάπη …</a:t>
            </a:r>
          </a:p>
          <a:p>
            <a:r>
              <a:rPr lang="el-GR" b="1" dirty="0">
                <a:ln>
                  <a:solidFill>
                    <a:schemeClr val="accent2">
                      <a:lumMod val="75000"/>
                    </a:schemeClr>
                  </a:solidFill>
                </a:ln>
              </a:rPr>
              <a:t>Βασίλισσα στον πόνο …</a:t>
            </a:r>
          </a:p>
          <a:p>
            <a:r>
              <a:rPr lang="el-GR" b="1" dirty="0">
                <a:ln>
                  <a:solidFill>
                    <a:schemeClr val="accent2">
                      <a:lumMod val="75000"/>
                    </a:schemeClr>
                  </a:solidFill>
                </a:ln>
              </a:rPr>
              <a:t>Πολεμίστρια στην ζωή ….</a:t>
            </a:r>
          </a:p>
          <a:p>
            <a:r>
              <a:rPr lang="el-GR" b="1" dirty="0">
                <a:ln>
                  <a:solidFill>
                    <a:schemeClr val="accent2">
                      <a:lumMod val="75000"/>
                    </a:schemeClr>
                  </a:solidFill>
                </a:ln>
              </a:rPr>
              <a:t>Απλά ….γυναίκα ….</a:t>
            </a:r>
          </a:p>
          <a:p>
            <a:r>
              <a:rPr lang="el-GR" b="1" dirty="0">
                <a:ln>
                  <a:solidFill>
                    <a:schemeClr val="accent2">
                      <a:lumMod val="75000"/>
                    </a:schemeClr>
                  </a:solidFill>
                </a:ln>
              </a:rPr>
              <a:t>          Χρόνια πολλά στο άλλο μισό του ουρανού !!!  </a:t>
            </a:r>
          </a:p>
          <a:p>
            <a:endParaRPr lang="el-GR" b="1" dirty="0">
              <a:ln>
                <a:solidFill>
                  <a:schemeClr val="accent2">
                    <a:lumMod val="75000"/>
                  </a:schemeClr>
                </a:solidFill>
              </a:ln>
            </a:endParaRPr>
          </a:p>
          <a:p>
            <a:r>
              <a:rPr lang="el-GR" b="1" dirty="0">
                <a:ln>
                  <a:solidFill>
                    <a:schemeClr val="accent2">
                      <a:lumMod val="75000"/>
                    </a:schemeClr>
                  </a:solidFill>
                </a:ln>
              </a:rPr>
              <a:t>   </a:t>
            </a:r>
          </a:p>
        </p:txBody>
      </p:sp>
      <p:pic>
        <p:nvPicPr>
          <p:cNvPr id="5" name="Εικόνα 4" descr="Εικόνα που περιέχει κείμενο&#10;&#10;Περιγραφή που δημιουργήθηκε αυτόματα">
            <a:extLst>
              <a:ext uri="{FF2B5EF4-FFF2-40B4-BE49-F238E27FC236}">
                <a16:creationId xmlns:a16="http://schemas.microsoft.com/office/drawing/2014/main" id="{BB0832A4-7FAE-462E-9902-AEAD3F13A6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268" y="850589"/>
            <a:ext cx="4659482" cy="6202813"/>
          </a:xfrm>
          <a:prstGeom prst="rect">
            <a:avLst/>
          </a:prstGeom>
        </p:spPr>
      </p:pic>
      <p:sp>
        <p:nvSpPr>
          <p:cNvPr id="7" name="Ορθογώνιο: Στρογγύλεμα γωνιών 6">
            <a:extLst>
              <a:ext uri="{FF2B5EF4-FFF2-40B4-BE49-F238E27FC236}">
                <a16:creationId xmlns:a16="http://schemas.microsoft.com/office/drawing/2014/main" id="{9E88E364-CDB4-4B28-B3F1-EFD26C945519}"/>
              </a:ext>
            </a:extLst>
          </p:cNvPr>
          <p:cNvSpPr/>
          <p:nvPr/>
        </p:nvSpPr>
        <p:spPr>
          <a:xfrm>
            <a:off x="2771358" y="5514328"/>
            <a:ext cx="4172783" cy="1343672"/>
          </a:xfrm>
          <a:prstGeom prst="roundRect">
            <a:avLst/>
          </a:prstGeom>
          <a:solidFill>
            <a:schemeClr val="accent2">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b="1" dirty="0">
              <a:ln>
                <a:solidFill>
                  <a:schemeClr val="accent2">
                    <a:lumMod val="75000"/>
                  </a:schemeClr>
                </a:solidFill>
              </a:ln>
              <a:solidFill>
                <a:schemeClr val="tx1"/>
              </a:solidFill>
            </a:endParaRPr>
          </a:p>
          <a:p>
            <a:pPr algn="ctr"/>
            <a:r>
              <a:rPr lang="el-GR" b="1" dirty="0">
                <a:ln>
                  <a:solidFill>
                    <a:schemeClr val="accent2">
                      <a:lumMod val="75000"/>
                    </a:schemeClr>
                  </a:solidFill>
                </a:ln>
                <a:solidFill>
                  <a:schemeClr val="tx1"/>
                </a:solidFill>
              </a:rPr>
              <a:t>8 Μαρτίου 2021</a:t>
            </a:r>
          </a:p>
          <a:p>
            <a:pPr algn="ctr"/>
            <a:r>
              <a:rPr lang="el-GR" b="1" dirty="0">
                <a:ln>
                  <a:solidFill>
                    <a:schemeClr val="accent2">
                      <a:lumMod val="75000"/>
                    </a:schemeClr>
                  </a:solidFill>
                </a:ln>
                <a:solidFill>
                  <a:schemeClr val="tx1"/>
                </a:solidFill>
              </a:rPr>
              <a:t>Χρόνια πολλά</a:t>
            </a:r>
          </a:p>
          <a:p>
            <a:pPr algn="ctr"/>
            <a:r>
              <a:rPr lang="el-GR" b="1" dirty="0">
                <a:ln>
                  <a:solidFill>
                    <a:schemeClr val="accent2">
                      <a:lumMod val="75000"/>
                    </a:schemeClr>
                  </a:solidFill>
                </a:ln>
                <a:solidFill>
                  <a:schemeClr val="tx1"/>
                </a:solidFill>
              </a:rPr>
              <a:t>Παγκόσμια ημέρα γυναίκας </a:t>
            </a:r>
            <a:endParaRPr lang="en-US" b="1" dirty="0">
              <a:ln>
                <a:solidFill>
                  <a:schemeClr val="accent2">
                    <a:lumMod val="75000"/>
                  </a:schemeClr>
                </a:solidFill>
              </a:ln>
              <a:solidFill>
                <a:schemeClr val="tx1"/>
              </a:solidFill>
            </a:endParaRPr>
          </a:p>
          <a:p>
            <a:pPr algn="ctr"/>
            <a:r>
              <a:rPr lang="en-US" b="1" dirty="0">
                <a:ln>
                  <a:solidFill>
                    <a:schemeClr val="accent2">
                      <a:lumMod val="75000"/>
                    </a:schemeClr>
                  </a:solidFill>
                </a:ln>
                <a:solidFill>
                  <a:schemeClr val="tx1"/>
                </a:solidFill>
              </a:rPr>
              <a:t>16o N</a:t>
            </a:r>
            <a:r>
              <a:rPr lang="el-GR" b="1" dirty="0" err="1">
                <a:ln>
                  <a:solidFill>
                    <a:schemeClr val="accent2">
                      <a:lumMod val="75000"/>
                    </a:schemeClr>
                  </a:solidFill>
                </a:ln>
                <a:solidFill>
                  <a:schemeClr val="tx1"/>
                </a:solidFill>
              </a:rPr>
              <a:t>ηπιαγωγείο</a:t>
            </a:r>
            <a:r>
              <a:rPr lang="el-GR" b="1" dirty="0">
                <a:ln>
                  <a:solidFill>
                    <a:schemeClr val="accent2">
                      <a:lumMod val="75000"/>
                    </a:schemeClr>
                  </a:solidFill>
                </a:ln>
                <a:solidFill>
                  <a:schemeClr val="tx1"/>
                </a:solidFill>
              </a:rPr>
              <a:t> Αγίου Δημητρίου </a:t>
            </a:r>
            <a:r>
              <a:rPr lang="en-US" b="1" dirty="0">
                <a:ln>
                  <a:solidFill>
                    <a:schemeClr val="accent2">
                      <a:lumMod val="75000"/>
                    </a:schemeClr>
                  </a:solidFill>
                </a:ln>
                <a:solidFill>
                  <a:schemeClr val="tx1"/>
                </a:solidFill>
              </a:rPr>
              <a:t> </a:t>
            </a:r>
            <a:endParaRPr lang="el-GR" b="1" dirty="0">
              <a:ln>
                <a:solidFill>
                  <a:schemeClr val="accent2">
                    <a:lumMod val="75000"/>
                  </a:schemeClr>
                </a:solidFill>
              </a:ln>
              <a:solidFill>
                <a:schemeClr val="tx1"/>
              </a:solidFill>
            </a:endParaRPr>
          </a:p>
          <a:p>
            <a:pPr algn="ctr"/>
            <a:r>
              <a:rPr lang="el-GR" b="1" dirty="0">
                <a:ln>
                  <a:solidFill>
                    <a:schemeClr val="accent2">
                      <a:lumMod val="75000"/>
                    </a:schemeClr>
                  </a:solidFill>
                </a:ln>
                <a:solidFill>
                  <a:schemeClr val="tx1"/>
                </a:solidFill>
              </a:rPr>
              <a:t>   </a:t>
            </a:r>
          </a:p>
        </p:txBody>
      </p:sp>
    </p:spTree>
    <p:extLst>
      <p:ext uri="{BB962C8B-B14F-4D97-AF65-F5344CB8AC3E}">
        <p14:creationId xmlns:p14="http://schemas.microsoft.com/office/powerpoint/2010/main" val="2951675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Peach heart romantic background Stock Photo free download">
            <a:extLst>
              <a:ext uri="{FF2B5EF4-FFF2-40B4-BE49-F238E27FC236}">
                <a16:creationId xmlns:a16="http://schemas.microsoft.com/office/drawing/2014/main" id="{4D615529-94E8-43A0-8A85-D76B38B4B2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25325" cy="6729412"/>
          </a:xfrm>
          <a:prstGeom prst="rect">
            <a:avLst/>
          </a:prstGeom>
          <a:noFill/>
          <a:extLst>
            <a:ext uri="{909E8E84-426E-40DD-AFC4-6F175D3DCCD1}">
              <a14:hiddenFill xmlns:a14="http://schemas.microsoft.com/office/drawing/2010/main">
                <a:solidFill>
                  <a:srgbClr val="FFFFFF"/>
                </a:solidFill>
              </a14:hiddenFill>
            </a:ext>
          </a:extLst>
        </p:spPr>
      </p:pic>
      <p:sp>
        <p:nvSpPr>
          <p:cNvPr id="2" name="Ορθογώνιο 1">
            <a:extLst>
              <a:ext uri="{FF2B5EF4-FFF2-40B4-BE49-F238E27FC236}">
                <a16:creationId xmlns:a16="http://schemas.microsoft.com/office/drawing/2014/main" id="{0275B421-CEAB-4662-A65F-669E63B15005}"/>
              </a:ext>
            </a:extLst>
          </p:cNvPr>
          <p:cNvSpPr/>
          <p:nvPr/>
        </p:nvSpPr>
        <p:spPr>
          <a:xfrm>
            <a:off x="476250" y="209551"/>
            <a:ext cx="9892868" cy="6679777"/>
          </a:xfrm>
          <a:prstGeom prst="rect">
            <a:avLst/>
          </a:prstGeom>
        </p:spPr>
        <p:txBody>
          <a:bodyPr wrap="square">
            <a:spAutoFit/>
          </a:bodyPr>
          <a:lstStyle/>
          <a:p>
            <a:pPr algn="ctr" fontAlgn="base">
              <a:lnSpc>
                <a:spcPct val="107000"/>
              </a:lnSpc>
              <a:spcAft>
                <a:spcPts val="800"/>
              </a:spcAft>
            </a:pPr>
            <a:r>
              <a:rPr lang="el-GR" sz="2000" b="1" spc="-3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Η Ημέρα της Γυναίκας είναι περισσότερα από ένα απλό «Χρόνια Πολλά»</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r>
              <a:rPr lang="el-GR" dirty="0">
                <a:ea typeface="Times New Roman" panose="02020603050405020304" pitchFamily="18" charset="0"/>
              </a:rPr>
              <a:t>   Η σημερινή ημέρα της Γυναίκας δεν είναι από εκείνες που τις αξίζουν λουλούδια, κοσμήματα και αρώματα. Δε μιμείται αυτή των «Ερωτευμένων» ούτε τη γιορτή της «Μητέρας» και του «Πατέρα». Η σημερινή Παγκόσμια Ημέρα της Γυναίκας είναι μια διεθνής ημέρα για τα δικαιώματα των γυναικών. Δικαιώματα που κατακτήθηκαν μέσα από αγώνες και ανθρώπινες θυσίες.</a:t>
            </a:r>
            <a:r>
              <a:rPr lang="el-GR" dirty="0"/>
              <a:t> Η ημέρα αφορά στους αγώνες συνηθισμένων γυναικών, που με το θάρρος και την αποφασιστικότητα τους κατάφεραν να γράψουν </a:t>
            </a:r>
            <a:r>
              <a:rPr lang="el-GR" dirty="0" err="1"/>
              <a:t>ιστορία.Από</a:t>
            </a:r>
            <a:r>
              <a:rPr lang="el-GR" dirty="0"/>
              <a:t> την πρώτη φεμινιστική απεργία που καταγράφηκε στην κωμωδία ‘’</a:t>
            </a:r>
            <a:r>
              <a:rPr lang="el-GR" dirty="0" err="1"/>
              <a:t>Λυσιστράτη</a:t>
            </a:r>
            <a:r>
              <a:rPr lang="el-GR" dirty="0"/>
              <a:t>’’ του Αριστοφάνη ,στις γυναίκες του Παρισιού κατά την διάρκεια της Γαλλικής επανάστασης που ζητούσαν στις Βερσαλλίες ‘’ελευθερία ,ισότητα, </a:t>
            </a:r>
            <a:r>
              <a:rPr lang="el-GR" dirty="0" err="1"/>
              <a:t>αδελφότητα’’,στο</a:t>
            </a:r>
            <a:r>
              <a:rPr lang="el-GR" dirty="0"/>
              <a:t> </a:t>
            </a:r>
            <a:r>
              <a:rPr lang="el-GR" b="1" dirty="0"/>
              <a:t>1908 στην Νέα Υόρκη,</a:t>
            </a:r>
            <a:r>
              <a:rPr lang="el-GR" dirty="0"/>
              <a:t> όπου περίπου 15.000 γυναίκες παρελαύνουν στους δρόμους της Νέας Υόρκης ζητώντας λιγότερες ώρες εργασίας, καλύτερους μισθούς και δικαίωμα ψήφου. Ήταν τότε που το σύνθημα «Ψωμί και τριαντάφυλλα» ακούγονταν σε όλους τους δρόμους της μεγαλούπολης. Οι γυναίκες με το ψωμί περιέγραφαν την οικονομική ασφάλεια και με τα τριαντάφυλλα την καλύτερη ποιότητα ζωής. Εκτός από το δικαίωμα του εκλέγειν και του δημοσίου αξιώματος, οι διαδηλωτές απαίτησαν το δικαίωμα όλων των γυναικών στην εργασία, την επαγγελματική κατάρτιση και τον τερματισμό των διακρίσεων στην εργασία.</a:t>
            </a:r>
            <a:r>
              <a:rPr lang="el-GR" b="1" dirty="0"/>
              <a:t> 8 Μαρτίου του 1957</a:t>
            </a:r>
            <a:r>
              <a:rPr lang="el-GR" dirty="0"/>
              <a:t>και στις Ηνωμένες Πολιτείες, οι εργάτριες στο τομέα της υφαντουργίας και του ιματισμού κινητοποιήθηκαν στη Νέα Υόρκη για τις απάνθρωπες συνθήκες εργασίας και τους χαμηλούς μισθούς τους. </a:t>
            </a:r>
          </a:p>
          <a:p>
            <a:pPr fontAlgn="base"/>
            <a:r>
              <a:rPr lang="el-GR" dirty="0"/>
              <a:t>   Και όμως ενώ έχουν περάσει τόσα χρόνια από τότε και τόσοι αγώνες ,όπως έχει ειπωθεί από </a:t>
            </a:r>
          </a:p>
          <a:p>
            <a:pPr fontAlgn="base"/>
            <a:r>
              <a:rPr lang="el-GR" dirty="0"/>
              <a:t>το Παγκόσμιο Οικονομικό Φόρουμ, το χάσμα μεταξύ των δύο φύλων δε θα κλείσει μέχρι το </a:t>
            </a:r>
            <a:r>
              <a:rPr lang="el-GR" sz="2400" b="1" dirty="0"/>
              <a:t>2186.</a:t>
            </a:r>
          </a:p>
          <a:p>
            <a:pPr fontAlgn="base"/>
            <a:r>
              <a:rPr lang="el-GR" dirty="0"/>
              <a:t>Τα συμπεράσματα δικά σας !!!</a:t>
            </a:r>
          </a:p>
          <a:p>
            <a:pPr fontAlgn="base"/>
            <a:endParaRPr lang="el-GR" dirty="0"/>
          </a:p>
          <a:p>
            <a:pPr fontAlgn="base"/>
            <a:endParaRPr lang="el-G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8627714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370</Words>
  <Application>Microsoft Office PowerPoint</Application>
  <PresentationFormat>Ευρεία οθόνη</PresentationFormat>
  <Paragraphs>19</Paragraphs>
  <Slides>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vt:i4>
      </vt:variant>
    </vt:vector>
  </HeadingPairs>
  <TitlesOfParts>
    <vt:vector size="8" baseType="lpstr">
      <vt:lpstr>Arial</vt:lpstr>
      <vt:lpstr>Calibri</vt:lpstr>
      <vt:lpstr>Calibri Light</vt:lpstr>
      <vt:lpstr>Times New Roman</vt:lpstr>
      <vt:lpstr>Θέμα του Office</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raniam173 makri</dc:creator>
  <cp:lastModifiedBy>raniam173 makri</cp:lastModifiedBy>
  <cp:revision>6</cp:revision>
  <dcterms:created xsi:type="dcterms:W3CDTF">2021-03-07T15:03:13Z</dcterms:created>
  <dcterms:modified xsi:type="dcterms:W3CDTF">2021-03-07T16:02:03Z</dcterms:modified>
</cp:coreProperties>
</file>