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582" userDrawn="1">
          <p15:clr>
            <a:srgbClr val="747775"/>
          </p15:clr>
        </p15:guide>
        <p15:guide id="2" pos="2902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582"/>
        <p:guide pos="290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1ad1b0af7_0_22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1ad1b0af7_0_22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468ca93e0_3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e468ca93e0_3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468ca93e0_3_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468ca93e0_3_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1ad1b0af7_0_27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1ad1b0af7_0_27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468ca93e0_3_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e468ca93e0_3_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468ca93e0_3_2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e468ca93e0_3_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1ad1b0af7_0_28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1ad1b0af7_0_28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468ca93e0_3_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468ca93e0_3_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1ad1b0af7_0_29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11ad1b0af7_0_29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1ad1b0af7_0_29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1ad1b0af7_0_29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1ad1b0af7_0_22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1ad1b0af7_0_2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1ad1b0af7_0_23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1ad1b0af7_0_23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1ad1b0af7_0_24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1ad1b0af7_0_2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1ad1b0af7_0_24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1ad1b0af7_0_24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1ad1b0af7_0_25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1ad1b0af7_0_25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1ad1b0af7_0_25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1ad1b0af7_0_25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1ad1b0af7_0_26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1ad1b0af7_0_26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1ad1b0af7_0_2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1ad1b0af7_0_2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15C"/>
            </a:gs>
          </a:gsLst>
          <a:lin ang="5400012" scaled="0"/>
        </a:gra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hyperlink" Target="https://drive.google.com/drive/folders/10qWxAenrTcOAjmOvzG-TbiWteVZXIHtO?usp=sharing" TargetMode="External"/><Relationship Id="rId1" Type="http://schemas.openxmlformats.org/officeDocument/2006/relationships/hyperlink" Target="https://docs.google.com/presentation/d/1Ie_r4JR00-axUwzdLXoV02hR_z8oj4VkvKoZrBE-z_A/edit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subTitle" idx="1"/>
          </p:nvPr>
        </p:nvSpPr>
        <p:spPr>
          <a:xfrm>
            <a:off x="281275" y="200925"/>
            <a:ext cx="8652900" cy="46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5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7η Ασύγχρονη δραστηριότητα</a:t>
            </a:r>
            <a:endParaRPr sz="25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3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Συνεργατικά και άλλα εργαλεία γενικής χρήσης</a:t>
            </a:r>
            <a:endParaRPr sz="26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3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3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5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Ομαδική εργασία: </a:t>
            </a:r>
            <a:r>
              <a:rPr lang="en-US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Αναγνωστάκη Μαρία</a:t>
            </a:r>
            <a:endParaRPr sz="25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   </a:t>
            </a:r>
            <a:r>
              <a:rPr lang="el-GR" altLang="en-US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</a:t>
            </a:r>
            <a:r>
              <a:rPr lang="en-US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Θεοδώρου Βασιλική</a:t>
            </a:r>
            <a:br>
              <a:rPr lang="en-US" sz="25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sz="25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3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Τίτλος διδακτικής παρέμβασης</a:t>
            </a: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“Ο κύκλος ζωής της μέλισσας με τη χρήση Τ.Π.Ε.”</a:t>
            </a:r>
            <a:endParaRPr sz="23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028815" y="2285365"/>
            <a:ext cx="1905635" cy="105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91440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body" idx="1"/>
          </p:nvPr>
        </p:nvSpPr>
        <p:spPr>
          <a:xfrm>
            <a:off x="311700" y="481500"/>
            <a:ext cx="8520600" cy="4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630" algn="just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77"/>
              <a:buFont typeface="Calibri" panose="020F0502020204030204"/>
              <a:buChar char="●"/>
            </a:pPr>
            <a:r>
              <a:rPr lang="en-US" sz="177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Τα παιδιά χωρίζονται σε ομάδες, ανταλλάσσουν απόψεις και ιδέες και αναζητούν το κατάλληλο εργαλείο του διαδραστικό  πίνακα προκειμένου να παίξουν το παιχνίδι.</a:t>
            </a:r>
            <a:endParaRPr sz="177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4163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7"/>
              <a:buFont typeface="Calibri" panose="020F0502020204030204"/>
              <a:buChar char="●"/>
            </a:pPr>
            <a:r>
              <a:rPr lang="en-US" sz="177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Επιλέγουν με την πένα να κυκλώνουν τη σωστή απάντηση. (βλ. Φάκελο αρχείων). Η κάθε ομάδα διαλέγει το δικό της χρώμα.</a:t>
            </a:r>
            <a:endParaRPr sz="177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4163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7"/>
              <a:buChar char="●"/>
            </a:pPr>
            <a:r>
              <a:rPr lang="en-US" sz="177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Οι ομάδες των παιδιών συνομιλούν μεταξύ τους, επιχειρηματολογούν και συνεργάζονται </a:t>
            </a:r>
            <a:r>
              <a:rPr lang="en-US" sz="177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προκειμένου να ολοκληρώσουν τη δραστηριότητα.</a:t>
            </a:r>
            <a:r>
              <a:rPr lang="en-US" sz="177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177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4163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7"/>
              <a:buFont typeface="Calibri" panose="020F0502020204030204"/>
              <a:buChar char="●"/>
            </a:pPr>
            <a:r>
              <a:rPr lang="en-US" sz="177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Στη συνέχεια τα παιδιά με την παρότρυνση της εκπαιδευτικού ανοίγουν άλλο ένα αρχείο με το όνομα Ο </a:t>
            </a:r>
            <a:r>
              <a:rPr lang="en-US" sz="177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ΚΥΚΛΟΣ</a:t>
            </a:r>
            <a:r>
              <a:rPr lang="en-US" sz="177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ΖΩΗΣ ΤΗΣ ΜΕΛΙΣΣΑΣ. Αυτή τη φορά οι εικόνες από το προηγούμενο παιχνίδι θα πρέπει να τοποθετηθούν στη σωστή σειρά, δηλαδή από το αυγό ως τη μέλισσα.</a:t>
            </a:r>
            <a:endParaRPr sz="177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66700" lvl="0" indent="-266700" algn="just" rtl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 sz="720"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196744" y="4249661"/>
            <a:ext cx="938200" cy="800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681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body" idx="1"/>
          </p:nvPr>
        </p:nvSpPr>
        <p:spPr>
          <a:xfrm>
            <a:off x="231350" y="294675"/>
            <a:ext cx="8520600" cy="46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/>
          </a:bodyPr>
          <a:lstStyle/>
          <a:p>
            <a:pPr marL="457200" lvl="0" indent="-33909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434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Τα παιδιά χωρίζονται πάλι σε ομάδες</a:t>
            </a:r>
            <a:r>
              <a:rPr lang="en-US" sz="434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συζητούν και αποφασίζουν ότι το κατάλληλο εργαλείο για να ολοκληρώσουν το παιχνίδι είναι το «Σύρε και άφησε» (drag and drop).</a:t>
            </a:r>
            <a:endParaRPr sz="434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90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434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Η κάθε ομάδα πατώντας το κατάλληλο κουμπί σέρνει και αφήνει το κάθε στάδιο μεταμόρφωσης που συμπληρώνει τον κύκλο ζωής της μέλισσας.</a:t>
            </a:r>
            <a:endParaRPr sz="434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90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434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Τα μέλη της ομάδας δοκιμάζουν, τοποθετούν και επανατοποθετούν τα τέσσερα στάδια στη σειρά. Αν υπάρχουν διαφωνίες, συζητούν μεταξύ τους , συμβουλεύονται είτε τους πίνακες αναφορές είτε αναζητούν υλικό από το διαδικτυο και επιλέγουν την τελική τους απάντηση.</a:t>
            </a:r>
            <a:endParaRPr sz="434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66700" lvl="0" indent="-2667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 panose="020B0604020202020204"/>
              <a:buNone/>
            </a:pPr>
            <a:endParaRPr sz="2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136" name="Google Shape;136;p2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4248" y="3790650"/>
            <a:ext cx="1503625" cy="12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73675"/>
            <a:ext cx="9067801" cy="499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body" idx="1"/>
          </p:nvPr>
        </p:nvSpPr>
        <p:spPr>
          <a:xfrm>
            <a:off x="311700" y="401825"/>
            <a:ext cx="85206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Char char="●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Η ανταμοιβή και στα δυο παιχνίδια, δίνεται μέσα από την επιβεβαίωση των σωστών απαντήσεων. Όλοι/όλες είναι ικανοποιημένοι και αντιλαμβάνονται την αξία της συλλογικής προσπάθειας. Ο ρόλος του/της εκπαιδευτικού είναι ενισχυτικός, καθοδηγητικός και υποστηρικτικός. (περισσότερα για τα παιχνίδια βλ. στο συνεργατικό έγγραφο ΥΛΙΚΟ_Ο ΚΥΚΛΟΣ ΤΗΣ ΜΕΛΙΣΣΑΣ)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Char char="●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Στο τέλος τα παιδιά αποφασίζουν να μοιραστούν τα συγκεκριμένα παιχνίδια μέσω της eclass με τα άλλα τμήματα του νηπιαγωγείου καθώς και με άλλα νηπιαγωγεία.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48921" y="3655725"/>
            <a:ext cx="1373650" cy="12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375428" y="3704141"/>
            <a:ext cx="5014950" cy="12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ΣΥΝΔΕΣΜΟΙ ΣΥΝΕΡΓΑΤΙΚΩΝ ΕΓΓΡΑΦΩΝ</a:t>
            </a:r>
            <a:endParaRPr lang="en-US"/>
          </a:p>
        </p:txBody>
      </p:sp>
      <p:sp>
        <p:nvSpPr>
          <p:cNvPr id="154" name="Google Shape;154;p30"/>
          <p:cNvSpPr txBox="1"/>
          <p:nvPr>
            <p:ph type="body" idx="1"/>
          </p:nvPr>
        </p:nvSpPr>
        <p:spPr>
          <a:xfrm>
            <a:off x="311700" y="12730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u="sng">
                <a:solidFill>
                  <a:schemeClr val="accent5"/>
                </a:solidFill>
                <a:hlinkClick r:id="rId1"/>
              </a:rPr>
              <a:t>https://docs.google.com/presentation/d/1Ie_r4JR00-axUwzdLXoV02hR_z8oj4VkvKoZrBE-z_A/edit?usp=sharing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https://drive.google.com/drive/folders/10qWxAenrTcOAjmOvzG-TbiWteVZXIHtO?usp=sharing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196713" y="3486150"/>
            <a:ext cx="18764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42025" y="294675"/>
            <a:ext cx="81492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ΣΚΟΠΟΣ ΤΗΣ ΔΙΔΑΚΤΙΚΗΣ ΠΑΡΕΜΒΑΣΗΣ</a:t>
            </a:r>
            <a:endParaRPr b="1"/>
          </a:p>
        </p:txBody>
      </p:sp>
      <p:sp>
        <p:nvSpPr>
          <p:cNvPr id="61" name="Google Shape;61;p14"/>
          <p:cNvSpPr txBox="1"/>
          <p:nvPr>
            <p:ph type="body" idx="1"/>
          </p:nvPr>
        </p:nvSpPr>
        <p:spPr>
          <a:xfrm>
            <a:off x="311700" y="924225"/>
            <a:ext cx="8520600" cy="3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94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Σκοπός του συγκεκριμένου διδακτικού σεναρίου είναι τα παιδιά να συνειδητοποιήσουν ότι η μέλισσα στη διάρκεια της ανάπτυξής της περνά από διαφορετικά στάδια τα οποία  συνδέονται με τον κύκλο ζωής (Γ.2.1.ii) με τη βοήθεια των Τ.Π.Ε.</a:t>
            </a:r>
            <a:endParaRPr sz="794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7145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145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Γ’ Θεματικό Πεδίο και Θεματική Ενότητα</a:t>
            </a:r>
            <a:endParaRPr sz="7145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145">
                <a:solidFill>
                  <a:schemeClr val="dk1"/>
                </a:solidFill>
              </a:rPr>
              <a:t>Παιδί και Θετικές Επιστήμες:  Φυσικές Επιστήμες</a:t>
            </a:r>
            <a:endParaRPr sz="7145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145">
                <a:solidFill>
                  <a:schemeClr val="dk1"/>
                </a:solidFill>
              </a:rPr>
              <a:t> </a:t>
            </a:r>
            <a:r>
              <a:rPr lang="en-US" sz="7145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Θεματική Υποενότητα</a:t>
            </a:r>
            <a:endParaRPr sz="7145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14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Γ.2.1 Ζωντανοί Οργανισμοί: ii. Χαρακτηριστικά ζωντανών οργανισμών</a:t>
            </a:r>
            <a:endParaRPr sz="714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 panose="020B0604020202020204"/>
              <a:buNone/>
            </a:pPr>
            <a:endParaRPr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87524" y="4179375"/>
            <a:ext cx="933850" cy="8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body" idx="1"/>
          </p:nvPr>
        </p:nvSpPr>
        <p:spPr>
          <a:xfrm>
            <a:off x="311700" y="295000"/>
            <a:ext cx="8520600" cy="4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             </a:t>
            </a:r>
            <a:r>
              <a:rPr lang="en-US" sz="23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Προσδοκώμενα μαθησιακά αποτελέσματα </a:t>
            </a:r>
            <a:endParaRPr sz="23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Ως προς τις γνώσεις:</a:t>
            </a: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3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5242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διακρίνουν τα χαρακτηριστικά και τις λειτουργίες των ανθρώπων των ζώων και των φυτών.</a:t>
            </a:r>
            <a:endParaRPr sz="23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προσδιορίζουν τη λειτουργία των αισθήσεων και των οργάνων στον ανθρωπο και στα ζώα και να αναγνωρίζουν το ρόλο τους στη προσαρμογή τους στο περιβάλλον.</a:t>
            </a:r>
            <a:endParaRPr sz="23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Ως προς τις δεξιότητες:</a:t>
            </a:r>
            <a:endParaRPr sz="23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5242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αποτυπώνουν το εσωτερικό του σώματος διαφόρων οργανισμών και να βρίσκουν ομοιότητες, διαφορές και αναλογίες στη λειτουργία τους.</a:t>
            </a:r>
            <a:endParaRPr sz="23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</a:t>
            </a: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συγκρίνουν</a:t>
            </a: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τα διαφορετικά στάδια </a:t>
            </a: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ανάπτυξης των ζωντανων οργανισμών και να τα συνδέουν με τον κύκλο της ζωής.</a:t>
            </a:r>
            <a:endParaRPr sz="23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337349" y="0"/>
            <a:ext cx="744125" cy="7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body" idx="1"/>
          </p:nvPr>
        </p:nvSpPr>
        <p:spPr>
          <a:xfrm>
            <a:off x="311700" y="361650"/>
            <a:ext cx="8520600" cy="4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Ως προς τις στάσεις:</a:t>
            </a:r>
            <a:endParaRPr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Char char="●"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συνειδητοποιούν ότι ο κύκλος της ζωής είναι μια φυσιολογική διαδικασία και να αποδέχονται τη θέση του ανθρώπου σε αυτήν.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ΕΜΠΛΕΚΟΜΕΝΟ ΘΕΜΑΤΙΚΟ ΠΕΔΙΟ ΚΑΙ ΘΕΜΑΤΙΚΗ ΕΝΟΤΗΤΑ</a:t>
            </a:r>
            <a:endParaRPr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Α. ΠΑΙΔΙ ΚΑΙ ΕΠΙΚΟΙΝΩΝΙΑ</a:t>
            </a:r>
            <a:endParaRPr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Α 2. ΤΕΧΝΟΛΟΓΙΕΣ ΤΗΣ ΕΠΙΚΟΙΝΩΝΙΑΣ ΚΑΙ ΠΛΗΡΟΦΟΡΙΑΣ (ΤΠΕ)</a:t>
            </a:r>
            <a:endParaRPr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Θεματικές υποενότητες.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Γνωριμία και επικοινωνία με τις ΤΠΕ: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Διερεύνηση, πειραματισμός και ανακάλυψη με λογισμικά ανοικτού τύπου.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Εξοικείωση με βασικά ψηφιακά εργαλεία επικοινωνίας και συνεργασίας</a:t>
            </a:r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309249" y="4353525"/>
            <a:ext cx="834750" cy="7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body" idx="1"/>
          </p:nvPr>
        </p:nvSpPr>
        <p:spPr>
          <a:xfrm>
            <a:off x="164350" y="341100"/>
            <a:ext cx="8520600" cy="4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15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Προσδοκώμενα</a:t>
            </a:r>
            <a:r>
              <a:rPr lang="en-US" sz="4615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μαθησιακά αποτελέσματα ως προς τις ΤΠΕ</a:t>
            </a:r>
            <a:endParaRPr sz="4615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615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Ως προς τις γνώσεις:</a:t>
            </a:r>
            <a:endParaRPr sz="4615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46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αναγνωρίζουν λογισμικά ανοικτού και κλειστού τύπου σε σχέση με τις λειτουργίες και τον τρόπο χρήσης τους.</a:t>
            </a:r>
            <a:endParaRPr sz="461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46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περιγράφουν απλα εργαλεία συγχρονης και ασύγχρονης επικοινωνίας και μάθησης που τους είναι χρήσιμα.</a:t>
            </a:r>
            <a:endParaRPr sz="461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615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Ως προς τις δεξιότητες:</a:t>
            </a:r>
            <a:endParaRPr sz="4615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46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</a:t>
            </a:r>
            <a:r>
              <a:rPr lang="en-US" sz="46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ερευνούν</a:t>
            </a:r>
            <a:r>
              <a:rPr lang="en-US" sz="46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να ανακαλύπτουν, να πειραματίζονται με την </a:t>
            </a:r>
            <a:r>
              <a:rPr lang="en-US" sz="46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κατάλληλη</a:t>
            </a:r>
            <a:r>
              <a:rPr lang="en-US" sz="46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χρήση λογισμικών ανοικτού τύπου.</a:t>
            </a:r>
            <a:endParaRPr sz="461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46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αναζητούν και να επιλέγουν καταλληλες πληροφορίες από το </a:t>
            </a:r>
            <a:r>
              <a:rPr lang="en-US" sz="46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διαδίκτυο.</a:t>
            </a:r>
            <a:endParaRPr sz="461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46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οργανώνουν αποτελεσματικά τις πληροφορίες που έχουν αναζητήσει και   αποθηκεύσει από το διαδίκτυο </a:t>
            </a:r>
            <a:endParaRPr sz="461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844144" y="4343411"/>
            <a:ext cx="938200" cy="800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body" idx="1"/>
          </p:nvPr>
        </p:nvSpPr>
        <p:spPr>
          <a:xfrm>
            <a:off x="311700" y="455425"/>
            <a:ext cx="8520600" cy="41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χρησιμοποιούν απλά εργαλεία σύγχρονης και ασύγχρονης επικοινωνίας  (π.χ. skype), καθώς και εργαλεία συνεργατικής δημιουργίας αρχείων (π.χ. Web 2.0 εργαλεία: Google Drive, πλατφόρμες εξ αποστάσεως εκπαίδευσης, π.χ. e -me, eclass), ώστε να επικοινωνούν και να συνεργάζονται (iii).</a:t>
            </a:r>
            <a:endParaRPr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 panose="020B0604020202020204"/>
              <a:buNone/>
            </a:pPr>
            <a:r>
              <a:rPr lang="en-US" sz="20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Ως προς τις στάσεις</a:t>
            </a:r>
            <a:r>
              <a:rPr lang="en-US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</a:t>
            </a:r>
            <a:endParaRPr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εκτιμούν και να αξιοποιούν τον διαφορετικό τρόπο σκέψης που τους προσφέρουν τα περιβάλλοντα προγραμματισμού, όπως είναι ο διαδραστικός πίνακας (ii). Στη συγκεκριμένη διδακτική παρέμβαση θα χρησιμοποιήσουμε το OpenBoard . </a:t>
            </a:r>
            <a:endParaRPr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Να υιοθετούν κριτική στάση απέναντι στη χρήση των ΤΠΕ ως εργαλείου επίλυσης καθημερινών προβλημάτων και ως εργαλείου ψυχαγωγίας (iii).</a:t>
            </a:r>
            <a:endParaRPr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7449" y="0"/>
            <a:ext cx="920350" cy="78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body" idx="1"/>
          </p:nvPr>
        </p:nvSpPr>
        <p:spPr>
          <a:xfrm>
            <a:off x="311700" y="494850"/>
            <a:ext cx="8520600" cy="4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 panose="020B0604020202020204"/>
              <a:buNone/>
            </a:pPr>
            <a:r>
              <a:rPr lang="en-US" sz="2235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ΜΟΝΤΕΛΟ ΠΡΟΣΕΓΓΙΣΗΣ:</a:t>
            </a:r>
            <a:r>
              <a:rPr lang="en-US" sz="223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Ακολουθούμε το μοντέλο της  ομαδοσυνεργατικής και της διερευνητικής προσέγγισης. Σε κάποιες δραστηριότητες χρησιμοποιούμε και το μοντέλο της επίλυσης προβλήματος. Οι μαθητές/ μαθήτριες χωρίζονται σε ομάδες, κάνουν ερωτήσεις, εκφράζουν απορίες, συλλέγουν δεδομένα τα οποία επεξεργάζονται και τα παρουσιάζουν στην ολομέλεια.</a:t>
            </a:r>
            <a:endParaRPr sz="223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en-US" sz="2235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ΘΕΩΡΙΕΣ ΜΑΘΗΣΗΣ:</a:t>
            </a:r>
            <a:r>
              <a:rPr lang="en-US" sz="223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Οι θεωρίες μάθηση</a:t>
            </a:r>
            <a:r>
              <a:rPr lang="en-US" sz="223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ς </a:t>
            </a:r>
            <a:r>
              <a:rPr lang="en-US" sz="223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που διατρέχουν το διδακτικό σχεδιασμό μας είναι η θεωρία του εποικοδομισμού και η θεωρία της ανακαλυπτικής μάθησης</a:t>
            </a:r>
            <a:r>
              <a:rPr lang="en-US" sz="223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  <a:endParaRPr sz="1130"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716622" y="3643325"/>
            <a:ext cx="1528300" cy="14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body" idx="1"/>
          </p:nvPr>
        </p:nvSpPr>
        <p:spPr>
          <a:xfrm>
            <a:off x="311700" y="321475"/>
            <a:ext cx="8520600" cy="4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10668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2000"/>
              <a:buFont typeface="Arial" panose="020B0604020202020204"/>
              <a:buNone/>
            </a:pPr>
            <a:r>
              <a:rPr lang="en-US" sz="1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</a:t>
            </a:r>
            <a:r>
              <a:rPr lang="en-US" sz="6415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</a:t>
            </a:r>
            <a:r>
              <a:rPr lang="en-US" sz="6815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Διδακτικός σχεδιασμός της δραστηριότητας</a:t>
            </a:r>
            <a:endParaRPr sz="6815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 panose="020B0604020202020204"/>
              <a:buNone/>
            </a:pPr>
            <a:r>
              <a:rPr lang="en-US" sz="68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Η μέλισσα είναι ένα από τα αγαπημένα θέματα των παιδιών. Το επεξεργαζόμαστε μέσα στην άνοιξη με αφορμή την Παγκόσμια Η</a:t>
            </a:r>
            <a:r>
              <a:rPr lang="en-US" sz="68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μέρα</a:t>
            </a:r>
            <a:r>
              <a:rPr lang="en-US" sz="68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της μέλισσας στις 20 Μαΐου.</a:t>
            </a:r>
            <a:endParaRPr sz="681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65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68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Η συγκεκριμένη διδακτική παρέμβαση θα πραγματοποιηθεί στη Γ’ φάση του διδακτικού σχεδιασμού, στην  ΕΠΕΞΗΓΗΣΗ. </a:t>
            </a:r>
            <a:endParaRPr sz="681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68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Αυτό σημαίνει ότι τα παιδιά έχουν </a:t>
            </a:r>
            <a:r>
              <a:rPr lang="en-US" sz="68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επεξεργαστεί</a:t>
            </a:r>
            <a:r>
              <a:rPr lang="en-US" sz="68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τα θέματα για την κοινωνία των μελισσών και τα μέρη του σώματος της μέλισσας. (Α’ φάση - ΕΞΟΙΚΕΙΩΣΗ)</a:t>
            </a:r>
            <a:endParaRPr sz="681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68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Επιπλέον, οι μαθητές/μαθήτριες έχουν χωριστεί σε ομάδες, έχουν αναζητήσει από το διαδίκτυο, συγκεντρώσει,  αναλύσει  και καταλήξει στο συμπέρασμα ότι τα στάδια της μεταμόρφωσης της μέλισσας είναι τέσσερα: αυγό-κάμπια-χρυσαλίδα-μέλισσα.</a:t>
            </a:r>
            <a:endParaRPr sz="681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65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Char char="●"/>
            </a:pPr>
            <a:r>
              <a:rPr lang="en-US" sz="6815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Τέλος, με κάρτες έχουν εξοικειωθεί με τον κύκλο ζωής της μέλισσας. (Β’ φάση - ΕΠΙΣΚΟΠΗΣΗ)</a:t>
            </a:r>
            <a:endParaRPr sz="6815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507398" y="0"/>
            <a:ext cx="636600" cy="6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body" idx="1"/>
          </p:nvPr>
        </p:nvSpPr>
        <p:spPr>
          <a:xfrm>
            <a:off x="120550" y="93750"/>
            <a:ext cx="8947500" cy="49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5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                                                   </a:t>
            </a:r>
            <a:r>
              <a:rPr lang="en-US" sz="20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Διδακτική παρέμβαση</a:t>
            </a:r>
            <a:endParaRPr sz="20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just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Char char="●"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Τα παιδιά  βρίσκονται μπροστά στο διαδραστικό πίνακα και παρακολουθούν ένα βίντεο σχετικό με τον κύκλο ζωής της μέλισσας.(βλ. Φάκελο αρχείων)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Char char="●"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Επίσης μελετούν τον εννοιολογικό χάρτη της μέλισσας.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Char char="●"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Τα παιδιά όπως πλοηγούνται στο OpenBoard παρατηρούν  ότι υπάρχει ένας φάκελος ο οποίος γράφει ΜΕΛΙΣΣΑ. Τα παιδιά αναγνωρίζουν αμεσως τη λέξη.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Ο/η εκπαιδευτικός  ενθαρρύνει τα παιδιά να  ανοίξουν τον φάκελο μέσα στον  οποίο υπάρχουν 4 αρχεία. Με το χέρι τους  ακουμπούν και ανοίγουν τον φάκελο.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Char char="●"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Τα αρχεία περιέχουν διάφορες εικόνες από τα τέσσερα στάδια μεταμόρφωσης της μέλισσας. Τα παιδιά είναι εξοικειωμένα με διάφορες εικόνες από τα στάδια μεταμόρφωσης της μέλισσας.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Char char="●"/>
            </a:pPr>
            <a:r>
              <a:rPr lang="en-US" sz="16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Σε κάθε αρχείο ζητείται από τα παιδιά να κυκλώσουν όλες τις εικόνες που απεικονίζουν ένα συγκεκριμένο στάδιο. Για παράδειγμα στο πάνω μέρος του αρχείου υπάρχει η εικόνα μίας κάμπιας. Οι μαθητές/μαθήτριες θα πρέπει να κυκλώσουν όλες τις εικόνες, (βλ. Φάκελο αρχείων)</a:t>
            </a:r>
            <a:endParaRPr sz="16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-2" y="0"/>
            <a:ext cx="489625" cy="4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7221</Words>
  <Application>WPS Presentation</Application>
  <PresentationFormat/>
  <Paragraphs>100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Simple Light</vt:lpstr>
      <vt:lpstr>PowerPoint 演示文稿</vt:lpstr>
      <vt:lpstr>ΣΚΟΠΟΣ ΤΗΣ ΔΙΔΑΚΤΙΚΗΣ ΠΑΡΕΜΒΑΣΗΣ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ΣΥΝΔΕΣΜΟΙ ΣΥΝΕΡΓΑΤΙΚΩΝ ΕΓΓΡΑΦΩΝ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George</cp:lastModifiedBy>
  <cp:revision>1</cp:revision>
  <dcterms:created xsi:type="dcterms:W3CDTF">2024-06-09T15:45:46Z</dcterms:created>
  <dcterms:modified xsi:type="dcterms:W3CDTF">2024-06-09T15:45:46Z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0A537B6523A4422D8044A7570226D31F_13</vt:lpwstr>
  </property>
  <property fmtid="{D5CDD505-2E9C-101B-9397-08002B2CF9AE}" pid="3" name="KSOProductBuildVer">
    <vt:lpwstr>1033-12.2.0.17119</vt:lpwstr>
  </property>
</Properties>
</file>