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6" r:id="rId6"/>
    <p:sldId id="267" r:id="rId7"/>
    <p:sldId id="260" r:id="rId8"/>
    <p:sldId id="268" r:id="rId9"/>
    <p:sldId id="269" r:id="rId10"/>
    <p:sldId id="270" r:id="rId11"/>
    <p:sldId id="261" r:id="rId12"/>
    <p:sldId id="263" r:id="rId13"/>
    <p:sldId id="271" r:id="rId14"/>
    <p:sldId id="272"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10A040F-1CA2-4474-A222-227ECFBF1F47}" type="datetimeFigureOut">
              <a:rPr lang="en-US" smtClean="0"/>
              <a:t>6/9/2026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A776D53-64D4-4C4A-AE4C-A33066C1836D}" type="slidenum">
              <a:rPr lang="en-US" smtClean="0"/>
              <a:t>‹#›</a:t>
            </a:fld>
            <a:endParaRPr lang="en-US"/>
          </a:p>
        </p:txBody>
      </p:sp>
    </p:spTree>
    <p:extLst>
      <p:ext uri="{BB962C8B-B14F-4D97-AF65-F5344CB8AC3E}">
        <p14:creationId xmlns:p14="http://schemas.microsoft.com/office/powerpoint/2010/main" val="65401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A040F-1CA2-4474-A222-227ECFBF1F4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12409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A040F-1CA2-4474-A222-227ECFBF1F4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7778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A040F-1CA2-4474-A222-227ECFBF1F4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107872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0A040F-1CA2-4474-A222-227ECFBF1F4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0982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0A040F-1CA2-4474-A222-227ECFBF1F4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64985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0A040F-1CA2-4474-A222-227ECFBF1F47}"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93175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0A040F-1CA2-4474-A222-227ECFBF1F47}"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67484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A040F-1CA2-4474-A222-227ECFBF1F47}"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76D53-64D4-4C4A-AE4C-A33066C1836D}" type="slidenum">
              <a:rPr lang="en-US" smtClean="0"/>
              <a:t>‹#›</a:t>
            </a:fld>
            <a:endParaRPr lang="en-US"/>
          </a:p>
        </p:txBody>
      </p:sp>
    </p:spTree>
    <p:extLst>
      <p:ext uri="{BB962C8B-B14F-4D97-AF65-F5344CB8AC3E}">
        <p14:creationId xmlns:p14="http://schemas.microsoft.com/office/powerpoint/2010/main" val="274068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510A040F-1CA2-4474-A222-227ECFBF1F4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A776D53-64D4-4C4A-AE4C-A33066C1836D}" type="slidenum">
              <a:rPr lang="en-US" smtClean="0"/>
              <a:t>‹#›</a:t>
            </a:fld>
            <a:endParaRPr lang="en-US"/>
          </a:p>
        </p:txBody>
      </p:sp>
    </p:spTree>
    <p:extLst>
      <p:ext uri="{BB962C8B-B14F-4D97-AF65-F5344CB8AC3E}">
        <p14:creationId xmlns:p14="http://schemas.microsoft.com/office/powerpoint/2010/main" val="164346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10A040F-1CA2-4474-A222-227ECFBF1F47}" type="datetimeFigureOut">
              <a:rPr lang="en-US" smtClean="0"/>
              <a:t>6/9/2026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A776D53-64D4-4C4A-AE4C-A33066C1836D}" type="slidenum">
              <a:rPr lang="en-US" smtClean="0"/>
              <a:t>‹#›</a:t>
            </a:fld>
            <a:endParaRPr lang="en-US"/>
          </a:p>
        </p:txBody>
      </p:sp>
    </p:spTree>
    <p:extLst>
      <p:ext uri="{BB962C8B-B14F-4D97-AF65-F5344CB8AC3E}">
        <p14:creationId xmlns:p14="http://schemas.microsoft.com/office/powerpoint/2010/main" val="328649216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10A040F-1CA2-4474-A222-227ECFBF1F47}" type="datetimeFigureOut">
              <a:rPr lang="en-US" smtClean="0"/>
              <a:t>6/9/2026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A776D53-64D4-4C4A-AE4C-A33066C1836D}" type="slidenum">
              <a:rPr lang="en-US" smtClean="0"/>
              <a:t>‹#›</a:t>
            </a:fld>
            <a:endParaRPr lang="en-US"/>
          </a:p>
        </p:txBody>
      </p:sp>
    </p:spTree>
    <p:extLst>
      <p:ext uri="{BB962C8B-B14F-4D97-AF65-F5344CB8AC3E}">
        <p14:creationId xmlns:p14="http://schemas.microsoft.com/office/powerpoint/2010/main" val="1272771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skhc.antigone.gr/sxoliki-diamesolavis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17thlibrary.weebly.com/deltaiotaalphamuepsilonsigmaomicronlambda940betaetasigmaeta-omicronmuomicrontau943muomeganu.html"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6348" y="1386349"/>
            <a:ext cx="9842139" cy="1986116"/>
          </a:xfrm>
        </p:spPr>
        <p:txBody>
          <a:bodyPr/>
          <a:lstStyle/>
          <a:p>
            <a:pPr algn="ctr"/>
            <a:r>
              <a:rPr lang="el-GR" dirty="0" smtClean="0"/>
              <a:t>ΔΙΚΤΥΟ ΣΧΟΛΙΚΗΣ ΔΙΑΜΕΣΟΛΑΒΗΣΗΣ</a:t>
            </a:r>
            <a:endParaRPr lang="en-US" dirty="0"/>
          </a:p>
        </p:txBody>
      </p:sp>
      <p:sp>
        <p:nvSpPr>
          <p:cNvPr id="3" name="Subtitle 2"/>
          <p:cNvSpPr>
            <a:spLocks noGrp="1"/>
          </p:cNvSpPr>
          <p:nvPr>
            <p:ph type="subTitle" idx="1"/>
          </p:nvPr>
        </p:nvSpPr>
        <p:spPr>
          <a:xfrm>
            <a:off x="2172929" y="4206876"/>
            <a:ext cx="7722784" cy="1645920"/>
          </a:xfrm>
        </p:spPr>
        <p:txBody>
          <a:bodyPr>
            <a:normAutofit fontScale="85000" lnSpcReduction="20000"/>
          </a:bodyPr>
          <a:lstStyle/>
          <a:p>
            <a:pPr algn="ctr"/>
            <a:r>
              <a:rPr lang="el-GR" sz="4400" dirty="0" smtClean="0"/>
              <a:t>15</a:t>
            </a:r>
            <a:r>
              <a:rPr lang="el-GR" sz="4400" baseline="30000" dirty="0" smtClean="0"/>
              <a:t>ο</a:t>
            </a:r>
            <a:r>
              <a:rPr lang="el-GR" sz="4400" dirty="0" smtClean="0"/>
              <a:t> ΔΗΜΟΤΙΚΟ ΣΧΟΛΕΙΟ ΠΑΤΡΩΝ</a:t>
            </a:r>
          </a:p>
          <a:p>
            <a:pPr algn="ctr"/>
            <a:r>
              <a:rPr lang="el-GR" sz="4400" dirty="0" smtClean="0"/>
              <a:t>Ε΄ ΔΗΜΟΤΙΚΟΥ</a:t>
            </a:r>
          </a:p>
          <a:p>
            <a:pPr algn="ctr"/>
            <a:r>
              <a:rPr lang="el-GR" sz="4400" dirty="0" smtClean="0"/>
              <a:t>2025-2026</a:t>
            </a:r>
            <a:endParaRPr lang="en-US" sz="4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373" t="19725" r="34564" b="1493"/>
          <a:stretch/>
        </p:blipFill>
        <p:spPr>
          <a:xfrm>
            <a:off x="9409470" y="3480619"/>
            <a:ext cx="2438401" cy="2910349"/>
          </a:xfrm>
          <a:prstGeom prst="rect">
            <a:avLst/>
          </a:prstGeom>
        </p:spPr>
      </p:pic>
    </p:spTree>
    <p:extLst>
      <p:ext uri="{BB962C8B-B14F-4D97-AF65-F5344CB8AC3E}">
        <p14:creationId xmlns:p14="http://schemas.microsoft.com/office/powerpoint/2010/main" val="3308106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39348" cy="2437069"/>
          </a:xfrm>
        </p:spPr>
        <p:txBody>
          <a:bodyPr>
            <a:normAutofit/>
          </a:bodyPr>
          <a:lstStyle/>
          <a:p>
            <a:pPr algn="ctr"/>
            <a:r>
              <a:rPr lang="el-GR" sz="4000" dirty="0" smtClean="0"/>
              <a:t> </a:t>
            </a:r>
            <a:r>
              <a:rPr lang="el-GR" sz="4000" dirty="0" smtClean="0">
                <a:solidFill>
                  <a:schemeClr val="tx1"/>
                </a:solidFill>
              </a:rPr>
              <a:t>Έχει η σύγκρουση θετικά</a:t>
            </a:r>
            <a:r>
              <a:rPr lang="el-GR" sz="4000" dirty="0">
                <a:solidFill>
                  <a:schemeClr val="tx1"/>
                </a:solidFill>
              </a:rPr>
              <a:t> </a:t>
            </a:r>
            <a:r>
              <a:rPr lang="el-GR" sz="4000" dirty="0" smtClean="0">
                <a:solidFill>
                  <a:schemeClr val="tx1"/>
                </a:solidFill>
              </a:rPr>
              <a:t>και αρνητικά στοιχεία;</a:t>
            </a:r>
            <a:endParaRPr lang="en-US" sz="40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077" r="20371"/>
          <a:stretch/>
        </p:blipFill>
        <p:spPr>
          <a:xfrm>
            <a:off x="8239464" y="117987"/>
            <a:ext cx="3635208" cy="6501427"/>
          </a:xfrm>
          <a:prstGeom prst="rect">
            <a:avLst/>
          </a:prstGeom>
        </p:spPr>
      </p:pic>
      <p:sp>
        <p:nvSpPr>
          <p:cNvPr id="3" name="Oval 2"/>
          <p:cNvSpPr/>
          <p:nvPr/>
        </p:nvSpPr>
        <p:spPr>
          <a:xfrm>
            <a:off x="1342079" y="4573127"/>
            <a:ext cx="2782530" cy="914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800" dirty="0" smtClean="0">
                <a:latin typeface="+mj-lt"/>
              </a:rPr>
              <a:t>διάλογος</a:t>
            </a:r>
            <a:endParaRPr lang="en-US" sz="2800" dirty="0">
              <a:latin typeface="+mj-lt"/>
            </a:endParaRPr>
          </a:p>
        </p:txBody>
      </p:sp>
      <p:sp>
        <p:nvSpPr>
          <p:cNvPr id="5" name="Oval 4"/>
          <p:cNvSpPr/>
          <p:nvPr/>
        </p:nvSpPr>
        <p:spPr>
          <a:xfrm>
            <a:off x="1206286" y="3227236"/>
            <a:ext cx="3317167" cy="100555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3200" dirty="0" smtClean="0"/>
              <a:t>θυμός</a:t>
            </a:r>
            <a:endParaRPr lang="en-US" sz="3200" dirty="0"/>
          </a:p>
        </p:txBody>
      </p:sp>
      <p:sp>
        <p:nvSpPr>
          <p:cNvPr id="6" name="Oval 5"/>
          <p:cNvSpPr/>
          <p:nvPr/>
        </p:nvSpPr>
        <p:spPr>
          <a:xfrm>
            <a:off x="4562152" y="4619831"/>
            <a:ext cx="2802225" cy="914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800" dirty="0" smtClean="0">
                <a:latin typeface="+mj-lt"/>
              </a:rPr>
              <a:t>συνεργασία</a:t>
            </a:r>
            <a:endParaRPr lang="en-US" sz="2800" dirty="0">
              <a:latin typeface="+mj-lt"/>
            </a:endParaRPr>
          </a:p>
        </p:txBody>
      </p:sp>
      <p:sp>
        <p:nvSpPr>
          <p:cNvPr id="7" name="Oval 6"/>
          <p:cNvSpPr/>
          <p:nvPr/>
        </p:nvSpPr>
        <p:spPr>
          <a:xfrm>
            <a:off x="2733344" y="2281084"/>
            <a:ext cx="2871035" cy="8147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2800" dirty="0" smtClean="0"/>
              <a:t>λύπη</a:t>
            </a:r>
            <a:endParaRPr lang="en-US" sz="2800" dirty="0"/>
          </a:p>
        </p:txBody>
      </p:sp>
      <p:sp>
        <p:nvSpPr>
          <p:cNvPr id="8" name="Oval 7"/>
          <p:cNvSpPr/>
          <p:nvPr/>
        </p:nvSpPr>
        <p:spPr>
          <a:xfrm>
            <a:off x="5313149" y="3337208"/>
            <a:ext cx="2585883" cy="54192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800" dirty="0" smtClean="0"/>
              <a:t>φιλία</a:t>
            </a:r>
            <a:endParaRPr lang="en-US" sz="2800" dirty="0"/>
          </a:p>
        </p:txBody>
      </p:sp>
      <p:sp>
        <p:nvSpPr>
          <p:cNvPr id="9" name="Oval 8"/>
          <p:cNvSpPr/>
          <p:nvPr/>
        </p:nvSpPr>
        <p:spPr>
          <a:xfrm>
            <a:off x="2998821" y="5756787"/>
            <a:ext cx="2871021" cy="82590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3200" dirty="0" smtClean="0">
                <a:latin typeface="+mj-lt"/>
              </a:rPr>
              <a:t>τρόμος</a:t>
            </a:r>
            <a:endParaRPr lang="en-US" sz="3200" dirty="0">
              <a:latin typeface="+mj-lt"/>
            </a:endParaRPr>
          </a:p>
        </p:txBody>
      </p:sp>
    </p:spTree>
    <p:extLst>
      <p:ext uri="{BB962C8B-B14F-4D97-AF65-F5344CB8AC3E}">
        <p14:creationId xmlns:p14="http://schemas.microsoft.com/office/powerpoint/2010/main" val="2371024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5906"/>
          <a:stretch/>
        </p:blipFill>
        <p:spPr>
          <a:xfrm>
            <a:off x="7526593" y="3070122"/>
            <a:ext cx="4522839" cy="3170904"/>
          </a:xfrm>
          <a:prstGeom prst="rect">
            <a:avLst/>
          </a:prstGeom>
        </p:spPr>
      </p:pic>
      <p:sp>
        <p:nvSpPr>
          <p:cNvPr id="2" name="Title 1"/>
          <p:cNvSpPr>
            <a:spLocks noGrp="1"/>
          </p:cNvSpPr>
          <p:nvPr>
            <p:ph type="title"/>
          </p:nvPr>
        </p:nvSpPr>
        <p:spPr>
          <a:xfrm>
            <a:off x="838200" y="1268361"/>
            <a:ext cx="10515600" cy="1366684"/>
          </a:xfrm>
        </p:spPr>
        <p:txBody>
          <a:bodyPr>
            <a:normAutofit fontScale="90000"/>
          </a:bodyPr>
          <a:lstStyle/>
          <a:p>
            <a:pPr lvl="0" eaLnBrk="0" fontAlgn="base" hangingPunct="0">
              <a:lnSpc>
                <a:spcPct val="100000"/>
              </a:lnSpc>
              <a:spcAft>
                <a:spcPct val="0"/>
              </a:spcAft>
            </a:pPr>
            <a:r>
              <a:rPr kumimoji="0" lang="en-US" altLang="en-US" sz="2200" b="0" i="0" u="none" strike="noStrike" cap="none" normalizeH="0" baseline="0" dirty="0" smtClean="0">
                <a:ln>
                  <a:noFill/>
                </a:ln>
                <a:solidFill>
                  <a:schemeClr val="tx1"/>
                </a:solidFill>
                <a:effectLst/>
                <a:latin typeface="Arial" panose="020B0604020202020204" pitchFamily="34" charset="0"/>
              </a:rPr>
              <a:t/>
            </a:r>
            <a:br>
              <a:rPr kumimoji="0" lang="en-US" altLang="en-US" sz="2200" b="0" i="0" u="none" strike="noStrike" cap="none" normalizeH="0" baseline="0" dirty="0" smtClean="0">
                <a:ln>
                  <a:noFill/>
                </a:ln>
                <a:solidFill>
                  <a:schemeClr val="tx1"/>
                </a:solidFill>
                <a:effectLst/>
                <a:latin typeface="Arial" panose="020B0604020202020204" pitchFamily="34" charset="0"/>
              </a:rPr>
            </a:br>
            <a:r>
              <a:rPr kumimoji="0" lang="en-US" altLang="en-US" sz="4800" b="1" i="0" u="none" strike="noStrike" cap="none" normalizeH="0" baseline="0" dirty="0" smtClean="0">
                <a:ln>
                  <a:noFill/>
                </a:ln>
                <a:solidFill>
                  <a:schemeClr val="tx1"/>
                </a:solidFill>
                <a:effectLst/>
                <a:latin typeface="Arial" panose="020B0604020202020204" pitchFamily="34" charset="0"/>
              </a:rPr>
              <a:t/>
            </a:r>
            <a:br>
              <a:rPr kumimoji="0" lang="en-US" altLang="en-US" sz="4800" b="1" i="0" u="none" strike="noStrike" cap="none" normalizeH="0" baseline="0" dirty="0" smtClean="0">
                <a:ln>
                  <a:noFill/>
                </a:ln>
                <a:solidFill>
                  <a:schemeClr val="tx1"/>
                </a:solidFill>
                <a:effectLst/>
                <a:latin typeface="Arial" panose="020B0604020202020204" pitchFamily="34" charset="0"/>
              </a:rPr>
            </a:br>
            <a:endParaRPr lang="en-US" dirty="0"/>
          </a:p>
        </p:txBody>
      </p:sp>
      <p:sp>
        <p:nvSpPr>
          <p:cNvPr id="6" name="Content Placeholder 5"/>
          <p:cNvSpPr>
            <a:spLocks noGrp="1"/>
          </p:cNvSpPr>
          <p:nvPr>
            <p:ph idx="1"/>
          </p:nvPr>
        </p:nvSpPr>
        <p:spPr>
          <a:xfrm>
            <a:off x="336755" y="127820"/>
            <a:ext cx="10724535" cy="2900516"/>
          </a:xfrm>
        </p:spPr>
        <p:txBody>
          <a:bodyPr>
            <a:normAutofit/>
          </a:bodyPr>
          <a:lstStyle/>
          <a:p>
            <a:pPr marL="0" indent="0">
              <a:buNone/>
            </a:pPr>
            <a:r>
              <a:rPr lang="el-GR" altLang="en-US" sz="4000" b="1" dirty="0" smtClean="0">
                <a:latin typeface="+mj-lt"/>
              </a:rPr>
              <a:t>5</a:t>
            </a:r>
            <a:r>
              <a:rPr lang="el-GR" altLang="en-US" sz="4000" b="1" baseline="30000" dirty="0" smtClean="0">
                <a:latin typeface="+mj-lt"/>
              </a:rPr>
              <a:t>ο</a:t>
            </a:r>
            <a:r>
              <a:rPr lang="el-GR" altLang="en-US" sz="4000" b="1" dirty="0" smtClean="0">
                <a:latin typeface="+mj-lt"/>
              </a:rPr>
              <a:t> ΕΡΓΑΣΤΗΡΙΟ</a:t>
            </a:r>
          </a:p>
          <a:p>
            <a:pPr marL="0" indent="0" algn="just">
              <a:buNone/>
            </a:pPr>
            <a:r>
              <a:rPr lang="en-US" altLang="en-US" sz="4000" b="1" dirty="0" err="1" smtClean="0">
                <a:latin typeface="+mj-lt"/>
              </a:rPr>
              <a:t>Ενεργητική</a:t>
            </a:r>
            <a:r>
              <a:rPr lang="en-US" altLang="en-US" sz="4000" b="1" dirty="0" smtClean="0">
                <a:latin typeface="+mj-lt"/>
              </a:rPr>
              <a:t> </a:t>
            </a:r>
            <a:r>
              <a:rPr lang="en-US" altLang="en-US" sz="4000" b="1" dirty="0" err="1">
                <a:latin typeface="+mj-lt"/>
              </a:rPr>
              <a:t>Ακρό</a:t>
            </a:r>
            <a:r>
              <a:rPr lang="en-US" altLang="en-US" sz="4000" b="1" dirty="0">
                <a:latin typeface="+mj-lt"/>
              </a:rPr>
              <a:t>αση &amp; Επικοινωνία</a:t>
            </a:r>
            <a:br>
              <a:rPr lang="en-US" altLang="en-US" sz="4000" b="1" dirty="0">
                <a:latin typeface="+mj-lt"/>
              </a:rPr>
            </a:br>
            <a:r>
              <a:rPr lang="en-US" altLang="en-US" sz="4000" dirty="0">
                <a:latin typeface="+mj-lt"/>
              </a:rPr>
              <a:t>Ακούμε με προσοχή, εκφράζουμε συναισθήματα και ανάγκες. </a:t>
            </a:r>
            <a:endParaRPr lang="el-GR" altLang="en-US" sz="4000" dirty="0" smtClean="0">
              <a:latin typeface="+mj-lt"/>
            </a:endParaRPr>
          </a:p>
          <a:p>
            <a:pPr marL="0" indent="0">
              <a:buNone/>
            </a:pPr>
            <a:endParaRPr lang="el-GR" dirty="0">
              <a:latin typeface="+mj-lt"/>
            </a:endParaRPr>
          </a:p>
          <a:p>
            <a:pPr marL="0" indent="0">
              <a:buNone/>
            </a:pPr>
            <a:endParaRPr lang="en-US" dirty="0">
              <a:latin typeface="+mj-lt"/>
            </a:endParaRPr>
          </a:p>
        </p:txBody>
      </p:sp>
      <p:sp>
        <p:nvSpPr>
          <p:cNvPr id="4" name="Rectangle 3"/>
          <p:cNvSpPr/>
          <p:nvPr/>
        </p:nvSpPr>
        <p:spPr>
          <a:xfrm>
            <a:off x="176981" y="3028336"/>
            <a:ext cx="7219335" cy="3254477"/>
          </a:xfrm>
          <a:prstGeom prst="rect">
            <a:avLst/>
          </a:prstGeom>
          <a:solidFill>
            <a:srgbClr val="FFCC99"/>
          </a:solidFill>
        </p:spPr>
        <p:style>
          <a:lnRef idx="1">
            <a:schemeClr val="accent5"/>
          </a:lnRef>
          <a:fillRef idx="2">
            <a:schemeClr val="accent5"/>
          </a:fillRef>
          <a:effectRef idx="1">
            <a:schemeClr val="accent5"/>
          </a:effectRef>
          <a:fontRef idx="minor">
            <a:schemeClr val="dk1"/>
          </a:fontRef>
        </p:style>
        <p:txBody>
          <a:bodyPr rtlCol="0" anchor="ctr"/>
          <a:lstStyle/>
          <a:p>
            <a:r>
              <a:rPr lang="el-GR" altLang="en-US" sz="4000" b="1" dirty="0">
                <a:solidFill>
                  <a:schemeClr val="tx1"/>
                </a:solidFill>
              </a:rPr>
              <a:t>6</a:t>
            </a:r>
            <a:r>
              <a:rPr lang="el-GR" altLang="en-US" sz="4000" b="1" baseline="30000" dirty="0">
                <a:solidFill>
                  <a:schemeClr val="tx1"/>
                </a:solidFill>
              </a:rPr>
              <a:t>Ο</a:t>
            </a:r>
            <a:r>
              <a:rPr lang="el-GR" altLang="en-US" sz="4000" b="1" dirty="0">
                <a:solidFill>
                  <a:schemeClr val="tx1"/>
                </a:solidFill>
              </a:rPr>
              <a:t> ΕΡΓΑΣΤΗΡΙΟ</a:t>
            </a:r>
          </a:p>
          <a:p>
            <a:pPr algn="just"/>
            <a:r>
              <a:rPr lang="en-US" altLang="en-US" sz="4000" b="1" dirty="0" err="1">
                <a:solidFill>
                  <a:schemeClr val="tx1"/>
                </a:solidFill>
              </a:rPr>
              <a:t>Ενσυν</a:t>
            </a:r>
            <a:r>
              <a:rPr lang="en-US" altLang="en-US" sz="4000" b="1" dirty="0">
                <a:solidFill>
                  <a:schemeClr val="tx1"/>
                </a:solidFill>
              </a:rPr>
              <a:t>αίσθηση &amp; Σεβασμός</a:t>
            </a:r>
            <a:br>
              <a:rPr lang="en-US" altLang="en-US" sz="4000" b="1" dirty="0">
                <a:solidFill>
                  <a:schemeClr val="tx1"/>
                </a:solidFill>
              </a:rPr>
            </a:br>
            <a:r>
              <a:rPr lang="en-US" altLang="en-US" sz="4000" dirty="0">
                <a:solidFill>
                  <a:schemeClr val="tx1"/>
                </a:solidFill>
              </a:rPr>
              <a:t>Βλέπουμε την κατάσταση από την οπτική του άλλου.</a:t>
            </a:r>
            <a:endParaRPr lang="el-GR" altLang="en-US" sz="4000" dirty="0">
              <a:solidFill>
                <a:schemeClr val="tx1"/>
              </a:solidFill>
            </a:endParaRPr>
          </a:p>
        </p:txBody>
      </p:sp>
    </p:spTree>
    <p:extLst>
      <p:ext uri="{BB962C8B-B14F-4D97-AF65-F5344CB8AC3E}">
        <p14:creationId xmlns:p14="http://schemas.microsoft.com/office/powerpoint/2010/main" val="3482151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974" y="211680"/>
            <a:ext cx="10196051" cy="1120878"/>
          </a:xfrm>
        </p:spPr>
        <p:txBody>
          <a:bodyPr>
            <a:normAutofit fontScale="90000"/>
          </a:bodyPr>
          <a:lstStyle/>
          <a:p>
            <a:pPr lvl="0" algn="ctr" eaLnBrk="0" fontAlgn="base" hangingPunct="0">
              <a:spcAft>
                <a:spcPct val="0"/>
              </a:spcAft>
            </a:pPr>
            <a:r>
              <a:rPr kumimoji="0" lang="en-US" altLang="en-US" sz="4000" b="1" i="0" u="none" strike="noStrike" cap="none" normalizeH="0" baseline="0" dirty="0" smtClean="0">
                <a:ln>
                  <a:noFill/>
                </a:ln>
                <a:solidFill>
                  <a:schemeClr val="tx1"/>
                </a:solidFill>
                <a:effectLst/>
              </a:rPr>
              <a:t/>
            </a:r>
            <a:br>
              <a:rPr kumimoji="0" lang="en-US" altLang="en-US" sz="4000" b="1" i="0" u="none" strike="noStrike" cap="none" normalizeH="0" baseline="0" dirty="0" smtClean="0">
                <a:ln>
                  <a:noFill/>
                </a:ln>
                <a:solidFill>
                  <a:schemeClr val="tx1"/>
                </a:solidFill>
                <a:effectLst/>
              </a:rPr>
            </a:br>
            <a:r>
              <a:rPr lang="el-GR" altLang="en-US" sz="4400" b="1" dirty="0" smtClean="0">
                <a:solidFill>
                  <a:schemeClr val="tx1"/>
                </a:solidFill>
              </a:rPr>
              <a:t>7</a:t>
            </a:r>
            <a:r>
              <a:rPr lang="el-GR" altLang="en-US" sz="4400" b="1" baseline="30000" dirty="0" smtClean="0">
                <a:solidFill>
                  <a:schemeClr val="tx1"/>
                </a:solidFill>
              </a:rPr>
              <a:t>ο</a:t>
            </a:r>
            <a:r>
              <a:rPr lang="el-GR" altLang="en-US" sz="4400" b="1" dirty="0" smtClean="0">
                <a:solidFill>
                  <a:schemeClr val="tx1"/>
                </a:solidFill>
              </a:rPr>
              <a:t> ΕΡΓΑΣΤΗΡΙΟ </a:t>
            </a:r>
            <a:r>
              <a:rPr lang="el-GR" altLang="en-US" sz="4400" b="1" dirty="0" smtClean="0">
                <a:solidFill>
                  <a:schemeClr val="tx1"/>
                </a:solidFill>
              </a:rPr>
              <a:t>- </a:t>
            </a:r>
            <a:r>
              <a:rPr kumimoji="0" lang="en-US" altLang="en-US" sz="4400" b="1" i="0" u="none" strike="noStrike" cap="none" normalizeH="0" baseline="0" dirty="0" err="1" smtClean="0">
                <a:ln>
                  <a:noFill/>
                </a:ln>
                <a:solidFill>
                  <a:schemeClr val="tx1"/>
                </a:solidFill>
                <a:effectLst/>
              </a:rPr>
              <a:t>Δεξιότητες</a:t>
            </a:r>
            <a:r>
              <a:rPr kumimoji="0" lang="en-US" altLang="en-US" sz="4400" b="1" i="0" u="none" strike="noStrike" cap="none" normalizeH="0" baseline="0" dirty="0" smtClean="0">
                <a:ln>
                  <a:noFill/>
                </a:ln>
                <a:solidFill>
                  <a:schemeClr val="tx1"/>
                </a:solidFill>
                <a:effectLst/>
              </a:rPr>
              <a:t> </a:t>
            </a:r>
            <a:r>
              <a:rPr kumimoji="0" lang="en-US" altLang="en-US" sz="4400" b="1" i="0" u="none" strike="noStrike" cap="none" normalizeH="0" baseline="0" dirty="0" err="1" smtClean="0">
                <a:ln>
                  <a:noFill/>
                </a:ln>
                <a:solidFill>
                  <a:schemeClr val="tx1"/>
                </a:solidFill>
                <a:effectLst/>
              </a:rPr>
              <a:t>Δι</a:t>
            </a:r>
            <a:r>
              <a:rPr kumimoji="0" lang="en-US" altLang="en-US" sz="4400" b="1" i="0" u="none" strike="noStrike" cap="none" normalizeH="0" baseline="0" dirty="0" smtClean="0">
                <a:ln>
                  <a:noFill/>
                </a:ln>
                <a:solidFill>
                  <a:schemeClr val="tx1"/>
                </a:solidFill>
                <a:effectLst/>
              </a:rPr>
              <a:t>αμεσολάβησης</a:t>
            </a:r>
            <a:r>
              <a:rPr lang="el-GR" altLang="en-US" sz="4400" b="1" dirty="0"/>
              <a:t> </a:t>
            </a:r>
            <a:r>
              <a:rPr kumimoji="0" lang="en-US" altLang="en-US" sz="4000" b="1" i="0" u="none" strike="noStrike" cap="none" normalizeH="0" baseline="0" dirty="0" smtClean="0">
                <a:ln>
                  <a:noFill/>
                </a:ln>
                <a:solidFill>
                  <a:schemeClr val="tx1"/>
                </a:solidFill>
                <a:effectLst/>
              </a:rPr>
              <a:t/>
            </a:r>
            <a:br>
              <a:rPr kumimoji="0" lang="en-US" altLang="en-US" sz="4000" b="1" i="0" u="none" strike="noStrike" cap="none" normalizeH="0" baseline="0" dirty="0" smtClean="0">
                <a:ln>
                  <a:noFill/>
                </a:ln>
                <a:solidFill>
                  <a:schemeClr val="tx1"/>
                </a:solidFill>
                <a:effectLst/>
              </a:rPr>
            </a:br>
            <a:r>
              <a:rPr lang="en-US" altLang="en-US" sz="4000" b="1" dirty="0" smtClean="0">
                <a:solidFill>
                  <a:schemeClr val="tx1"/>
                </a:solidFill>
              </a:rPr>
              <a:t>Ουδετερότητα, εμπιστευτικότητα, αναζήτηση λύσεων</a:t>
            </a:r>
            <a:endParaRPr lang="en-US" sz="4000" b="1" dirty="0">
              <a:solidFill>
                <a:schemeClr val="tx1"/>
              </a:solidFill>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7" t="25792" r="467" b="18047"/>
          <a:stretch/>
        </p:blipFill>
        <p:spPr>
          <a:xfrm>
            <a:off x="3755923" y="2025446"/>
            <a:ext cx="4210472" cy="3411793"/>
          </a:xfrm>
        </p:spPr>
      </p:pic>
      <p:sp>
        <p:nvSpPr>
          <p:cNvPr id="4" name="Rectangle 3"/>
          <p:cNvSpPr/>
          <p:nvPr/>
        </p:nvSpPr>
        <p:spPr>
          <a:xfrm>
            <a:off x="3048000" y="2936558"/>
            <a:ext cx="6096000" cy="369332"/>
          </a:xfrm>
          <a:prstGeom prst="rect">
            <a:avLst/>
          </a:prstGeom>
        </p:spPr>
        <p:txBody>
          <a:bodyPr>
            <a:spAutoFit/>
          </a:bodyPr>
          <a:lstStyle/>
          <a:p>
            <a:pPr lvl="0" eaLnBrk="0" fontAlgn="base" hangingPunct="0">
              <a:spcBef>
                <a:spcPct val="0"/>
              </a:spcBef>
              <a:spcAft>
                <a:spcPct val="0"/>
              </a:spcAft>
            </a:pPr>
            <a:r>
              <a:rPr lang="en-US" altLang="en-US" smtClean="0">
                <a:latin typeface="Arial" panose="020B0604020202020204" pitchFamily="34" charset="0"/>
              </a:rPr>
              <a:t>. </a:t>
            </a:r>
            <a:endParaRPr kumimoji="0" lang="en-US" altLang="en-US" sz="4800" b="0" i="0" u="none" strike="noStrike" cap="none" normalizeH="0" baseline="0" dirty="0" smtClean="0">
              <a:ln>
                <a:noFill/>
              </a:ln>
              <a:solidFill>
                <a:schemeClr val="tx1"/>
              </a:solidFill>
              <a:effectLst/>
              <a:latin typeface="Arial" panose="020B0604020202020204" pitchFamily="34" charset="0"/>
            </a:endParaRPr>
          </a:p>
        </p:txBody>
      </p:sp>
      <p:sp>
        <p:nvSpPr>
          <p:cNvPr id="9" name="5-Point Star 8"/>
          <p:cNvSpPr/>
          <p:nvPr/>
        </p:nvSpPr>
        <p:spPr>
          <a:xfrm>
            <a:off x="6068769" y="186038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5334000" y="224367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7258472" y="1941032"/>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866728" y="2664023"/>
            <a:ext cx="1024436" cy="10132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98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b="1" dirty="0">
                <a:solidFill>
                  <a:schemeClr val="tx1"/>
                </a:solidFill>
              </a:rPr>
              <a:t>8</a:t>
            </a:r>
            <a:r>
              <a:rPr lang="el-GR" sz="4000" b="1" baseline="30000" dirty="0">
                <a:solidFill>
                  <a:schemeClr val="tx1"/>
                </a:solidFill>
              </a:rPr>
              <a:t>ο</a:t>
            </a:r>
            <a:r>
              <a:rPr lang="el-GR" sz="4000" b="1" dirty="0">
                <a:solidFill>
                  <a:schemeClr val="tx1"/>
                </a:solidFill>
              </a:rPr>
              <a:t> ΕΡΓΑΣΤΗΡΙΟ</a:t>
            </a:r>
            <a:r>
              <a:rPr lang="el-GR" sz="4000" dirty="0">
                <a:solidFill>
                  <a:schemeClr val="tx1"/>
                </a:solidFill>
              </a:rPr>
              <a:t> </a:t>
            </a:r>
            <a:r>
              <a:rPr lang="el-GR" sz="4000" dirty="0" smtClean="0">
                <a:solidFill>
                  <a:schemeClr val="tx1"/>
                </a:solidFill>
              </a:rPr>
              <a:t/>
            </a:r>
            <a:br>
              <a:rPr lang="el-GR" sz="4000" dirty="0" smtClean="0">
                <a:solidFill>
                  <a:schemeClr val="tx1"/>
                </a:solidFill>
              </a:rPr>
            </a:br>
            <a:r>
              <a:rPr lang="el-GR" sz="4000" dirty="0" smtClean="0">
                <a:solidFill>
                  <a:schemeClr val="tx1"/>
                </a:solidFill>
              </a:rPr>
              <a:t>Μελέτες </a:t>
            </a:r>
            <a:r>
              <a:rPr lang="el-GR" sz="4000" dirty="0">
                <a:solidFill>
                  <a:schemeClr val="tx1"/>
                </a:solidFill>
              </a:rPr>
              <a:t>περίπτωσης - Πρακτική εφαρμογή</a:t>
            </a:r>
            <a:r>
              <a:rPr lang="en-US" sz="4000" dirty="0"/>
              <a:t/>
            </a:r>
            <a:br>
              <a:rPr lang="en-US" sz="4000" dirty="0"/>
            </a:br>
            <a:endParaRPr lang="en-US" sz="4000" dirty="0"/>
          </a:p>
        </p:txBody>
      </p:sp>
      <p:sp>
        <p:nvSpPr>
          <p:cNvPr id="4" name="Content Placeholder 3"/>
          <p:cNvSpPr>
            <a:spLocks noGrp="1"/>
          </p:cNvSpPr>
          <p:nvPr>
            <p:ph idx="1"/>
          </p:nvPr>
        </p:nvSpPr>
        <p:spPr>
          <a:xfrm>
            <a:off x="657224" y="2109768"/>
            <a:ext cx="3728196" cy="3766185"/>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normAutofit fontScale="85000" lnSpcReduction="20000"/>
          </a:bodyPr>
          <a:lstStyle/>
          <a:p>
            <a:r>
              <a:rPr lang="el-GR" b="1" dirty="0" smtClean="0"/>
              <a:t>Μελέτη Περίπτωσης </a:t>
            </a:r>
            <a:r>
              <a:rPr lang="el-GR" b="1" dirty="0"/>
              <a:t>1: </a:t>
            </a:r>
            <a:endParaRPr lang="el-GR" b="1" dirty="0" smtClean="0"/>
          </a:p>
          <a:p>
            <a:r>
              <a:rPr lang="el-GR" b="1" dirty="0" smtClean="0"/>
              <a:t>Το </a:t>
            </a:r>
            <a:r>
              <a:rPr lang="el-GR" b="1" dirty="0"/>
              <a:t>παιχνίδι στο διάλειμμα</a:t>
            </a:r>
            <a:endParaRPr lang="en-US" dirty="0"/>
          </a:p>
          <a:p>
            <a:r>
              <a:rPr lang="el-GR" dirty="0"/>
              <a:t>Ο Α. και ο Ν. έπαιζαν ποδόσφαιρο στο διάλειμμα. Σε μια φάση του παιχνιδιού, ο Ν. είπε ότι ο Α. έκανε δυνατό μαρκάρισμα και τον έριξε κάτω επίτηδες. Ο Α. λέει ότι απλά πήγε να πάρει την μπάλα και δεν είχε σκοπό να τον χτυπήσει. Μετά τον καβγά, σταμάτησαν να παίζουν και είναι θυμωμένοι μεταξύ τους.</a:t>
            </a:r>
            <a:endParaRPr lang="en-US" dirty="0"/>
          </a:p>
        </p:txBody>
      </p:sp>
      <p:sp>
        <p:nvSpPr>
          <p:cNvPr id="5" name="Folded Corner 4"/>
          <p:cNvSpPr/>
          <p:nvPr/>
        </p:nvSpPr>
        <p:spPr>
          <a:xfrm>
            <a:off x="4656918" y="2437043"/>
            <a:ext cx="3384755" cy="389588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r>
              <a:rPr lang="el-GR" b="1" dirty="0"/>
              <a:t>Μελέτη Περίπτωσης 3: </a:t>
            </a:r>
            <a:endParaRPr lang="el-GR" b="1" dirty="0" smtClean="0"/>
          </a:p>
          <a:p>
            <a:r>
              <a:rPr lang="el-GR" b="1" dirty="0" smtClean="0"/>
              <a:t>Το </a:t>
            </a:r>
            <a:r>
              <a:rPr lang="el-GR" b="1" dirty="0"/>
              <a:t>μήνυμα στο χαρτί</a:t>
            </a:r>
            <a:endParaRPr lang="en-US" dirty="0"/>
          </a:p>
          <a:p>
            <a:r>
              <a:rPr lang="el-GR" dirty="0"/>
              <a:t>Ο Π. βρήκε ένα χαρτί με ένα άσχημο σχόλιο για τον ίδιο μέσα στην τάξη και νόμισε ότι το έγραψε η Μ. Η Μ. λέει ότι δεν έγραψε τίποτα και ότι κάποιος άλλος μάλλον το έβαλε στο θρανίο της για να την μπλέξει. Ο Π. είναι θυμωμένος και η Μ. στενοχωρημένη γιατί την κατηγορεί άδικα.</a:t>
            </a:r>
            <a:endParaRPr lang="en-US" dirty="0"/>
          </a:p>
        </p:txBody>
      </p:sp>
      <p:sp>
        <p:nvSpPr>
          <p:cNvPr id="6" name="Folded Corner 5"/>
          <p:cNvSpPr/>
          <p:nvPr/>
        </p:nvSpPr>
        <p:spPr>
          <a:xfrm>
            <a:off x="8313172" y="2157731"/>
            <a:ext cx="3475701" cy="4083562"/>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r>
              <a:rPr lang="el-GR" b="1" dirty="0" smtClean="0"/>
              <a:t>Μελέτη Περίπτωσης </a:t>
            </a:r>
            <a:r>
              <a:rPr lang="el-GR" b="1" dirty="0"/>
              <a:t>2: </a:t>
            </a:r>
            <a:endParaRPr lang="el-GR" b="1" dirty="0" smtClean="0"/>
          </a:p>
          <a:p>
            <a:r>
              <a:rPr lang="el-GR" b="1" dirty="0" smtClean="0"/>
              <a:t>Η </a:t>
            </a:r>
            <a:r>
              <a:rPr lang="el-GR" b="1" dirty="0"/>
              <a:t>τσάντα που χάθηκε</a:t>
            </a:r>
            <a:endParaRPr lang="en-US" dirty="0"/>
          </a:p>
          <a:p>
            <a:r>
              <a:rPr lang="el-GR" dirty="0"/>
              <a:t>Η Ε. άφησε την τσάντα της έξω από την τάξη κατά τη διάρκεια του διαλείμματος. Όταν γύρισε, δεν την έβρισκε και κατηγόρησε τη Σ. ότι την πήρε για πλάκα. Η Σ. λέει ότι δεν πήρε τίποτα και ότι απλώς είδε την τσάντα έξω από την τάξη και την έβαλε μέσα για να μην την πάρει κάποιος. Τώρα δεν μιλάνε μεταξύ τους.</a:t>
            </a:r>
            <a:endParaRPr lang="en-US" dirty="0"/>
          </a:p>
          <a:p>
            <a:r>
              <a:rPr lang="el-GR" dirty="0"/>
              <a:t> </a:t>
            </a:r>
            <a:endParaRPr lang="en-US" dirty="0"/>
          </a:p>
        </p:txBody>
      </p:sp>
    </p:spTree>
    <p:extLst>
      <p:ext uri="{BB962C8B-B14F-4D97-AF65-F5344CB8AC3E}">
        <p14:creationId xmlns:p14="http://schemas.microsoft.com/office/powerpoint/2010/main" val="244943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87" y="1445342"/>
            <a:ext cx="6087704" cy="5211097"/>
          </a:xfrm>
        </p:spPr>
        <p:txBody>
          <a:bodyPr>
            <a:noAutofit/>
          </a:bodyPr>
          <a:lstStyle/>
          <a:p>
            <a:pPr algn="just">
              <a:lnSpc>
                <a:spcPct val="100000"/>
              </a:lnSpc>
            </a:pPr>
            <a:r>
              <a:rPr lang="el-GR" sz="3600" dirty="0" smtClean="0">
                <a:solidFill>
                  <a:schemeClr val="tx1"/>
                </a:solidFill>
                <a:latin typeface="+mn-lt"/>
              </a:rPr>
              <a:t/>
            </a:r>
            <a:br>
              <a:rPr lang="el-GR" sz="3600" dirty="0" smtClean="0">
                <a:solidFill>
                  <a:schemeClr val="tx1"/>
                </a:solidFill>
                <a:latin typeface="+mn-lt"/>
              </a:rPr>
            </a:br>
            <a:r>
              <a:rPr lang="el-GR" sz="2800" dirty="0" smtClean="0">
                <a:solidFill>
                  <a:schemeClr val="tx1"/>
                </a:solidFill>
                <a:latin typeface="+mn-lt"/>
              </a:rPr>
              <a:t>Στο πλαίσιο εφαρμογής της σχολικής διαμεσολάβησης</a:t>
            </a:r>
            <a:br>
              <a:rPr lang="el-GR" sz="2800" dirty="0" smtClean="0">
                <a:solidFill>
                  <a:schemeClr val="tx1"/>
                </a:solidFill>
                <a:latin typeface="+mn-lt"/>
              </a:rPr>
            </a:br>
            <a:r>
              <a:rPr lang="el-GR" sz="2800" dirty="0" smtClean="0">
                <a:solidFill>
                  <a:schemeClr val="tx1"/>
                </a:solidFill>
                <a:latin typeface="+mn-lt"/>
              </a:rPr>
              <a:t>το </a:t>
            </a:r>
            <a:r>
              <a:rPr lang="el-GR" sz="2800" b="1" dirty="0">
                <a:solidFill>
                  <a:schemeClr val="tx1"/>
                </a:solidFill>
                <a:latin typeface="+mn-lt"/>
              </a:rPr>
              <a:t>Ε</a:t>
            </a:r>
            <a:r>
              <a:rPr lang="el-GR" sz="2800" b="1" dirty="0" smtClean="0">
                <a:solidFill>
                  <a:schemeClr val="tx1"/>
                </a:solidFill>
                <a:latin typeface="+mn-lt"/>
              </a:rPr>
              <a:t>1 τμήμα με την υπεύθυνη εκπαιδευτικό του τμήματος, κα </a:t>
            </a:r>
            <a:r>
              <a:rPr lang="el-GR" sz="2800" b="1" dirty="0" err="1" smtClean="0">
                <a:solidFill>
                  <a:schemeClr val="tx1"/>
                </a:solidFill>
                <a:latin typeface="+mn-lt"/>
              </a:rPr>
              <a:t>Μ</a:t>
            </a:r>
            <a:r>
              <a:rPr lang="el-GR" sz="2800" b="1" dirty="0" err="1">
                <a:solidFill>
                  <a:schemeClr val="tx1"/>
                </a:solidFill>
                <a:latin typeface="+mn-lt"/>
              </a:rPr>
              <a:t>ά</a:t>
            </a:r>
            <a:r>
              <a:rPr lang="el-GR" sz="2800" b="1" dirty="0" err="1" smtClean="0">
                <a:solidFill>
                  <a:schemeClr val="tx1"/>
                </a:solidFill>
                <a:latin typeface="+mn-lt"/>
              </a:rPr>
              <a:t>νεση</a:t>
            </a:r>
            <a:r>
              <a:rPr lang="el-GR" sz="2800" b="1" dirty="0" smtClean="0">
                <a:solidFill>
                  <a:schemeClr val="tx1"/>
                </a:solidFill>
                <a:latin typeface="+mn-lt"/>
              </a:rPr>
              <a:t> Βασιλική</a:t>
            </a:r>
            <a:r>
              <a:rPr lang="el-GR" sz="2800" dirty="0" smtClean="0">
                <a:solidFill>
                  <a:schemeClr val="tx1"/>
                </a:solidFill>
                <a:latin typeface="+mn-lt"/>
              </a:rPr>
              <a:t>, σε συνεργασία με τον εκπαιδευτικό αγγλικής γλώσσας κ. </a:t>
            </a:r>
            <a:r>
              <a:rPr lang="el-GR" sz="2800" b="1" dirty="0" err="1" smtClean="0">
                <a:solidFill>
                  <a:schemeClr val="tx1"/>
                </a:solidFill>
                <a:latin typeface="+mn-lt"/>
              </a:rPr>
              <a:t>Μπουλιέρη</a:t>
            </a:r>
            <a:r>
              <a:rPr lang="el-GR" sz="2800" b="1" dirty="0" smtClean="0">
                <a:solidFill>
                  <a:schemeClr val="tx1"/>
                </a:solidFill>
                <a:latin typeface="+mn-lt"/>
              </a:rPr>
              <a:t> Θωμ</a:t>
            </a:r>
            <a:r>
              <a:rPr lang="el-GR" sz="2800" b="1" dirty="0">
                <a:solidFill>
                  <a:schemeClr val="tx1"/>
                </a:solidFill>
                <a:latin typeface="+mn-lt"/>
              </a:rPr>
              <a:t>ά</a:t>
            </a:r>
            <a:r>
              <a:rPr lang="el-GR" sz="2800" b="1" dirty="0" smtClean="0">
                <a:solidFill>
                  <a:schemeClr val="tx1"/>
                </a:solidFill>
                <a:latin typeface="+mn-lt"/>
              </a:rPr>
              <a:t> </a:t>
            </a:r>
            <a:r>
              <a:rPr lang="el-GR" sz="2800" dirty="0" smtClean="0">
                <a:solidFill>
                  <a:schemeClr val="tx1"/>
                </a:solidFill>
                <a:latin typeface="+mn-lt"/>
              </a:rPr>
              <a:t>παρουσίασε τα θεατρικά δρώμενα : "Όταν η διαμεσολάβηση συνάντησε τα καπέλα του </a:t>
            </a:r>
            <a:r>
              <a:rPr lang="en-US" sz="2800" dirty="0" smtClean="0">
                <a:solidFill>
                  <a:schemeClr val="tx1"/>
                </a:solidFill>
                <a:latin typeface="+mn-lt"/>
              </a:rPr>
              <a:t>D</a:t>
            </a:r>
            <a:r>
              <a:rPr lang="el-GR" sz="2800" dirty="0" smtClean="0">
                <a:solidFill>
                  <a:schemeClr val="tx1"/>
                </a:solidFill>
                <a:latin typeface="+mn-lt"/>
              </a:rPr>
              <a:t>e </a:t>
            </a:r>
            <a:r>
              <a:rPr lang="en-US" sz="2800" dirty="0">
                <a:solidFill>
                  <a:schemeClr val="tx1"/>
                </a:solidFill>
                <a:latin typeface="+mn-lt"/>
              </a:rPr>
              <a:t>B</a:t>
            </a:r>
            <a:r>
              <a:rPr lang="el-GR" sz="2800" dirty="0" err="1" smtClean="0">
                <a:solidFill>
                  <a:schemeClr val="tx1"/>
                </a:solidFill>
                <a:latin typeface="+mn-lt"/>
              </a:rPr>
              <a:t>ono</a:t>
            </a:r>
            <a:r>
              <a:rPr lang="el-GR" sz="2800" dirty="0" smtClean="0">
                <a:solidFill>
                  <a:schemeClr val="tx1"/>
                </a:solidFill>
                <a:latin typeface="+mn-lt"/>
              </a:rPr>
              <a:t>“ και " Να ζεις, να αγαπάς, να μαθαίνεις». Την εκδήλωση παρακολούθησαν γονείς και εκπαιδευτικοί του σχολείου μας.</a:t>
            </a:r>
            <a:br>
              <a:rPr lang="el-GR" sz="2800" dirty="0" smtClean="0">
                <a:solidFill>
                  <a:schemeClr val="tx1"/>
                </a:solidFill>
                <a:latin typeface="+mn-lt"/>
              </a:rPr>
            </a:br>
            <a:endParaRPr lang="en-US" sz="2800" dirty="0">
              <a:solidFill>
                <a:schemeClr val="tx1"/>
              </a:solidFill>
              <a:latin typeface="+mn-lt"/>
            </a:endParaRPr>
          </a:p>
        </p:txBody>
      </p:sp>
      <p:sp>
        <p:nvSpPr>
          <p:cNvPr id="4" name="Rectangle 3"/>
          <p:cNvSpPr/>
          <p:nvPr/>
        </p:nvSpPr>
        <p:spPr>
          <a:xfrm>
            <a:off x="471948" y="294968"/>
            <a:ext cx="601734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smtClean="0">
                <a:solidFill>
                  <a:schemeClr val="tx1"/>
                </a:solidFill>
              </a:rPr>
              <a:t>ΘΕΑΤΡΙΚΟ ΔΡΩΜΕΝΟ</a:t>
            </a:r>
            <a:endParaRPr lang="en-US" sz="4000" dirty="0">
              <a:solidFill>
                <a:schemeClr val="tx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194" t="9534" r="11612" b="27169"/>
          <a:stretch/>
        </p:blipFill>
        <p:spPr>
          <a:xfrm>
            <a:off x="6644446" y="1799304"/>
            <a:ext cx="5085438" cy="3490451"/>
          </a:xfrm>
          <a:prstGeom prst="rect">
            <a:avLst/>
          </a:prstGeom>
        </p:spPr>
      </p:pic>
    </p:spTree>
    <p:extLst>
      <p:ext uri="{BB962C8B-B14F-4D97-AF65-F5344CB8AC3E}">
        <p14:creationId xmlns:p14="http://schemas.microsoft.com/office/powerpoint/2010/main" val="26558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r>
              <a:rPr lang="en-US" altLang="en-US" sz="2400" b="1" dirty="0">
                <a:solidFill>
                  <a:schemeClr val="tx1"/>
                </a:solidFill>
              </a:rPr>
              <a:t>«</a:t>
            </a:r>
            <a:r>
              <a:rPr lang="en-US" altLang="en-US" sz="3200" b="1" dirty="0">
                <a:solidFill>
                  <a:schemeClr val="tx1"/>
                </a:solidFill>
              </a:rPr>
              <a:t>Μαθα</a:t>
            </a:r>
            <a:r>
              <a:rPr lang="en-US" altLang="en-US" sz="3200" b="1" dirty="0" err="1">
                <a:solidFill>
                  <a:schemeClr val="tx1"/>
                </a:solidFill>
              </a:rPr>
              <a:t>ίνουμε</a:t>
            </a:r>
            <a:r>
              <a:rPr lang="en-US" altLang="en-US" sz="3200" b="1" dirty="0">
                <a:solidFill>
                  <a:schemeClr val="tx1"/>
                </a:solidFill>
              </a:rPr>
              <a:t> να </a:t>
            </a:r>
            <a:r>
              <a:rPr lang="en-US" altLang="en-US" sz="3200" b="1" dirty="0" err="1">
                <a:solidFill>
                  <a:schemeClr val="tx1"/>
                </a:solidFill>
              </a:rPr>
              <a:t>λύνουμε</a:t>
            </a:r>
            <a:r>
              <a:rPr lang="en-US" altLang="en-US" sz="3200" b="1" dirty="0">
                <a:solidFill>
                  <a:schemeClr val="tx1"/>
                </a:solidFill>
              </a:rPr>
              <a:t> </a:t>
            </a:r>
            <a:r>
              <a:rPr lang="en-US" altLang="en-US" sz="3200" b="1" dirty="0" err="1">
                <a:solidFill>
                  <a:schemeClr val="tx1"/>
                </a:solidFill>
              </a:rPr>
              <a:t>τις</a:t>
            </a:r>
            <a:r>
              <a:rPr lang="en-US" altLang="en-US" sz="3200" b="1" dirty="0">
                <a:solidFill>
                  <a:schemeClr val="tx1"/>
                </a:solidFill>
              </a:rPr>
              <a:t> </a:t>
            </a:r>
            <a:r>
              <a:rPr lang="en-US" altLang="en-US" sz="3200" b="1" dirty="0" err="1">
                <a:solidFill>
                  <a:schemeClr val="tx1"/>
                </a:solidFill>
              </a:rPr>
              <a:t>δι</a:t>
            </a:r>
            <a:r>
              <a:rPr lang="en-US" altLang="en-US" sz="3200" b="1" dirty="0">
                <a:solidFill>
                  <a:schemeClr val="tx1"/>
                </a:solidFill>
              </a:rPr>
              <a:t>αφορές μας με διάλογο, </a:t>
            </a:r>
            <a:r>
              <a:rPr lang="el-GR" altLang="en-US" sz="3200" b="1" dirty="0" smtClean="0">
                <a:solidFill>
                  <a:schemeClr val="tx1"/>
                </a:solidFill>
              </a:rPr>
              <a:t/>
            </a:r>
            <a:br>
              <a:rPr lang="el-GR" altLang="en-US" sz="3200" b="1" dirty="0" smtClean="0">
                <a:solidFill>
                  <a:schemeClr val="tx1"/>
                </a:solidFill>
              </a:rPr>
            </a:br>
            <a:r>
              <a:rPr lang="en-US" altLang="en-US" sz="3200" b="1" dirty="0" err="1" smtClean="0">
                <a:solidFill>
                  <a:schemeClr val="tx1"/>
                </a:solidFill>
              </a:rPr>
              <a:t>σε</a:t>
            </a:r>
            <a:r>
              <a:rPr lang="en-US" altLang="en-US" sz="3200" b="1" dirty="0" smtClean="0">
                <a:solidFill>
                  <a:schemeClr val="tx1"/>
                </a:solidFill>
              </a:rPr>
              <a:t>βασμό </a:t>
            </a:r>
            <a:r>
              <a:rPr lang="en-US" altLang="en-US" sz="3200" b="1" dirty="0">
                <a:solidFill>
                  <a:schemeClr val="tx1"/>
                </a:solidFill>
              </a:rPr>
              <a:t>και συνεργασία.»</a:t>
            </a:r>
            <a:r>
              <a:rPr lang="en-US" altLang="en-US" sz="3200" dirty="0">
                <a:solidFill>
                  <a:schemeClr val="tx1"/>
                </a:solidFill>
              </a:rPr>
              <a:t/>
            </a:r>
            <a:br>
              <a:rPr lang="en-US" altLang="en-US" sz="3200" dirty="0">
                <a:solidFill>
                  <a:schemeClr val="tx1"/>
                </a:solidFill>
              </a:rPr>
            </a:br>
            <a:endParaRPr lang="en-US" sz="3200"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691148"/>
            <a:ext cx="5801784" cy="4053196"/>
          </a:xfrm>
        </p:spPr>
      </p:pic>
      <p:sp>
        <p:nvSpPr>
          <p:cNvPr id="5" name="Rectangle 4"/>
          <p:cNvSpPr/>
          <p:nvPr/>
        </p:nvSpPr>
        <p:spPr>
          <a:xfrm>
            <a:off x="3583858" y="5919019"/>
            <a:ext cx="5024284" cy="69809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l-GR" b="1" dirty="0" smtClean="0"/>
              <a:t>ΔΙΑΜΕΣΟΛΑΒΗΤΕΣ/ΤΡΙΕΣ ΕΝ ΔΡΑΣΗ</a:t>
            </a:r>
            <a:endParaRPr lang="en-US" b="1" dirty="0"/>
          </a:p>
        </p:txBody>
      </p:sp>
      <p:sp>
        <p:nvSpPr>
          <p:cNvPr id="6" name="5-Point Star 5"/>
          <p:cNvSpPr/>
          <p:nvPr/>
        </p:nvSpPr>
        <p:spPr>
          <a:xfrm>
            <a:off x="3706761" y="3036637"/>
            <a:ext cx="914400" cy="914400"/>
          </a:xfrm>
          <a:prstGeom prst="star5">
            <a:avLst>
              <a:gd name="adj" fmla="val 171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5343643" y="2803346"/>
            <a:ext cx="914400" cy="914400"/>
          </a:xfrm>
          <a:prstGeom prst="star5">
            <a:avLst>
              <a:gd name="adj" fmla="val 171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6102604" y="3036637"/>
            <a:ext cx="914400" cy="914400"/>
          </a:xfrm>
          <a:prstGeom prst="star5">
            <a:avLst>
              <a:gd name="adj" fmla="val 171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463845" y="3189037"/>
            <a:ext cx="914400" cy="914400"/>
          </a:xfrm>
          <a:prstGeom prst="star5">
            <a:avLst>
              <a:gd name="adj" fmla="val 171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399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656" y="422788"/>
            <a:ext cx="10753725" cy="5355078"/>
          </a:xfrm>
        </p:spPr>
        <p:txBody>
          <a:bodyPr/>
          <a:lstStyle/>
          <a:p>
            <a:pPr algn="just"/>
            <a:r>
              <a:rPr lang="el-GR" dirty="0" smtClean="0"/>
              <a:t>Τη φετινή χρονιά ξεκίνησε η εκπαίδευση μιας νέας ομάδας σχολικής διαμεσολάβησης στο σχολείο μας. Μαθητές/</a:t>
            </a:r>
            <a:r>
              <a:rPr lang="el-GR" dirty="0" err="1" smtClean="0"/>
              <a:t>τριες</a:t>
            </a:r>
            <a:r>
              <a:rPr lang="el-GR" dirty="0" smtClean="0"/>
              <a:t> από τα τρία τμήματα της Ε τάξης εργάστηκαν για 3 μήνες με οδηγό το υλικό της  Αντιγόνη:</a:t>
            </a:r>
          </a:p>
          <a:p>
            <a:pPr marL="0" indent="0" algn="ctr">
              <a:buNone/>
            </a:pPr>
            <a:r>
              <a:rPr lang="en-US" dirty="0" smtClean="0">
                <a:hlinkClick r:id="rId2"/>
              </a:rPr>
              <a:t>https://skhc.antigone.gr/sxoliki-diamesolavisi/</a:t>
            </a:r>
            <a:r>
              <a:rPr lang="el-GR" dirty="0" smtClean="0"/>
              <a:t> υπό την καθοδήγηση της εκπαιδευτικού, κ. Αναστασίας Μπούρμπου.</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642" y="2645799"/>
            <a:ext cx="3532853" cy="3203519"/>
          </a:xfrm>
          <a:prstGeom prst="rect">
            <a:avLst/>
          </a:prstGeom>
        </p:spPr>
      </p:pic>
    </p:spTree>
    <p:extLst>
      <p:ext uri="{BB962C8B-B14F-4D97-AF65-F5344CB8AC3E}">
        <p14:creationId xmlns:p14="http://schemas.microsoft.com/office/powerpoint/2010/main" val="446079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656" y="491614"/>
            <a:ext cx="10753725" cy="5286252"/>
          </a:xfrm>
        </p:spPr>
        <p:txBody>
          <a:bodyPr/>
          <a:lstStyle/>
          <a:p>
            <a:pPr algn="just"/>
            <a:r>
              <a:rPr lang="el-GR" dirty="0" smtClean="0"/>
              <a:t>Ήδη, από το σχολικό έτος 2024-2025, εφαρμόζεται με επιτυχία η Σχολική Διαμεσολάβηση από </a:t>
            </a:r>
            <a:r>
              <a:rPr lang="el-GR" dirty="0"/>
              <a:t>τα </a:t>
            </a:r>
            <a:r>
              <a:rPr lang="el-GR" dirty="0" smtClean="0"/>
              <a:t>φετινά τμήματα </a:t>
            </a:r>
            <a:r>
              <a:rPr lang="el-GR" dirty="0"/>
              <a:t>της ΣΤ</a:t>
            </a:r>
            <a:r>
              <a:rPr lang="el-GR" dirty="0" smtClean="0"/>
              <a:t>΄, υπό την καθοδήγηση του εκπαιδευτικού κ. Θωμά </a:t>
            </a:r>
            <a:r>
              <a:rPr lang="el-GR" dirty="0" err="1" smtClean="0"/>
              <a:t>Μπουλιέρη</a:t>
            </a:r>
            <a:r>
              <a:rPr lang="el-GR" dirty="0" smtClean="0"/>
              <a:t>.</a:t>
            </a:r>
          </a:p>
          <a:p>
            <a:pPr algn="just"/>
            <a:r>
              <a:rPr lang="en-US" dirty="0" smtClean="0">
                <a:hlinkClick r:id="rId2"/>
              </a:rPr>
              <a:t>https://17thlibrary.weebly.com/deltaiotaalphamuepsilonsigmaomicronlambda940betaetasigmaeta-omicronmuomicrontau943muomeganu.html</a:t>
            </a:r>
            <a:endParaRPr lang="el-GR" dirty="0" smtClean="0"/>
          </a:p>
          <a:p>
            <a:pPr algn="just"/>
            <a:endParaRPr lang="el-GR" dirty="0" smtClean="0"/>
          </a:p>
          <a:p>
            <a:pPr algn="just"/>
            <a:endParaRPr lang="el-GR"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870" y="2633480"/>
            <a:ext cx="5606231" cy="356760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461" t="9332" r="7217" b="20882"/>
          <a:stretch/>
        </p:blipFill>
        <p:spPr>
          <a:xfrm>
            <a:off x="1547696" y="2399071"/>
            <a:ext cx="3333135" cy="4011561"/>
          </a:xfrm>
          <a:prstGeom prst="rect">
            <a:avLst/>
          </a:prstGeom>
        </p:spPr>
      </p:pic>
    </p:spTree>
    <p:extLst>
      <p:ext uri="{BB962C8B-B14F-4D97-AF65-F5344CB8AC3E}">
        <p14:creationId xmlns:p14="http://schemas.microsoft.com/office/powerpoint/2010/main" val="212000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biLevel thresh="5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7077" t="15565" r="32280" b="6314"/>
          <a:stretch/>
        </p:blipFill>
        <p:spPr>
          <a:xfrm rot="16695720">
            <a:off x="8971033" y="-920863"/>
            <a:ext cx="1419822" cy="4644472"/>
          </a:xfrm>
          <a:prstGeom prst="rect">
            <a:avLst/>
          </a:prstGeom>
        </p:spPr>
      </p:pic>
      <p:sp>
        <p:nvSpPr>
          <p:cNvPr id="2" name="Title 1"/>
          <p:cNvSpPr>
            <a:spLocks noGrp="1"/>
          </p:cNvSpPr>
          <p:nvPr>
            <p:ph type="title"/>
          </p:nvPr>
        </p:nvSpPr>
        <p:spPr>
          <a:xfrm>
            <a:off x="838200" y="365125"/>
            <a:ext cx="7873181" cy="1325563"/>
          </a:xfrm>
        </p:spPr>
        <p:txBody>
          <a:bodyPr/>
          <a:lstStyle/>
          <a:p>
            <a:pPr algn="ctr"/>
            <a:r>
              <a:rPr lang="el-GR" dirty="0" smtClean="0">
                <a:solidFill>
                  <a:schemeClr val="tx1"/>
                </a:solidFill>
              </a:rPr>
              <a:t>Τα εργαστήρια μας</a:t>
            </a:r>
            <a:endParaRPr lang="en-US" dirty="0">
              <a:solidFill>
                <a:schemeClr val="tx1"/>
              </a:solidFill>
            </a:endParaRPr>
          </a:p>
        </p:txBody>
      </p:sp>
      <p:sp>
        <p:nvSpPr>
          <p:cNvPr id="4" name="Rectangle 1"/>
          <p:cNvSpPr>
            <a:spLocks noGrp="1" noChangeArrowheads="1"/>
          </p:cNvSpPr>
          <p:nvPr>
            <p:ph idx="1"/>
          </p:nvPr>
        </p:nvSpPr>
        <p:spPr bwMode="auto">
          <a:xfrm>
            <a:off x="838200" y="2017804"/>
            <a:ext cx="680146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n-US" sz="4000" b="1" dirty="0" smtClean="0">
                <a:solidFill>
                  <a:schemeClr val="tx1"/>
                </a:solidFill>
                <a:latin typeface="+mj-lt"/>
              </a:rPr>
              <a:t>1</a:t>
            </a:r>
            <a:r>
              <a:rPr lang="el-GR" altLang="en-US" sz="4000" b="1" baseline="30000" dirty="0" smtClean="0">
                <a:solidFill>
                  <a:schemeClr val="tx1"/>
                </a:solidFill>
                <a:latin typeface="+mj-lt"/>
              </a:rPr>
              <a:t>ο</a:t>
            </a:r>
            <a:r>
              <a:rPr lang="el-GR" altLang="en-US" sz="4000" b="1" dirty="0" smtClean="0">
                <a:solidFill>
                  <a:schemeClr val="tx1"/>
                </a:solidFill>
                <a:latin typeface="+mj-lt"/>
              </a:rPr>
              <a:t> ΕΡΓΑΣΤΗΡΙΟ</a:t>
            </a:r>
            <a:endParaRPr kumimoji="0" lang="el-GR" altLang="en-US" sz="40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smtClean="0">
                <a:ln>
                  <a:noFill/>
                </a:ln>
                <a:solidFill>
                  <a:schemeClr val="tx1"/>
                </a:solidFill>
                <a:effectLst/>
                <a:latin typeface="+mj-lt"/>
              </a:rPr>
              <a:t>Γνωριμί</a:t>
            </a:r>
            <a:r>
              <a:rPr kumimoji="0" lang="en-US" altLang="en-US" sz="4000" b="1" i="0" u="none" strike="noStrike" cap="none" normalizeH="0" baseline="0" dirty="0" smtClean="0">
                <a:ln>
                  <a:noFill/>
                </a:ln>
                <a:solidFill>
                  <a:schemeClr val="tx1"/>
                </a:solidFill>
                <a:effectLst/>
                <a:latin typeface="+mj-lt"/>
              </a:rPr>
              <a:t>α &amp; Δημιουργία Ομάδας</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0" i="0" u="none" strike="noStrike" cap="none" normalizeH="0" baseline="0" dirty="0" err="1" smtClean="0">
                <a:ln>
                  <a:noFill/>
                </a:ln>
                <a:solidFill>
                  <a:schemeClr val="tx1"/>
                </a:solidFill>
                <a:effectLst/>
                <a:latin typeface="+mj-lt"/>
              </a:rPr>
              <a:t>Εμ</a:t>
            </a:r>
            <a:r>
              <a:rPr kumimoji="0" lang="en-US" altLang="en-US" sz="4000" b="0" i="0" u="none" strike="noStrike" cap="none" normalizeH="0" baseline="0" dirty="0" smtClean="0">
                <a:ln>
                  <a:noFill/>
                </a:ln>
                <a:solidFill>
                  <a:schemeClr val="tx1"/>
                </a:solidFill>
                <a:effectLst/>
                <a:latin typeface="+mj-lt"/>
              </a:rPr>
              <a:t>πιστοσύνη, συνεργασία, ομαδικότητα.</a:t>
            </a:r>
            <a:endParaRPr kumimoji="0" lang="el-GR" altLang="en-US" sz="4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0" i="0" u="none" strike="noStrike" cap="none" normalizeH="0" baseline="0" dirty="0" smtClean="0">
                <a:ln>
                  <a:noFill/>
                </a:ln>
                <a:solidFill>
                  <a:schemeClr val="tx1"/>
                </a:solidFill>
                <a:effectLs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316" y="3441291"/>
            <a:ext cx="3987544" cy="2582606"/>
          </a:xfrm>
          <a:prstGeom prst="rect">
            <a:avLst/>
          </a:prstGeom>
        </p:spPr>
      </p:pic>
    </p:spTree>
    <p:extLst>
      <p:ext uri="{BB962C8B-B14F-4D97-AF65-F5344CB8AC3E}">
        <p14:creationId xmlns:p14="http://schemas.microsoft.com/office/powerpoint/2010/main" val="2681090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304800"/>
            <a:ext cx="10772775" cy="2074606"/>
          </a:xfrm>
        </p:spPr>
        <p:txBody>
          <a:bodyPr>
            <a:normAutofit/>
          </a:bodyPr>
          <a:lstStyle/>
          <a:p>
            <a:r>
              <a:rPr lang="el-GR" sz="4000" b="1" dirty="0" smtClean="0">
                <a:solidFill>
                  <a:schemeClr val="tx1"/>
                </a:solidFill>
              </a:rPr>
              <a:t>2</a:t>
            </a:r>
            <a:r>
              <a:rPr lang="el-GR" sz="4000" b="1" baseline="30000" dirty="0" smtClean="0">
                <a:solidFill>
                  <a:schemeClr val="tx1"/>
                </a:solidFill>
              </a:rPr>
              <a:t>Ο</a:t>
            </a:r>
            <a:r>
              <a:rPr lang="el-GR" sz="4000" b="1" dirty="0" smtClean="0">
                <a:solidFill>
                  <a:schemeClr val="tx1"/>
                </a:solidFill>
              </a:rPr>
              <a:t> ΕΡΓΑΣΤΗΡΙΟ</a:t>
            </a:r>
            <a:r>
              <a:rPr lang="el-GR" sz="4000" dirty="0" smtClean="0">
                <a:solidFill>
                  <a:schemeClr val="tx1"/>
                </a:solidFill>
              </a:rPr>
              <a:t/>
            </a:r>
            <a:br>
              <a:rPr lang="el-GR" sz="4000" dirty="0" smtClean="0">
                <a:solidFill>
                  <a:schemeClr val="tx1"/>
                </a:solidFill>
              </a:rPr>
            </a:br>
            <a:r>
              <a:rPr lang="el-GR" sz="4000" dirty="0" smtClean="0">
                <a:solidFill>
                  <a:schemeClr val="tx1"/>
                </a:solidFill>
              </a:rPr>
              <a:t> Εργαστήκαμε σε ομάδες</a:t>
            </a:r>
            <a:br>
              <a:rPr lang="el-GR" sz="4000" dirty="0" smtClean="0">
                <a:solidFill>
                  <a:schemeClr val="tx1"/>
                </a:solidFill>
              </a:rPr>
            </a:br>
            <a:r>
              <a:rPr lang="el-GR" sz="4000" dirty="0" smtClean="0">
                <a:solidFill>
                  <a:schemeClr val="tx1"/>
                </a:solidFill>
              </a:rPr>
              <a:t> και θέσαμε τους κανόνες μας</a:t>
            </a:r>
            <a:endParaRPr lang="en-US" sz="40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612" t="8746" r="16560"/>
          <a:stretch/>
        </p:blipFill>
        <p:spPr>
          <a:xfrm>
            <a:off x="215712" y="2232881"/>
            <a:ext cx="4181578" cy="398437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560" t="14911" r="9892" b="9965"/>
          <a:stretch/>
        </p:blipFill>
        <p:spPr>
          <a:xfrm rot="6258162">
            <a:off x="7209893" y="2161604"/>
            <a:ext cx="5455208" cy="326244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710" t="2724" r="4313" b="4372"/>
          <a:stretch/>
        </p:blipFill>
        <p:spPr>
          <a:xfrm rot="15485976">
            <a:off x="4623054" y="2206885"/>
            <a:ext cx="2834175" cy="4036362"/>
          </a:xfrm>
          <a:prstGeom prst="rect">
            <a:avLst/>
          </a:prstGeom>
        </p:spPr>
      </p:pic>
    </p:spTree>
    <p:extLst>
      <p:ext uri="{BB962C8B-B14F-4D97-AF65-F5344CB8AC3E}">
        <p14:creationId xmlns:p14="http://schemas.microsoft.com/office/powerpoint/2010/main" val="3177400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432" y="365125"/>
            <a:ext cx="4638367" cy="2584552"/>
          </a:xfrm>
        </p:spPr>
        <p:txBody>
          <a:bodyPr>
            <a:normAutofit/>
          </a:bodyPr>
          <a:lstStyle/>
          <a:p>
            <a:pPr algn="ctr"/>
            <a:r>
              <a:rPr lang="el-GR" dirty="0" smtClean="0"/>
              <a:t> </a:t>
            </a:r>
            <a:r>
              <a:rPr lang="el-GR" sz="4000" dirty="0" smtClean="0">
                <a:solidFill>
                  <a:schemeClr val="tx1"/>
                </a:solidFill>
              </a:rPr>
              <a:t>Δημιουργήσαμε ένα συμβόλαιο από κοινού</a:t>
            </a:r>
            <a:endParaRPr lang="en-US" sz="4000" dirty="0">
              <a:solidFill>
                <a:schemeClr val="tx1"/>
              </a:solidFill>
            </a:endParaRPr>
          </a:p>
        </p:txBody>
      </p:sp>
      <p:pic>
        <p:nvPicPr>
          <p:cNvPr id="6" name="Content Placeholder 5"/>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4693" r="40961" b="45493"/>
          <a:stretch/>
        </p:blipFill>
        <p:spPr>
          <a:xfrm>
            <a:off x="1356852" y="311999"/>
            <a:ext cx="4971435" cy="6118299"/>
          </a:xfrm>
          <a:ln>
            <a:solidFill>
              <a:schemeClr val="accent2">
                <a:lumMod val="50000"/>
              </a:schemeClr>
            </a:solidFill>
          </a:ln>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3620" t="54767" r="38339" b="4660"/>
          <a:stretch/>
        </p:blipFill>
        <p:spPr>
          <a:xfrm>
            <a:off x="8047201" y="2949677"/>
            <a:ext cx="2447504" cy="3480621"/>
          </a:xfrm>
          <a:prstGeom prst="rect">
            <a:avLst/>
          </a:prstGeom>
        </p:spPr>
      </p:pic>
    </p:spTree>
    <p:extLst>
      <p:ext uri="{BB962C8B-B14F-4D97-AF65-F5344CB8AC3E}">
        <p14:creationId xmlns:p14="http://schemas.microsoft.com/office/powerpoint/2010/main" val="989856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65" y="1543664"/>
            <a:ext cx="10515600" cy="245346"/>
          </a:xfrm>
        </p:spPr>
        <p:txBody>
          <a:bodyPr>
            <a:normAutofit fontScale="90000"/>
          </a:bodyPr>
          <a:lstStyle/>
          <a:p>
            <a:pPr lvl="0" algn="ctr" eaLnBrk="0" fontAlgn="base" hangingPunct="0">
              <a:lnSpc>
                <a:spcPct val="100000"/>
              </a:lnSpc>
              <a:spcAft>
                <a:spcPct val="0"/>
              </a:spcAft>
            </a:pPr>
            <a:r>
              <a:rPr kumimoji="0" lang="el-GR" altLang="en-US" sz="4400" b="1" i="0" u="none" strike="noStrike" cap="none" normalizeH="0" baseline="0" dirty="0" smtClean="0">
                <a:ln>
                  <a:noFill/>
                </a:ln>
                <a:solidFill>
                  <a:schemeClr val="tx1"/>
                </a:solidFill>
                <a:effectLst/>
              </a:rPr>
              <a:t>3</a:t>
            </a:r>
            <a:r>
              <a:rPr kumimoji="0" lang="el-GR" altLang="en-US" sz="4400" b="1" i="0" u="none" strike="noStrike" cap="none" normalizeH="0" baseline="30000" dirty="0" smtClean="0">
                <a:ln>
                  <a:noFill/>
                </a:ln>
                <a:solidFill>
                  <a:schemeClr val="tx1"/>
                </a:solidFill>
                <a:effectLst/>
              </a:rPr>
              <a:t>ο</a:t>
            </a:r>
            <a:r>
              <a:rPr kumimoji="0" lang="el-GR" altLang="en-US" sz="4400" b="1" i="0" u="none" strike="noStrike" cap="none" normalizeH="0" dirty="0" smtClean="0">
                <a:ln>
                  <a:noFill/>
                </a:ln>
                <a:solidFill>
                  <a:schemeClr val="tx1"/>
                </a:solidFill>
                <a:effectLst/>
              </a:rPr>
              <a:t> Εργαστήριο</a:t>
            </a:r>
            <a:br>
              <a:rPr kumimoji="0" lang="el-GR" altLang="en-US" sz="4400" b="1" i="0" u="none" strike="noStrike" cap="none" normalizeH="0" dirty="0" smtClean="0">
                <a:ln>
                  <a:noFill/>
                </a:ln>
                <a:solidFill>
                  <a:schemeClr val="tx1"/>
                </a:solidFill>
                <a:effectLst/>
              </a:rPr>
            </a:br>
            <a:r>
              <a:rPr kumimoji="0" lang="en-US" altLang="en-US" sz="4400" i="0" u="none" strike="noStrike" cap="none" normalizeH="0" baseline="0" dirty="0" smtClean="0">
                <a:ln>
                  <a:noFill/>
                </a:ln>
                <a:solidFill>
                  <a:schemeClr val="tx1"/>
                </a:solidFill>
                <a:effectLst/>
              </a:rPr>
              <a:t>Κατα</a:t>
            </a:r>
            <a:r>
              <a:rPr kumimoji="0" lang="en-US" altLang="en-US" sz="4400" i="0" u="none" strike="noStrike" cap="none" normalizeH="0" baseline="0" dirty="0" err="1" smtClean="0">
                <a:ln>
                  <a:noFill/>
                </a:ln>
                <a:solidFill>
                  <a:schemeClr val="tx1"/>
                </a:solidFill>
                <a:effectLst/>
              </a:rPr>
              <a:t>νόηση</a:t>
            </a:r>
            <a:r>
              <a:rPr kumimoji="0" lang="en-US" altLang="en-US" sz="4400" i="0" u="none" strike="noStrike" cap="none" normalizeH="0" baseline="0" dirty="0" smtClean="0">
                <a:ln>
                  <a:noFill/>
                </a:ln>
                <a:solidFill>
                  <a:schemeClr val="tx1"/>
                </a:solidFill>
                <a:effectLst/>
              </a:rPr>
              <a:t> </a:t>
            </a:r>
            <a:r>
              <a:rPr kumimoji="0" lang="en-US" altLang="en-US" sz="4400" i="0" u="none" strike="noStrike" cap="none" normalizeH="0" baseline="0" dirty="0" err="1" smtClean="0">
                <a:ln>
                  <a:noFill/>
                </a:ln>
                <a:solidFill>
                  <a:schemeClr val="tx1"/>
                </a:solidFill>
                <a:effectLst/>
              </a:rPr>
              <a:t>της</a:t>
            </a:r>
            <a:r>
              <a:rPr kumimoji="0" lang="en-US" altLang="en-US" sz="4400" i="0" u="none" strike="noStrike" cap="none" normalizeH="0" baseline="0" dirty="0" smtClean="0">
                <a:ln>
                  <a:noFill/>
                </a:ln>
                <a:solidFill>
                  <a:schemeClr val="tx1"/>
                </a:solidFill>
                <a:effectLst/>
              </a:rPr>
              <a:t> </a:t>
            </a:r>
            <a:r>
              <a:rPr kumimoji="0" lang="en-US" altLang="en-US" sz="4400" i="0" u="none" strike="noStrike" cap="none" normalizeH="0" baseline="0" dirty="0" err="1" smtClean="0">
                <a:ln>
                  <a:noFill/>
                </a:ln>
                <a:solidFill>
                  <a:schemeClr val="tx1"/>
                </a:solidFill>
                <a:effectLst/>
              </a:rPr>
              <a:t>Σύγκρουσης</a:t>
            </a:r>
            <a:r>
              <a:rPr kumimoji="0" lang="en-US" altLang="en-US" sz="4400" b="1" i="0" u="none" strike="noStrike" cap="none" normalizeH="0" baseline="0" dirty="0" smtClean="0">
                <a:ln>
                  <a:noFill/>
                </a:ln>
                <a:solidFill>
                  <a:schemeClr val="tx1"/>
                </a:solidFill>
                <a:effectLst/>
              </a:rPr>
              <a:t/>
            </a:r>
            <a:br>
              <a:rPr kumimoji="0" lang="en-US" altLang="en-US" sz="4400" b="1" i="0" u="none" strike="noStrike" cap="none" normalizeH="0" baseline="0" dirty="0" smtClean="0">
                <a:ln>
                  <a:noFill/>
                </a:ln>
                <a:solidFill>
                  <a:schemeClr val="tx1"/>
                </a:solidFill>
                <a:effectLst/>
              </a:rPr>
            </a:br>
            <a:r>
              <a:rPr lang="en-US" altLang="en-US" sz="4000" dirty="0" err="1" smtClean="0">
                <a:solidFill>
                  <a:schemeClr val="tx1"/>
                </a:solidFill>
              </a:rPr>
              <a:t>Τι</a:t>
            </a:r>
            <a:r>
              <a:rPr lang="en-US" altLang="en-US" sz="4000" dirty="0" smtClean="0">
                <a:solidFill>
                  <a:schemeClr val="tx1"/>
                </a:solidFill>
              </a:rPr>
              <a:t> </a:t>
            </a:r>
            <a:r>
              <a:rPr lang="en-US" altLang="en-US" sz="4000" dirty="0" err="1" smtClean="0">
                <a:solidFill>
                  <a:schemeClr val="tx1"/>
                </a:solidFill>
              </a:rPr>
              <a:t>είν</a:t>
            </a:r>
            <a:r>
              <a:rPr lang="en-US" altLang="en-US" sz="4000" dirty="0" smtClean="0">
                <a:solidFill>
                  <a:schemeClr val="tx1"/>
                </a:solidFill>
              </a:rPr>
              <a:t>αι </a:t>
            </a:r>
            <a:r>
              <a:rPr lang="en-US" altLang="en-US" sz="4000" dirty="0">
                <a:solidFill>
                  <a:schemeClr val="tx1"/>
                </a:solidFill>
              </a:rPr>
              <a:t>η σύγκρουση και πώς επηρεάζει τις σχέσεις μας. </a:t>
            </a:r>
            <a:r>
              <a:rPr kumimoji="0" lang="en-US" altLang="en-US" b="0" i="0" u="none" strike="noStrike" cap="none" normalizeH="0" baseline="0" dirty="0" smtClean="0">
                <a:ln>
                  <a:noFill/>
                </a:ln>
                <a:solidFill>
                  <a:schemeClr val="tx1"/>
                </a:solidFill>
                <a:effectLst/>
              </a:rPr>
              <a:t/>
            </a:r>
            <a:br>
              <a:rPr kumimoji="0" lang="en-US" altLang="en-US" b="0" i="0" u="none" strike="noStrike" cap="none" normalizeH="0" baseline="0" dirty="0" smtClean="0">
                <a:ln>
                  <a:noFill/>
                </a:ln>
                <a:solidFill>
                  <a:schemeClr val="tx1"/>
                </a:solidFill>
                <a:effectLst/>
              </a:rPr>
            </a:br>
            <a:endParaRPr lang="en-US" dirty="0">
              <a:solidFill>
                <a:schemeClr val="tx1"/>
              </a:solidFill>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8568" r="13656"/>
          <a:stretch/>
        </p:blipFill>
        <p:spPr>
          <a:xfrm rot="16440338">
            <a:off x="7335468" y="1267687"/>
            <a:ext cx="3194387" cy="5802380"/>
          </a:xfr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44610" t="24676" r="7649" b="1951"/>
          <a:stretch/>
        </p:blipFill>
        <p:spPr>
          <a:xfrm rot="15655425">
            <a:off x="1463585" y="1371104"/>
            <a:ext cx="3303640" cy="5595548"/>
          </a:xfrm>
          <a:prstGeom prst="rect">
            <a:avLst/>
          </a:prstGeom>
        </p:spPr>
      </p:pic>
    </p:spTree>
    <p:extLst>
      <p:ext uri="{BB962C8B-B14F-4D97-AF65-F5344CB8AC3E}">
        <p14:creationId xmlns:p14="http://schemas.microsoft.com/office/powerpoint/2010/main" val="1704294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tx1"/>
                </a:solidFill>
              </a:rPr>
              <a:t>4</a:t>
            </a:r>
            <a:r>
              <a:rPr lang="el-GR" sz="4000" b="1" baseline="30000" dirty="0" smtClean="0">
                <a:solidFill>
                  <a:schemeClr val="tx1"/>
                </a:solidFill>
              </a:rPr>
              <a:t>ο</a:t>
            </a:r>
            <a:r>
              <a:rPr lang="el-GR" sz="4000" b="1" dirty="0" smtClean="0">
                <a:solidFill>
                  <a:schemeClr val="tx1"/>
                </a:solidFill>
              </a:rPr>
              <a:t> Εργαστήριο</a:t>
            </a:r>
            <a:r>
              <a:rPr lang="el-GR" sz="4000" b="1" dirty="0" smtClean="0"/>
              <a:t/>
            </a:r>
            <a:br>
              <a:rPr lang="el-GR" sz="4000" b="1" dirty="0" smtClean="0"/>
            </a:br>
            <a:r>
              <a:rPr lang="el-GR" sz="4000" dirty="0" smtClean="0">
                <a:solidFill>
                  <a:schemeClr val="tx1"/>
                </a:solidFill>
              </a:rPr>
              <a:t>Τα είδη της σύγκρουσης</a:t>
            </a:r>
            <a:endParaRPr lang="en-US" sz="40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0284" r="13217" b="14604"/>
          <a:stretch/>
        </p:blipFill>
        <p:spPr>
          <a:xfrm rot="16200000">
            <a:off x="6872751" y="1577629"/>
            <a:ext cx="2792364" cy="3952568"/>
          </a:xfr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8482" t="15057" r="7228"/>
          <a:stretch/>
        </p:blipFill>
        <p:spPr>
          <a:xfrm rot="16200000">
            <a:off x="2518290" y="1175732"/>
            <a:ext cx="2792362" cy="4756356"/>
          </a:xfrm>
          <a:prstGeom prst="rect">
            <a:avLst/>
          </a:prstGeom>
        </p:spPr>
      </p:pic>
    </p:spTree>
    <p:extLst>
      <p:ext uri="{BB962C8B-B14F-4D97-AF65-F5344CB8AC3E}">
        <p14:creationId xmlns:p14="http://schemas.microsoft.com/office/powerpoint/2010/main" val="4221244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5006157" cy="1658198"/>
          </a:xfrm>
        </p:spPr>
        <p:txBody>
          <a:bodyPr>
            <a:normAutofit/>
          </a:bodyPr>
          <a:lstStyle/>
          <a:p>
            <a:r>
              <a:rPr lang="en-150" sz="4000" dirty="0" smtClean="0">
                <a:solidFill>
                  <a:schemeClr val="tx1"/>
                </a:solidFill>
              </a:rPr>
              <a:t>…</a:t>
            </a:r>
            <a:r>
              <a:rPr lang="el-GR" sz="4000" dirty="0" smtClean="0">
                <a:solidFill>
                  <a:schemeClr val="tx1"/>
                </a:solidFill>
              </a:rPr>
              <a:t>εντοπίσαμε δικά μας παραδείγματα</a:t>
            </a:r>
            <a:r>
              <a:rPr lang="en-150" sz="4000" dirty="0" smtClean="0">
                <a:solidFill>
                  <a:schemeClr val="tx1"/>
                </a:solidFill>
              </a:rPr>
              <a:t>…</a:t>
            </a:r>
            <a:endParaRPr lang="en-US" sz="40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7124" t="2721" r="12378" b="19322"/>
          <a:stretch/>
        </p:blipFill>
        <p:spPr>
          <a:xfrm>
            <a:off x="1932914" y="2467896"/>
            <a:ext cx="4316362" cy="3579675"/>
          </a:xfr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7742" t="14911" r="27204" b="22867"/>
          <a:stretch/>
        </p:blipFill>
        <p:spPr>
          <a:xfrm>
            <a:off x="5885484" y="471434"/>
            <a:ext cx="4701426" cy="3372594"/>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7204" t="10896" r="19570" b="25735"/>
          <a:stretch/>
        </p:blipFill>
        <p:spPr>
          <a:xfrm>
            <a:off x="7068590" y="3534899"/>
            <a:ext cx="4847304" cy="3146121"/>
          </a:xfrm>
          <a:prstGeom prst="rect">
            <a:avLst/>
          </a:prstGeom>
        </p:spPr>
      </p:pic>
    </p:spTree>
    <p:extLst>
      <p:ext uri="{BB962C8B-B14F-4D97-AF65-F5344CB8AC3E}">
        <p14:creationId xmlns:p14="http://schemas.microsoft.com/office/powerpoint/2010/main" val="2734731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docProps/app.xml><?xml version="1.0" encoding="utf-8"?>
<Properties xmlns="http://schemas.openxmlformats.org/officeDocument/2006/extended-properties" xmlns:vt="http://schemas.openxmlformats.org/officeDocument/2006/docPropsVTypes">
  <Template>TM03457491[[fn=Metropolitan]]</Template>
  <TotalTime>140</TotalTime>
  <Words>396</Words>
  <Application>Microsoft Office PowerPoint</Application>
  <PresentationFormat>Widescreen</PresentationFormat>
  <Paragraphs>49</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 Light</vt:lpstr>
      <vt:lpstr>Metropolitan</vt:lpstr>
      <vt:lpstr>ΔΙΚΤΥΟ ΣΧΟΛΙΚΗΣ ΔΙΑΜΕΣΟΛΑΒΗΣΗΣ</vt:lpstr>
      <vt:lpstr>PowerPoint Presentation</vt:lpstr>
      <vt:lpstr>PowerPoint Presentation</vt:lpstr>
      <vt:lpstr>Τα εργαστήρια μας</vt:lpstr>
      <vt:lpstr>2Ο ΕΡΓΑΣΤΗΡΙΟ  Εργαστήκαμε σε ομάδες  και θέσαμε τους κανόνες μας</vt:lpstr>
      <vt:lpstr> Δημιουργήσαμε ένα συμβόλαιο από κοινού</vt:lpstr>
      <vt:lpstr>3ο Εργαστήριο Κατανόηση της Σύγκρουσης Τι είναι η σύγκρουση και πώς επηρεάζει τις σχέσεις μας.  </vt:lpstr>
      <vt:lpstr>4ο Εργαστήριο Τα είδη της σύγκρουσης</vt:lpstr>
      <vt:lpstr>…εντοπίσαμε δικά μας παραδείγματα…</vt:lpstr>
      <vt:lpstr> Έχει η σύγκρουση θετικά και αρνητικά στοιχεία;</vt:lpstr>
      <vt:lpstr>  </vt:lpstr>
      <vt:lpstr> 7ο ΕΡΓΑΣΤΗΡΙΟ - Δεξιότητες Διαμεσολάβησης  Ουδετερότητα, εμπιστευτικότητα, αναζήτηση λύσεων</vt:lpstr>
      <vt:lpstr>8ο ΕΡΓΑΣΤΗΡΙΟ  Μελέτες περίπτωσης - Πρακτική εφαρμογή </vt:lpstr>
      <vt:lpstr> Στο πλαίσιο εφαρμογής της σχολικής διαμεσολάβησης το Ε1 τμήμα με την υπεύθυνη εκπαιδευτικό του τμήματος, κα Μάνεση Βασιλική, σε συνεργασία με τον εκπαιδευτικό αγγλικής γλώσσας κ. Μπουλιέρη Θωμά παρουσίασε τα θεατρικά δρώμενα : "Όταν η διαμεσολάβηση συνάντησε τα καπέλα του De Bono“ και " Να ζεις, να αγαπάς, να μαθαίνεις». Την εκδήλωση παρακολούθησαν γονείς και εκπαιδευτικοί του σχολείου μας. </vt:lpstr>
      <vt:lpstr>«Μαθαίνουμε να λύνουμε τις διαφορές μας με διάλογο,  σεβασμό και συνεργασία.»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ΔΙΚΤΥΟ ΣΧΟΛΙΚΗΣ ΔΙΑΜΕΣΟΛΑΒΗΣΗΣ</dc:title>
  <dc:creator>HP</dc:creator>
  <cp:lastModifiedBy>HP</cp:lastModifiedBy>
  <cp:revision>65</cp:revision>
  <dcterms:created xsi:type="dcterms:W3CDTF">2026-06-09T14:02:51Z</dcterms:created>
  <dcterms:modified xsi:type="dcterms:W3CDTF">2026-06-09T20:48:01Z</dcterms:modified>
</cp:coreProperties>
</file>