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a5b720a62bbe767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a5b720a62bbe767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18a8dc5d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18a8dc5d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8a8dc5dc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8a8dc5d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8a8dc5d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8a8dc5d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9446b8b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9446b8b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9446b8be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9446b8be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8a8dc5dc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8a8dc5d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a5b720a62bbe767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a5b720a62bbe76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a5b720a62bbe767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a5b720a62bbe767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 rot="-531979">
            <a:off x="6990914" y="905700"/>
            <a:ext cx="1664186" cy="8696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14ο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75" y="63250"/>
            <a:ext cx="6193398" cy="501699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227091">
            <a:off x="2203780" y="1775327"/>
            <a:ext cx="2386004" cy="2195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l" sz="2680">
                <a:solidFill>
                  <a:schemeClr val="dk1"/>
                </a:solidFill>
              </a:rPr>
              <a:t>Εμείς…. </a:t>
            </a:r>
            <a:endParaRPr sz="268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l" sz="2680">
                <a:solidFill>
                  <a:schemeClr val="dk1"/>
                </a:solidFill>
              </a:rPr>
              <a:t>η επαναστατική ομάδα Ecomobility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 rot="-396968">
            <a:off x="6804917" y="2168733"/>
            <a:ext cx="2036160" cy="806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800">
                <a:solidFill>
                  <a:schemeClr val="dk2"/>
                </a:solidFill>
              </a:rPr>
              <a:t>ΓΥΜΝΑΣΙΟ</a:t>
            </a:r>
            <a:endParaRPr b="1" sz="2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1437446">
            <a:off x="6545385" y="3641810"/>
            <a:ext cx="2418128" cy="996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800">
                <a:solidFill>
                  <a:schemeClr val="dk2"/>
                </a:solidFill>
              </a:rPr>
              <a:t>ΚΑΛΛΙΘΕΑΣ</a:t>
            </a:r>
            <a:endParaRPr b="1"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974400" y="4009375"/>
            <a:ext cx="7299900" cy="11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l" sz="2800"/>
              <a:t>Ε</a:t>
            </a:r>
            <a:r>
              <a:rPr b="1" lang="el" sz="2800"/>
              <a:t>υχαριστούμε για την προσοχή σας!!!</a:t>
            </a:r>
            <a:endParaRPr b="1" sz="2800"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825" y="119625"/>
            <a:ext cx="3497725" cy="34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6726075" y="4636550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93387" y="716594"/>
            <a:ext cx="24867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>
                <a:solidFill>
                  <a:schemeClr val="dk1"/>
                </a:solidFill>
              </a:rPr>
              <a:t>Πόσοι</a:t>
            </a:r>
            <a:r>
              <a:rPr lang="el" sz="1600">
                <a:solidFill>
                  <a:schemeClr val="dk1"/>
                </a:solidFill>
              </a:rPr>
              <a:t> από εμάς τους εφήβους που βρισκόμαστε σε αυτή την αίθουσα θα θέλαμε </a:t>
            </a:r>
            <a:r>
              <a:rPr b="1" lang="el" sz="1600">
                <a:solidFill>
                  <a:schemeClr val="dk1"/>
                </a:solidFill>
              </a:rPr>
              <a:t>περισσότερη ελεύθερη και ασφαλή μετακίνηση στην πόλη μας;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726063" y="2571753"/>
            <a:ext cx="2307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>
                <a:solidFill>
                  <a:schemeClr val="dk1"/>
                </a:solidFill>
              </a:rPr>
              <a:t>Πόσοι</a:t>
            </a:r>
            <a:r>
              <a:rPr lang="el" sz="1600">
                <a:solidFill>
                  <a:schemeClr val="dk1"/>
                </a:solidFill>
              </a:rPr>
              <a:t> από εμάς τους εφήβους που βρισκόμαστε σε αυτή την αίθουσα θα θέλαμε </a:t>
            </a:r>
            <a:r>
              <a:rPr b="1" lang="el" sz="1600">
                <a:solidFill>
                  <a:schemeClr val="dk1"/>
                </a:solidFill>
              </a:rPr>
              <a:t>περισσότερο πράσινο στην πόλη μας;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5669">
            <a:off x="2897174" y="169825"/>
            <a:ext cx="3855876" cy="38558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726075" y="4636550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32275" y="2951600"/>
            <a:ext cx="2903700" cy="18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>
                <a:solidFill>
                  <a:schemeClr val="dk1"/>
                </a:solidFill>
              </a:rPr>
              <a:t>ΟΛΟΙ!!!! 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>
                <a:solidFill>
                  <a:schemeClr val="dk1"/>
                </a:solidFill>
              </a:rPr>
              <a:t>(ελπ</a:t>
            </a:r>
            <a:r>
              <a:rPr lang="el">
                <a:solidFill>
                  <a:schemeClr val="dk1"/>
                </a:solidFill>
              </a:rPr>
              <a:t>ίζουμε)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8378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6726075" y="4636550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361300" y="540475"/>
            <a:ext cx="44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Ο προβληματισμ</a:t>
            </a:r>
            <a:r>
              <a:rPr lang="el"/>
              <a:t>ός μας…..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50600" y="1719500"/>
            <a:ext cx="4421400" cy="29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Η ελεύθερη και ασφαλής μετακίνηση είναι θεμελιώδες δικαίωμα στις σύγχρονες κοινωνίες.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Τι ισχύει όμως στην πράξη; Πόσο προσβάσιμα είναι τα σχολεία, οι χώροι παιχνιδιού και άθλησης;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500">
                <a:solidFill>
                  <a:schemeClr val="dk1"/>
                </a:solidFill>
                <a:highlight>
                  <a:srgbClr val="FFFFFF"/>
                </a:highlight>
              </a:rPr>
              <a:t>Μπορούν τα παιδιά να μετακινούνται αυτόνομα και με ασφάλεια με τα πόδια, με το ποδήλατο ή με το αμαξίδιο;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-1849" l="3856" r="4968" t="1850"/>
          <a:stretch/>
        </p:blipFill>
        <p:spPr>
          <a:xfrm>
            <a:off x="4752300" y="1460525"/>
            <a:ext cx="4253599" cy="28663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726075" y="4636550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420100" y="413200"/>
            <a:ext cx="430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Έρευνες έχουν δείξει….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456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</a:rPr>
              <a:t>ότι η χρήση ποδηλάτου ως μέσο μετακίνησης για παιδιά και εφήβους προσφέρει πολλαπλά οφέλη, τόσο στη σωματική όσο και στη ψυχική υγεία, καθώς και στην κοινωνική τους ανάπτυξη.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500">
                <a:solidFill>
                  <a:schemeClr val="dk1"/>
                </a:solidFill>
              </a:rPr>
              <a:t>Ενδεικτικά να αναφέρουμε……….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700" y="2294950"/>
            <a:ext cx="5126298" cy="24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6768500" y="4712925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Η</a:t>
            </a:r>
            <a:r>
              <a:rPr lang="el"/>
              <a:t> μετακίνηση με το </a:t>
            </a:r>
            <a:r>
              <a:rPr lang="el"/>
              <a:t>ποδήλατο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574800" y="1351075"/>
            <a:ext cx="47724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el" sz="1500">
                <a:solidFill>
                  <a:schemeClr val="dk1"/>
                </a:solidFill>
              </a:rPr>
              <a:t>Βελτιώνει τη φυσική κατάσταση και την υγεία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el" sz="1500">
                <a:solidFill>
                  <a:schemeClr val="dk1"/>
                </a:solidFill>
              </a:rPr>
              <a:t>Προστατεύει το περιβάλλον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el" sz="1500">
                <a:solidFill>
                  <a:schemeClr val="dk1"/>
                </a:solidFill>
              </a:rPr>
              <a:t>Μειώνει την κίνηση στους δρόμους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el" sz="1500">
                <a:solidFill>
                  <a:schemeClr val="dk1"/>
                </a:solidFill>
              </a:rPr>
              <a:t>Εξοικονομεί χρήματα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el" sz="1500">
                <a:solidFill>
                  <a:schemeClr val="dk1"/>
                </a:solidFill>
              </a:rPr>
              <a:t>Αυξάνει την αυτοπεποίθηση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el" sz="1500">
                <a:solidFill>
                  <a:schemeClr val="dk1"/>
                </a:solidFill>
              </a:rPr>
              <a:t>Προάγει την αυτονομία των παιδιών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❏"/>
            </a:pPr>
            <a:r>
              <a:rPr lang="el" sz="1500">
                <a:solidFill>
                  <a:schemeClr val="dk1"/>
                </a:solidFill>
              </a:rPr>
              <a:t>Εκπαιδεύει τα παιδιά στην κυκλοφοριακή αγωγή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8867" l="0" r="0" t="0"/>
          <a:stretch/>
        </p:blipFill>
        <p:spPr>
          <a:xfrm>
            <a:off x="5347200" y="1064075"/>
            <a:ext cx="3492000" cy="31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726075" y="4636550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l"/>
              <a:t>Η ιδέα μας!!!!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258675" y="1332775"/>
            <a:ext cx="4876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Ένα </a:t>
            </a:r>
            <a:r>
              <a:rPr b="1" lang="el" sz="1500">
                <a:solidFill>
                  <a:schemeClr val="dk1"/>
                </a:solidFill>
              </a:rPr>
              <a:t>δίκτυο </a:t>
            </a:r>
            <a:r>
              <a:rPr b="1" lang="el" sz="1500">
                <a:solidFill>
                  <a:schemeClr val="dk1"/>
                </a:solidFill>
              </a:rPr>
              <a:t>ποδηλατοδρόμων</a:t>
            </a:r>
            <a:r>
              <a:rPr b="1" lang="el" sz="1500">
                <a:solidFill>
                  <a:schemeClr val="dk1"/>
                </a:solidFill>
              </a:rPr>
              <a:t> </a:t>
            </a:r>
            <a:r>
              <a:rPr lang="el" sz="1500">
                <a:solidFill>
                  <a:schemeClr val="dk1"/>
                </a:solidFill>
              </a:rPr>
              <a:t>που θα ενώνει όλα τα σχολεία της Καλλιθέας για να μπορούν οι μαθητές με αυτονομία και ασφάλεια.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Κατά μήκος του ποδηλατόδρομου να δημιουργηθούν </a:t>
            </a:r>
            <a:r>
              <a:rPr b="1" lang="el" sz="1500">
                <a:solidFill>
                  <a:schemeClr val="dk1"/>
                </a:solidFill>
              </a:rPr>
              <a:t>παιδικές χαρές και χώροι άθλησης </a:t>
            </a:r>
            <a:r>
              <a:rPr lang="el" sz="1500">
                <a:solidFill>
                  <a:schemeClr val="dk1"/>
                </a:solidFill>
              </a:rPr>
              <a:t>με ιδιαίτερη μέριμνα για </a:t>
            </a:r>
            <a:r>
              <a:rPr b="1" lang="el" sz="1500">
                <a:solidFill>
                  <a:schemeClr val="dk1"/>
                </a:solidFill>
              </a:rPr>
              <a:t>παιδια με ειδικές ανάγκες.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Στα σχολεία του δικτύου να δημιουργηθούν </a:t>
            </a:r>
            <a:r>
              <a:rPr b="1" lang="el" sz="1500">
                <a:solidFill>
                  <a:schemeClr val="dk1"/>
                </a:solidFill>
              </a:rPr>
              <a:t>κήποι στις ταράτσες</a:t>
            </a:r>
            <a:r>
              <a:rPr lang="el" sz="1500">
                <a:solidFill>
                  <a:schemeClr val="dk1"/>
                </a:solidFill>
              </a:rPr>
              <a:t> που θα  βελτιώσουν το μικροκλίμα και θα ομορφύνουν την πόλη.</a:t>
            </a:r>
            <a:endParaRPr b="1" sz="1500">
              <a:solidFill>
                <a:schemeClr val="dk1"/>
              </a:solidFill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575" y="1170125"/>
            <a:ext cx="3704023" cy="348518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6726075" y="4636550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Παράδειγμα…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4844400" cy="3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</a:rPr>
              <a:t>Η </a:t>
            </a:r>
            <a:r>
              <a:rPr b="1" lang="el" sz="1500">
                <a:solidFill>
                  <a:schemeClr val="dk1"/>
                </a:solidFill>
              </a:rPr>
              <a:t>οδός Σωκράτους</a:t>
            </a:r>
            <a:r>
              <a:rPr lang="el" sz="1500">
                <a:solidFill>
                  <a:schemeClr val="dk1"/>
                </a:solidFill>
              </a:rPr>
              <a:t> για παράδειγμα, θα μπορούσε να χρησιμοποιηθεί παράλληλα με τα αυτοκίνητα </a:t>
            </a:r>
            <a:r>
              <a:rPr b="1" lang="el" sz="1500">
                <a:solidFill>
                  <a:schemeClr val="dk1"/>
                </a:solidFill>
              </a:rPr>
              <a:t>και</a:t>
            </a:r>
            <a:r>
              <a:rPr lang="el" sz="1500">
                <a:solidFill>
                  <a:schemeClr val="dk1"/>
                </a:solidFill>
              </a:rPr>
              <a:t> ως ένας δρόμος για ποδήλατα που θα ένωνε τα σχολεία: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ΕΕΕΕΚ,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6ο Γυμνάσιο,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7ο Λύκειο,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13ο Γυμνάσιο,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3ο Λύκειο,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14ο Γυμνάσιο,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l" sz="1500">
                <a:solidFill>
                  <a:schemeClr val="dk1"/>
                </a:solidFill>
              </a:rPr>
              <a:t>6ο Λύκειο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</a:rPr>
              <a:t>και να καταλήγει στον ποδηλατόδρομο του ΚΠΙΣΝ.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</a:rPr>
              <a:t>Το παρκάκι στις οδούς Λάμπρου Κατσώνη και Σωκράτους να διαμορφωθεί για παιδιά με ειδικές ανάγκες.</a:t>
            </a:r>
            <a:endParaRPr sz="2200"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18214" r="17805" t="0"/>
          <a:stretch/>
        </p:blipFill>
        <p:spPr>
          <a:xfrm flipH="1">
            <a:off x="4785050" y="116675"/>
            <a:ext cx="37860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6726075" y="4636550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554700" y="954450"/>
            <a:ext cx="40173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chemeClr val="dk1"/>
                </a:solidFill>
              </a:rPr>
              <a:t>Η ολοκληρωμένη μας μελ</a:t>
            </a:r>
            <a:r>
              <a:rPr lang="el">
                <a:solidFill>
                  <a:schemeClr val="dk1"/>
                </a:solidFill>
              </a:rPr>
              <a:t>έτη θα είναι έτοιμη την άνοιξη του ‘25 και διαθέσιμη σε όλους.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>
                <a:solidFill>
                  <a:schemeClr val="dk1"/>
                </a:solidFill>
              </a:rPr>
              <a:t>Ελπίζουμε</a:t>
            </a:r>
            <a:r>
              <a:rPr lang="el">
                <a:solidFill>
                  <a:schemeClr val="dk1"/>
                </a:solidFill>
              </a:rPr>
              <a:t>, να λάβετε υπόψη σας την ιδέα μας και να μας βοηθήσετε ώστε να γινόμαστε από νωρίς αυτόνομοι πολίτες αυτής της πόλης που μεγαλώνουμε και αγαπάμε!!!!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050" y="1668950"/>
            <a:ext cx="3884401" cy="333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5707975" y="4636550"/>
            <a:ext cx="18984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100">
                <a:solidFill>
                  <a:schemeClr val="dk2"/>
                </a:solidFill>
              </a:rPr>
              <a:t>14ο Γυμνάσιο Καλλιθέας</a:t>
            </a:r>
            <a:endParaRPr i="1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