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" y="-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73786" y="1681733"/>
            <a:ext cx="10972800" cy="18415"/>
          </a:xfrm>
          <a:custGeom>
            <a:avLst/>
            <a:gdLst/>
            <a:ahLst/>
            <a:cxnLst/>
            <a:rect l="l" t="t" r="r" b="b"/>
            <a:pathLst>
              <a:path w="10972800" h="18414">
                <a:moveTo>
                  <a:pt x="0" y="18287"/>
                </a:moveTo>
                <a:lnTo>
                  <a:pt x="10972800" y="18287"/>
                </a:lnTo>
                <a:lnTo>
                  <a:pt x="10972800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ln w="441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42486" y="609676"/>
            <a:ext cx="4907026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2486" y="609676"/>
            <a:ext cx="35858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35" dirty="0"/>
              <a:t>ΛΕΥΚΟΣ</a:t>
            </a:r>
            <a:r>
              <a:rPr b="1" spc="-170" dirty="0"/>
              <a:t> </a:t>
            </a:r>
            <a:r>
              <a:rPr b="1" spc="-35" dirty="0"/>
              <a:t>ΠΥΡΓΟΣ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143000"/>
            <a:ext cx="2970276" cy="435254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38800" y="1371600"/>
            <a:ext cx="5748528" cy="383286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84189" y="5751372"/>
            <a:ext cx="33426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125" dirty="0">
                <a:latin typeface="Calibri"/>
                <a:cs typeface="Calibri"/>
              </a:rPr>
              <a:t>Το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spc="-10">
                <a:latin typeface="Calibri"/>
                <a:cs typeface="Calibri"/>
              </a:rPr>
              <a:t>σήμα</a:t>
            </a:r>
            <a:r>
              <a:rPr sz="2800" b="1" spc="-15">
                <a:latin typeface="Calibri"/>
                <a:cs typeface="Calibri"/>
              </a:rPr>
              <a:t> </a:t>
            </a:r>
            <a:r>
              <a:rPr lang="el-GR" sz="2800" b="1" spc="-15" dirty="0" smtClean="0">
                <a:latin typeface="Calibri"/>
                <a:cs typeface="Calibri"/>
              </a:rPr>
              <a:t> </a:t>
            </a:r>
            <a:r>
              <a:rPr sz="2800" b="1" spc="-20" smtClean="0">
                <a:latin typeface="Calibri"/>
                <a:cs typeface="Calibri"/>
              </a:rPr>
              <a:t>κατατεθέν</a:t>
            </a:r>
            <a:r>
              <a:rPr sz="2800" b="1" spc="-5" smtClean="0">
                <a:latin typeface="Calibri"/>
                <a:cs typeface="Calibri"/>
              </a:rPr>
              <a:t> </a:t>
            </a:r>
            <a:r>
              <a:rPr sz="2800" b="1" spc="-10" smtClean="0">
                <a:latin typeface="Calibri"/>
                <a:cs typeface="Calibri"/>
              </a:rPr>
              <a:t>της</a:t>
            </a:r>
            <a:r>
              <a:rPr lang="el-GR" sz="2800" b="1" spc="-10" dirty="0" smtClean="0">
                <a:latin typeface="Calibri"/>
                <a:cs typeface="Calibri"/>
              </a:rPr>
              <a:t> </a:t>
            </a:r>
            <a:r>
              <a:rPr sz="2800" b="1" spc="-10" smtClean="0">
                <a:latin typeface="Calibri"/>
                <a:cs typeface="Calibri"/>
              </a:rPr>
              <a:t> </a:t>
            </a:r>
            <a:r>
              <a:rPr sz="2800" b="1" spc="-615" smtClean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Θεσσαλονίκης</a:t>
            </a:r>
            <a:endParaRPr sz="2800" b="1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888" y="5715000"/>
            <a:ext cx="266382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smtClean="0">
                <a:latin typeface="Calibri"/>
                <a:cs typeface="Calibri"/>
              </a:rPr>
              <a:t> </a:t>
            </a:r>
            <a:r>
              <a:rPr lang="el-GR" sz="2800" b="1" spc="-30" dirty="0" err="1" smtClean="0">
                <a:latin typeface="Calibri"/>
                <a:cs typeface="Calibri"/>
              </a:rPr>
              <a:t>Αβτζή</a:t>
            </a:r>
            <a:r>
              <a:rPr lang="el-GR" sz="2800" b="1" spc="-30" dirty="0" smtClean="0">
                <a:latin typeface="Calibri"/>
                <a:cs typeface="Calibri"/>
              </a:rPr>
              <a:t>  </a:t>
            </a:r>
            <a:r>
              <a:rPr sz="2800" b="1" spc="-5" smtClean="0">
                <a:latin typeface="Calibri"/>
                <a:cs typeface="Calibri"/>
              </a:rPr>
              <a:t>Σελέν</a:t>
            </a:r>
            <a:r>
              <a:rPr lang="el-GR" sz="2800" b="1" spc="-5" dirty="0" smtClean="0">
                <a:latin typeface="Calibri"/>
                <a:cs typeface="Calibri"/>
              </a:rPr>
              <a:t>  </a:t>
            </a:r>
            <a:r>
              <a:rPr lang="el-GR" sz="2800" b="1" spc="-5" dirty="0" smtClean="0">
                <a:latin typeface="Calibri"/>
                <a:cs typeface="Calibri"/>
              </a:rPr>
              <a:t>και </a:t>
            </a:r>
            <a:r>
              <a:rPr lang="el-GR" sz="2800" b="1" spc="-5" dirty="0" err="1" smtClean="0">
                <a:latin typeface="Calibri"/>
                <a:cs typeface="Calibri"/>
              </a:rPr>
              <a:t>Τσαλίκη</a:t>
            </a:r>
            <a:r>
              <a:rPr lang="el-GR" sz="2800" b="1" spc="-5" dirty="0" smtClean="0">
                <a:latin typeface="Calibri"/>
                <a:cs typeface="Calibri"/>
              </a:rPr>
              <a:t> </a:t>
            </a:r>
            <a:r>
              <a:rPr lang="el-GR" sz="2800" b="1" spc="-5" dirty="0" smtClean="0">
                <a:latin typeface="Calibri"/>
                <a:cs typeface="Calibri"/>
              </a:rPr>
              <a:t> Αριάδνη</a:t>
            </a:r>
            <a:endParaRPr sz="28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1459" y="2039238"/>
            <a:ext cx="6487160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Ο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Λευκός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υψώνεται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στην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παραλία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της</a:t>
            </a:r>
            <a:r>
              <a:rPr sz="2800" spc="-10" dirty="0">
                <a:latin typeface="Calibri"/>
                <a:cs typeface="Calibri"/>
              </a:rPr>
              <a:t> Θεσσαλονίκης.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Έχει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αλλάξει ονόματα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χρήσεις στο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πέρασμα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του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χρόνου.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25" dirty="0">
                <a:latin typeface="Calibri"/>
                <a:cs typeface="Calibri"/>
              </a:rPr>
              <a:t>Το</a:t>
            </a:r>
            <a:endParaRPr sz="2800">
              <a:latin typeface="Calibri"/>
              <a:cs typeface="Calibri"/>
            </a:endParaRPr>
          </a:p>
          <a:p>
            <a:pPr marL="12700" marR="48895" algn="just">
              <a:lnSpc>
                <a:spcPts val="3020"/>
              </a:lnSpc>
              <a:spcBef>
                <a:spcPts val="50"/>
              </a:spcBef>
            </a:pPr>
            <a:r>
              <a:rPr sz="2800" spc="-10" dirty="0">
                <a:latin typeface="Calibri"/>
                <a:cs typeface="Calibri"/>
              </a:rPr>
              <a:t>θαλάσσιο </a:t>
            </a:r>
            <a:r>
              <a:rPr sz="2800" spc="-15" dirty="0">
                <a:latin typeface="Calibri"/>
                <a:cs typeface="Calibri"/>
              </a:rPr>
              <a:t>τμήμα του τείχους </a:t>
            </a:r>
            <a:r>
              <a:rPr sz="2800" spc="-10" dirty="0">
                <a:latin typeface="Calibri"/>
                <a:cs typeface="Calibri"/>
              </a:rPr>
              <a:t>της πόλης, </a:t>
            </a:r>
            <a:r>
              <a:rPr sz="2800" spc="-5" dirty="0">
                <a:latin typeface="Calibri"/>
                <a:cs typeface="Calibri"/>
              </a:rPr>
              <a:t>που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κατεδαφίστηκε το </a:t>
            </a:r>
            <a:r>
              <a:rPr sz="2800" spc="-5" dirty="0">
                <a:latin typeface="Calibri"/>
                <a:cs typeface="Calibri"/>
              </a:rPr>
              <a:t>1867, </a:t>
            </a:r>
            <a:r>
              <a:rPr sz="2800" spc="-20">
                <a:latin typeface="Calibri"/>
                <a:cs typeface="Calibri"/>
              </a:rPr>
              <a:t>είχε </a:t>
            </a:r>
            <a:r>
              <a:rPr sz="2800" spc="-5" smtClean="0">
                <a:latin typeface="Calibri"/>
                <a:cs typeface="Calibri"/>
              </a:rPr>
              <a:t>τρε</a:t>
            </a:r>
            <a:r>
              <a:rPr lang="el-GR" sz="2800" spc="-5" dirty="0" smtClean="0">
                <a:latin typeface="Calibri"/>
                <a:cs typeface="Calibri"/>
              </a:rPr>
              <a:t>ι</a:t>
            </a:r>
            <a:r>
              <a:rPr sz="2800" spc="-5" smtClean="0">
                <a:latin typeface="Calibri"/>
                <a:cs typeface="Calibri"/>
              </a:rPr>
              <a:t>ς </a:t>
            </a:r>
            <a:r>
              <a:rPr sz="2800" spc="-10" dirty="0">
                <a:latin typeface="Calibri"/>
                <a:cs typeface="Calibri"/>
              </a:rPr>
              <a:t>πύργους, </a:t>
            </a:r>
            <a:r>
              <a:rPr sz="2800" spc="-5" dirty="0">
                <a:latin typeface="Calibri"/>
                <a:cs typeface="Calibri"/>
              </a:rPr>
              <a:t> από </a:t>
            </a:r>
            <a:r>
              <a:rPr sz="2800" spc="-15" dirty="0">
                <a:latin typeface="Calibri"/>
                <a:cs typeface="Calibri"/>
              </a:rPr>
              <a:t>τους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οποίους</a:t>
            </a:r>
            <a:r>
              <a:rPr sz="2800" spc="-5" dirty="0">
                <a:latin typeface="Calibri"/>
                <a:cs typeface="Calibri"/>
              </a:rPr>
              <a:t> ο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ανατολικός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ήταν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ο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2990"/>
              </a:lnSpc>
            </a:pPr>
            <a:r>
              <a:rPr sz="2800" spc="-20" dirty="0">
                <a:latin typeface="Calibri"/>
                <a:cs typeface="Calibri"/>
              </a:rPr>
              <a:t>Λευκός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Πύργος</a:t>
            </a:r>
            <a:r>
              <a:rPr sz="2200" spc="-5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2093976"/>
            <a:ext cx="3941063" cy="40964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6059" y="1649348"/>
            <a:ext cx="6562725" cy="50615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8100" marR="30480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66700" algn="l"/>
                <a:tab pos="1423035" algn="l"/>
              </a:tabLst>
            </a:pPr>
            <a:r>
              <a:rPr sz="2800" spc="-5" dirty="0">
                <a:latin typeface="Calibri"/>
                <a:cs typeface="Calibri"/>
              </a:rPr>
              <a:t>Ο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Λευκός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στην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αρχή ονομαζόταν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Πύργος </a:t>
            </a:r>
            <a:r>
              <a:rPr sz="2800" spc="-15" dirty="0">
                <a:latin typeface="Calibri"/>
                <a:cs typeface="Calibri"/>
              </a:rPr>
              <a:t>του </a:t>
            </a:r>
            <a:r>
              <a:rPr sz="2800" spc="-10" dirty="0">
                <a:latin typeface="Calibri"/>
                <a:cs typeface="Calibri"/>
              </a:rPr>
              <a:t>Λέοντος, </a:t>
            </a:r>
            <a:r>
              <a:rPr sz="2800" spc="-5" dirty="0">
                <a:latin typeface="Calibri"/>
                <a:cs typeface="Calibri"/>
              </a:rPr>
              <a:t>ενώ από </a:t>
            </a:r>
            <a:r>
              <a:rPr sz="2800" spc="-15" dirty="0">
                <a:latin typeface="Calibri"/>
                <a:cs typeface="Calibri"/>
              </a:rPr>
              <a:t>τον </a:t>
            </a:r>
            <a:r>
              <a:rPr sz="2800" spc="15" dirty="0">
                <a:latin typeface="Calibri"/>
                <a:cs typeface="Calibri"/>
              </a:rPr>
              <a:t>17</a:t>
            </a:r>
            <a:r>
              <a:rPr sz="2775" spc="22" baseline="25525" dirty="0">
                <a:latin typeface="Calibri"/>
                <a:cs typeface="Calibri"/>
              </a:rPr>
              <a:t>ο</a:t>
            </a:r>
            <a:r>
              <a:rPr sz="2775" spc="30" baseline="255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αιώνα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μετά	ονομαζόταν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ανεπίσημα Φρούριο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της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Καλαμαριάς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0" dirty="0">
                <a:latin typeface="Calibri"/>
                <a:cs typeface="Calibri"/>
              </a:rPr>
              <a:t> Πύργος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των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Γενιτσάρων.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25" dirty="0">
                <a:latin typeface="Calibri"/>
                <a:cs typeface="Calibri"/>
              </a:rPr>
              <a:t>Το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1826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απέκτησε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το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όνομα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&lt;&lt;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Kanli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Kule&gt;&gt;,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δηλαδή</a:t>
            </a:r>
            <a:r>
              <a:rPr sz="2800" spc="-10" dirty="0">
                <a:latin typeface="Calibri"/>
                <a:cs typeface="Calibri"/>
              </a:rPr>
              <a:t> Πύργος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του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Αίματος,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λόγω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των</a:t>
            </a:r>
            <a:endParaRPr sz="2800">
              <a:latin typeface="Calibri"/>
              <a:cs typeface="Calibri"/>
            </a:endParaRPr>
          </a:p>
          <a:p>
            <a:pPr marL="38100" marR="71755" algn="just">
              <a:lnSpc>
                <a:spcPts val="3020"/>
              </a:lnSpc>
              <a:spcBef>
                <a:spcPts val="50"/>
              </a:spcBef>
            </a:pPr>
            <a:r>
              <a:rPr sz="2800" spc="-10" dirty="0">
                <a:latin typeface="Calibri"/>
                <a:cs typeface="Calibri"/>
              </a:rPr>
              <a:t>σφαγών </a:t>
            </a:r>
            <a:r>
              <a:rPr sz="2800" spc="-5" dirty="0">
                <a:latin typeface="Calibri"/>
                <a:cs typeface="Calibri"/>
              </a:rPr>
              <a:t>που </a:t>
            </a:r>
            <a:r>
              <a:rPr sz="2800" spc="-15" dirty="0">
                <a:latin typeface="Calibri"/>
                <a:cs typeface="Calibri"/>
              </a:rPr>
              <a:t>σημειώθηκαν </a:t>
            </a:r>
            <a:r>
              <a:rPr sz="2800" spc="-10" dirty="0">
                <a:latin typeface="Calibri"/>
                <a:cs typeface="Calibri"/>
              </a:rPr>
              <a:t>εκεί. </a:t>
            </a:r>
            <a:r>
              <a:rPr sz="2800" spc="-5" dirty="0">
                <a:latin typeface="Calibri"/>
                <a:cs typeface="Calibri"/>
              </a:rPr>
              <a:t>Η </a:t>
            </a:r>
            <a:r>
              <a:rPr sz="2800" spc="-10" dirty="0">
                <a:latin typeface="Calibri"/>
                <a:cs typeface="Calibri"/>
              </a:rPr>
              <a:t>ονομασία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αυτή διατηρείται </a:t>
            </a:r>
            <a:r>
              <a:rPr sz="2800" spc="-35" dirty="0">
                <a:latin typeface="Calibri"/>
                <a:cs typeface="Calibri"/>
              </a:rPr>
              <a:t>και </a:t>
            </a:r>
            <a:r>
              <a:rPr sz="2800" spc="-10" dirty="0">
                <a:latin typeface="Calibri"/>
                <a:cs typeface="Calibri"/>
              </a:rPr>
              <a:t>μετά </a:t>
            </a:r>
            <a:r>
              <a:rPr sz="2800" spc="-20" dirty="0">
                <a:latin typeface="Calibri"/>
                <a:cs typeface="Calibri"/>
              </a:rPr>
              <a:t>το </a:t>
            </a:r>
            <a:r>
              <a:rPr sz="2800" spc="-5" dirty="0">
                <a:latin typeface="Calibri"/>
                <a:cs typeface="Calibri"/>
              </a:rPr>
              <a:t>1826 </a:t>
            </a:r>
            <a:r>
              <a:rPr sz="2800" spc="-15" dirty="0">
                <a:latin typeface="Calibri"/>
                <a:cs typeface="Calibri"/>
              </a:rPr>
              <a:t>λόγω </a:t>
            </a:r>
            <a:r>
              <a:rPr sz="2800" spc="-10" dirty="0">
                <a:latin typeface="Calibri"/>
                <a:cs typeface="Calibri"/>
              </a:rPr>
              <a:t>της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λειτουργίας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του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πύργου</a:t>
            </a:r>
            <a:r>
              <a:rPr sz="2800" spc="-5" dirty="0">
                <a:latin typeface="Calibri"/>
                <a:cs typeface="Calibri"/>
              </a:rPr>
              <a:t> ως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φυλακής</a:t>
            </a:r>
            <a:endParaRPr sz="2800">
              <a:latin typeface="Calibri"/>
              <a:cs typeface="Calibri"/>
            </a:endParaRPr>
          </a:p>
          <a:p>
            <a:pPr marL="38100" algn="just">
              <a:lnSpc>
                <a:spcPts val="2820"/>
              </a:lnSpc>
            </a:pPr>
            <a:r>
              <a:rPr sz="2800" spc="-10" dirty="0">
                <a:latin typeface="Calibri"/>
                <a:cs typeface="Calibri"/>
              </a:rPr>
              <a:t>μελλοθανάτων.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25" dirty="0">
                <a:latin typeface="Calibri"/>
                <a:cs typeface="Calibri"/>
              </a:rPr>
              <a:t>Το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σύγχρονο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όνομα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στον</a:t>
            </a:r>
            <a:endParaRPr sz="2800">
              <a:latin typeface="Calibri"/>
              <a:cs typeface="Calibri"/>
            </a:endParaRPr>
          </a:p>
          <a:p>
            <a:pPr marL="38100" marR="72390">
              <a:lnSpc>
                <a:spcPts val="3020"/>
              </a:lnSpc>
              <a:spcBef>
                <a:spcPts val="219"/>
              </a:spcBef>
            </a:pPr>
            <a:r>
              <a:rPr sz="2800" spc="-10" dirty="0">
                <a:latin typeface="Calibri"/>
                <a:cs typeface="Calibri"/>
              </a:rPr>
              <a:t>πύργο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δόθηκε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λόγω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ενός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καταδίκου,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Nathan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Guidili,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ο οποίος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τον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ασβέστωσε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με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αντάλλαγμα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την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ελευθερία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του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το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1891.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2093976"/>
            <a:ext cx="3940936" cy="40965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1459" y="2039238"/>
            <a:ext cx="6502400" cy="39090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405130" algn="just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Ο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Λευκός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είναι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κυλινδρικός.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Έχει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ύψος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33,90μέτρα.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Έχει</a:t>
            </a:r>
            <a:r>
              <a:rPr sz="2800" spc="-5" dirty="0">
                <a:latin typeface="Calibri"/>
                <a:cs typeface="Calibri"/>
              </a:rPr>
              <a:t> ισόγειο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0" dirty="0">
                <a:latin typeface="Calibri"/>
                <a:cs typeface="Calibri"/>
              </a:rPr>
              <a:t> έξι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ορόφους.</a:t>
            </a:r>
            <a:r>
              <a:rPr sz="2800" spc="-5" dirty="0">
                <a:latin typeface="Calibri"/>
                <a:cs typeface="Calibri"/>
              </a:rPr>
              <a:t> Ο</a:t>
            </a:r>
            <a:r>
              <a:rPr sz="2800" spc="-10" dirty="0">
                <a:latin typeface="Calibri"/>
                <a:cs typeface="Calibri"/>
              </a:rPr>
              <a:t> τελευταίος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όροφος </a:t>
            </a:r>
            <a:r>
              <a:rPr sz="2800" spc="-10" dirty="0">
                <a:latin typeface="Calibri"/>
                <a:cs typeface="Calibri"/>
              </a:rPr>
              <a:t>έχει</a:t>
            </a:r>
            <a:r>
              <a:rPr sz="2800" spc="-15" dirty="0">
                <a:latin typeface="Calibri"/>
                <a:cs typeface="Calibri"/>
              </a:rPr>
              <a:t> μόνο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την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κεντρική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αίθουσα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έξω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από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αυτή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δημιουργείται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δώμα,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που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προσφέρει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2860"/>
              </a:lnSpc>
            </a:pPr>
            <a:r>
              <a:rPr sz="2800" spc="-10" dirty="0">
                <a:latin typeface="Calibri"/>
                <a:cs typeface="Calibri"/>
              </a:rPr>
              <a:t>εξαιρετική </a:t>
            </a:r>
            <a:r>
              <a:rPr sz="2800" spc="-15" dirty="0">
                <a:latin typeface="Calibri"/>
                <a:cs typeface="Calibri"/>
              </a:rPr>
              <a:t>θέα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προς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την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πόλη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την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ts val="3020"/>
              </a:lnSpc>
              <a:spcBef>
                <a:spcPts val="219"/>
              </a:spcBef>
            </a:pPr>
            <a:r>
              <a:rPr sz="2800" spc="-10" smtClean="0">
                <a:latin typeface="Calibri"/>
                <a:cs typeface="Calibri"/>
              </a:rPr>
              <a:t>θ</a:t>
            </a:r>
            <a:r>
              <a:rPr lang="el-GR" sz="2800" spc="-10" dirty="0" smtClean="0">
                <a:latin typeface="Calibri"/>
                <a:cs typeface="Calibri"/>
              </a:rPr>
              <a:t>ά</a:t>
            </a:r>
            <a:r>
              <a:rPr sz="2800" spc="-10" smtClean="0">
                <a:latin typeface="Calibri"/>
                <a:cs typeface="Calibri"/>
              </a:rPr>
              <a:t>λασσα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Η </a:t>
            </a:r>
            <a:r>
              <a:rPr sz="2800" spc="-10" dirty="0">
                <a:latin typeface="Calibri"/>
                <a:cs typeface="Calibri"/>
              </a:rPr>
              <a:t>ύπαρξη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τζακιών,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καπναγωγών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5" dirty="0">
                <a:latin typeface="Calibri"/>
                <a:cs typeface="Calibri"/>
              </a:rPr>
              <a:t> το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αποχετευτικό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σύστημα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μαρτυρούν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ότι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ο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πύργος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δεν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έχει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μόνο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αμυντική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χρήση,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αλλά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ήταν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0" dirty="0">
                <a:latin typeface="Calibri"/>
                <a:cs typeface="Calibri"/>
              </a:rPr>
              <a:t> στρατιωτικό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κατάλυμα.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2093976"/>
            <a:ext cx="3941063" cy="4096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841" y="2588514"/>
            <a:ext cx="3474720" cy="18415"/>
          </a:xfrm>
          <a:custGeom>
            <a:avLst/>
            <a:gdLst/>
            <a:ahLst/>
            <a:cxnLst/>
            <a:rect l="l" t="t" r="r" b="b"/>
            <a:pathLst>
              <a:path w="3474720" h="18414">
                <a:moveTo>
                  <a:pt x="0" y="18287"/>
                </a:moveTo>
                <a:lnTo>
                  <a:pt x="3474720" y="18287"/>
                </a:lnTo>
                <a:lnTo>
                  <a:pt x="3474720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ln w="441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18819" y="2668269"/>
            <a:ext cx="4043045" cy="31407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Όσοι επισκέπτονται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την 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Θεσσαλονίκη οπωσδήποτε </a:t>
            </a:r>
            <a:r>
              <a:rPr sz="2800" spc="-5" dirty="0">
                <a:latin typeface="Calibri"/>
                <a:cs typeface="Calibri"/>
              </a:rPr>
              <a:t> περνούν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από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τον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Λευκό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Πύργο για </a:t>
            </a:r>
            <a:r>
              <a:rPr sz="2800" spc="-5" dirty="0">
                <a:latin typeface="Calibri"/>
                <a:cs typeface="Calibri"/>
              </a:rPr>
              <a:t>μια αναμνηστική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φωτογραφία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ή</a:t>
            </a:r>
            <a:r>
              <a:rPr sz="2800" spc="-10" dirty="0">
                <a:latin typeface="Calibri"/>
                <a:cs typeface="Calibri"/>
              </a:rPr>
              <a:t> για </a:t>
            </a:r>
            <a:r>
              <a:rPr sz="2800" dirty="0">
                <a:latin typeface="Calibri"/>
                <a:cs typeface="Calibri"/>
              </a:rPr>
              <a:t>να</a:t>
            </a:r>
            <a:endParaRPr sz="2800">
              <a:latin typeface="Calibri"/>
              <a:cs typeface="Calibri"/>
            </a:endParaRPr>
          </a:p>
          <a:p>
            <a:pPr marL="12700" marR="153670">
              <a:lnSpc>
                <a:spcPct val="90000"/>
              </a:lnSpc>
            </a:pPr>
            <a:r>
              <a:rPr sz="2800" spc="-15" dirty="0">
                <a:latin typeface="Calibri"/>
                <a:cs typeface="Calibri"/>
              </a:rPr>
              <a:t>επισκεφτούν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το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μουσείο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και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να</a:t>
            </a:r>
            <a:r>
              <a:rPr sz="2800" spc="-10" dirty="0">
                <a:latin typeface="Calibri"/>
                <a:cs typeface="Calibri"/>
              </a:rPr>
              <a:t> θαυμάσουν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την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θέα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από ψηλά</a:t>
            </a:r>
            <a:r>
              <a:rPr sz="2200" spc="-10" dirty="0">
                <a:latin typeface="Calibri"/>
                <a:cs typeface="Calibri"/>
              </a:rPr>
              <a:t>!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11140" y="0"/>
            <a:ext cx="6879335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424381"/>
            <a:ext cx="6050280" cy="3748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7525"/>
              </a:lnSpc>
              <a:spcBef>
                <a:spcPts val="100"/>
              </a:spcBef>
            </a:pPr>
            <a:r>
              <a:rPr sz="6600" dirty="0">
                <a:latin typeface="Calibri Light"/>
                <a:cs typeface="Calibri Light"/>
              </a:rPr>
              <a:t>Σας</a:t>
            </a:r>
            <a:endParaRPr sz="6600">
              <a:latin typeface="Calibri Light"/>
              <a:cs typeface="Calibri Light"/>
            </a:endParaRPr>
          </a:p>
          <a:p>
            <a:pPr marL="12700" marR="5080">
              <a:lnSpc>
                <a:spcPts val="7130"/>
              </a:lnSpc>
              <a:spcBef>
                <a:spcPts val="500"/>
              </a:spcBef>
            </a:pPr>
            <a:r>
              <a:rPr sz="6600" spc="5" dirty="0">
                <a:latin typeface="Calibri Light"/>
                <a:cs typeface="Calibri Light"/>
              </a:rPr>
              <a:t>ευχαριστούμε</a:t>
            </a:r>
            <a:r>
              <a:rPr sz="6600" spc="-85" dirty="0">
                <a:latin typeface="Calibri Light"/>
                <a:cs typeface="Calibri Light"/>
              </a:rPr>
              <a:t> </a:t>
            </a:r>
            <a:r>
              <a:rPr sz="6600" spc="5" dirty="0">
                <a:latin typeface="Calibri Light"/>
                <a:cs typeface="Calibri Light"/>
              </a:rPr>
              <a:t>για </a:t>
            </a:r>
            <a:r>
              <a:rPr sz="6600" spc="-1475" dirty="0">
                <a:latin typeface="Calibri Light"/>
                <a:cs typeface="Calibri Light"/>
              </a:rPr>
              <a:t> </a:t>
            </a:r>
            <a:r>
              <a:rPr sz="6600" spc="-5" dirty="0">
                <a:latin typeface="Calibri Light"/>
                <a:cs typeface="Calibri Light"/>
              </a:rPr>
              <a:t>την</a:t>
            </a:r>
            <a:r>
              <a:rPr sz="6600" spc="-15" dirty="0">
                <a:latin typeface="Calibri Light"/>
                <a:cs typeface="Calibri Light"/>
              </a:rPr>
              <a:t> </a:t>
            </a:r>
            <a:r>
              <a:rPr sz="6600" dirty="0">
                <a:latin typeface="Calibri Light"/>
                <a:cs typeface="Calibri Light"/>
              </a:rPr>
              <a:t>προσοχή</a:t>
            </a:r>
            <a:endParaRPr sz="6600">
              <a:latin typeface="Calibri Light"/>
              <a:cs typeface="Calibri Light"/>
            </a:endParaRPr>
          </a:p>
          <a:p>
            <a:pPr marL="12700">
              <a:lnSpc>
                <a:spcPts val="7020"/>
              </a:lnSpc>
            </a:pPr>
            <a:r>
              <a:rPr sz="6600" dirty="0">
                <a:latin typeface="Calibri Light"/>
                <a:cs typeface="Calibri Light"/>
              </a:rPr>
              <a:t>σας!!!</a:t>
            </a:r>
            <a:endParaRPr sz="66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77911" y="1002791"/>
            <a:ext cx="3705225" cy="4494530"/>
            <a:chOff x="7677911" y="1002791"/>
            <a:chExt cx="3705225" cy="4494530"/>
          </a:xfrm>
        </p:grpSpPr>
        <p:sp>
          <p:nvSpPr>
            <p:cNvPr id="4" name="object 4"/>
            <p:cNvSpPr/>
            <p:nvPr/>
          </p:nvSpPr>
          <p:spPr>
            <a:xfrm>
              <a:off x="7706867" y="1031747"/>
              <a:ext cx="3647440" cy="4436745"/>
            </a:xfrm>
            <a:custGeom>
              <a:avLst/>
              <a:gdLst/>
              <a:ahLst/>
              <a:cxnLst/>
              <a:rect l="l" t="t" r="r" b="b"/>
              <a:pathLst>
                <a:path w="3647440" h="4436745">
                  <a:moveTo>
                    <a:pt x="3646931" y="0"/>
                  </a:moveTo>
                  <a:lnTo>
                    <a:pt x="0" y="0"/>
                  </a:lnTo>
                  <a:lnTo>
                    <a:pt x="0" y="4436364"/>
                  </a:lnTo>
                  <a:lnTo>
                    <a:pt x="3646931" y="4436364"/>
                  </a:lnTo>
                  <a:lnTo>
                    <a:pt x="3646931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06867" y="1031747"/>
              <a:ext cx="3647440" cy="4436745"/>
            </a:xfrm>
            <a:custGeom>
              <a:avLst/>
              <a:gdLst/>
              <a:ahLst/>
              <a:cxnLst/>
              <a:rect l="l" t="t" r="r" b="b"/>
              <a:pathLst>
                <a:path w="3647440" h="4436745">
                  <a:moveTo>
                    <a:pt x="0" y="4436364"/>
                  </a:moveTo>
                  <a:lnTo>
                    <a:pt x="3646931" y="4436364"/>
                  </a:lnTo>
                  <a:lnTo>
                    <a:pt x="3646931" y="0"/>
                  </a:lnTo>
                  <a:lnTo>
                    <a:pt x="0" y="0"/>
                  </a:lnTo>
                  <a:lnTo>
                    <a:pt x="0" y="4436364"/>
                  </a:lnTo>
                  <a:close/>
                </a:path>
              </a:pathLst>
            </a:custGeom>
            <a:ln w="57911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38961" y="5441441"/>
            <a:ext cx="6282055" cy="18415"/>
          </a:xfrm>
          <a:custGeom>
            <a:avLst/>
            <a:gdLst/>
            <a:ahLst/>
            <a:cxnLst/>
            <a:rect l="l" t="t" r="r" b="b"/>
            <a:pathLst>
              <a:path w="6282055" h="18414">
                <a:moveTo>
                  <a:pt x="0" y="18287"/>
                </a:moveTo>
                <a:lnTo>
                  <a:pt x="6281928" y="18287"/>
                </a:lnTo>
                <a:lnTo>
                  <a:pt x="628192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ln w="41148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182</Words>
  <Application>Microsoft Office PowerPoint</Application>
  <PresentationFormat>Προσαρμογή</PresentationFormat>
  <Paragraphs>18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Office Theme</vt:lpstr>
      <vt:lpstr>ΛΕΥΚΟΣ ΠΥΡΓΟΣ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ΛΕΥΚΟΣ ΠΥΡΓΟΣ</dc:title>
  <dc:creator>Ariadni Tsaliki</dc:creator>
  <cp:lastModifiedBy>USER</cp:lastModifiedBy>
  <cp:revision>3</cp:revision>
  <dcterms:created xsi:type="dcterms:W3CDTF">2023-05-14T20:27:08Z</dcterms:created>
  <dcterms:modified xsi:type="dcterms:W3CDTF">2023-05-25T19:16:56Z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2023-05-14T00:00:00Z</vt:filetime>
  </property>
</Properties>
</file>