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6" r:id="rId1"/>
  </p:sldMasterIdLst>
  <p:notesMasterIdLst>
    <p:notesMasterId r:id="rId13"/>
  </p:notesMasterIdLst>
  <p:sldIdLst>
    <p:sldId id="900" r:id="rId2"/>
    <p:sldId id="891" r:id="rId3"/>
    <p:sldId id="947" r:id="rId4"/>
    <p:sldId id="948" r:id="rId5"/>
    <p:sldId id="892" r:id="rId6"/>
    <p:sldId id="950" r:id="rId7"/>
    <p:sldId id="951" r:id="rId8"/>
    <p:sldId id="952" r:id="rId9"/>
    <p:sldId id="954" r:id="rId10"/>
    <p:sldId id="953" r:id="rId11"/>
    <p:sldId id="955"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520" autoAdjust="0"/>
  </p:normalViewPr>
  <p:slideViewPr>
    <p:cSldViewPr>
      <p:cViewPr>
        <p:scale>
          <a:sx n="63" d="100"/>
          <a:sy n="63" d="100"/>
        </p:scale>
        <p:origin x="-1578" y="-348"/>
      </p:cViewPr>
      <p:guideLst>
        <p:guide orient="horz" pos="2160"/>
        <p:guide pos="2880"/>
      </p:guideLst>
    </p:cSldViewPr>
  </p:slideViewPr>
  <p:notesTextViewPr>
    <p:cViewPr>
      <p:scale>
        <a:sx n="1" d="1"/>
        <a:sy n="1" d="1"/>
      </p:scale>
      <p:origin x="0" y="0"/>
    </p:cViewPr>
  </p:notesTextViewPr>
  <p:notesViewPr>
    <p:cSldViewPr>
      <p:cViewPr varScale="1">
        <p:scale>
          <a:sx n="56" d="100"/>
          <a:sy n="56" d="100"/>
        </p:scale>
        <p:origin x="-226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A2D734-48DD-4B0A-8C4B-3D68646E9A20}" type="datetimeFigureOut">
              <a:rPr lang="el-GR" smtClean="0"/>
              <a:t>20/10/2020</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D65CCE-F76F-4337-8788-B28CD2A113EF}" type="slidenum">
              <a:rPr lang="el-GR" smtClean="0"/>
              <a:t>‹#›</a:t>
            </a:fld>
            <a:endParaRPr lang="el-GR"/>
          </a:p>
        </p:txBody>
      </p:sp>
    </p:spTree>
    <p:extLst>
      <p:ext uri="{BB962C8B-B14F-4D97-AF65-F5344CB8AC3E}">
        <p14:creationId xmlns:p14="http://schemas.microsoft.com/office/powerpoint/2010/main" val="4256448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BF970195-A6EE-45EC-A1FD-707236AFEB2A}" type="datetimeFigureOut">
              <a:rPr lang="el-GR" smtClean="0"/>
              <a:t>20/10/2020</a:t>
            </a:fld>
            <a:endParaRPr lang="el-GR"/>
          </a:p>
        </p:txBody>
      </p:sp>
      <p:sp>
        <p:nvSpPr>
          <p:cNvPr id="5" name="Footer Placeholder 4"/>
          <p:cNvSpPr>
            <a:spLocks noGrp="1"/>
          </p:cNvSpPr>
          <p:nvPr>
            <p:ph type="ftr" sz="quarter" idx="11"/>
          </p:nvPr>
        </p:nvSpPr>
        <p:spPr/>
        <p:txBody>
          <a:bodyPr/>
          <a:lstStyle/>
          <a:p>
            <a:endParaRPr lang="el-GR"/>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1D1DC7C8-E368-4DCE-BFD5-F17175E72915}"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BF970195-A6EE-45EC-A1FD-707236AFEB2A}" type="datetimeFigureOut">
              <a:rPr lang="el-GR" smtClean="0"/>
              <a:t>20/10/2020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D1DC7C8-E368-4DCE-BFD5-F17175E72915}"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BF970195-A6EE-45EC-A1FD-707236AFEB2A}" type="datetimeFigureOut">
              <a:rPr lang="el-GR" smtClean="0"/>
              <a:t>20/10/2020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D1DC7C8-E368-4DCE-BFD5-F17175E72915}"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F970195-A6EE-45EC-A1FD-707236AFEB2A}" type="datetimeFigureOut">
              <a:rPr lang="el-GR" smtClean="0"/>
              <a:t>20/10/2020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D1DC7C8-E368-4DCE-BFD5-F17175E72915}"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l-GR" smtClean="0"/>
              <a:t>Στυλ κύριου τίτλου</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7" name="Date Placeholder 6"/>
          <p:cNvSpPr>
            <a:spLocks noGrp="1"/>
          </p:cNvSpPr>
          <p:nvPr>
            <p:ph type="dt" sz="half" idx="10"/>
          </p:nvPr>
        </p:nvSpPr>
        <p:spPr/>
        <p:txBody>
          <a:bodyPr/>
          <a:lstStyle/>
          <a:p>
            <a:fld id="{BF970195-A6EE-45EC-A1FD-707236AFEB2A}" type="datetimeFigureOut">
              <a:rPr lang="el-GR" smtClean="0"/>
              <a:t>20/10/2020</a:t>
            </a:fld>
            <a:endParaRPr lang="el-GR"/>
          </a:p>
        </p:txBody>
      </p:sp>
      <p:sp>
        <p:nvSpPr>
          <p:cNvPr id="8" name="Slide Number Placeholder 7"/>
          <p:cNvSpPr>
            <a:spLocks noGrp="1"/>
          </p:cNvSpPr>
          <p:nvPr>
            <p:ph type="sldNum" sz="quarter" idx="11"/>
          </p:nvPr>
        </p:nvSpPr>
        <p:spPr/>
        <p:txBody>
          <a:bodyPr/>
          <a:lstStyle/>
          <a:p>
            <a:fld id="{1D1DC7C8-E368-4DCE-BFD5-F17175E72915}" type="slidenum">
              <a:rPr lang="el-GR" smtClean="0"/>
              <a:t>‹#›</a:t>
            </a:fld>
            <a:endParaRPr lang="el-GR"/>
          </a:p>
        </p:txBody>
      </p:sp>
      <p:sp>
        <p:nvSpPr>
          <p:cNvPr id="9" name="Footer Placeholder 8"/>
          <p:cNvSpPr>
            <a:spLocks noGrp="1"/>
          </p:cNvSpPr>
          <p:nvPr>
            <p:ph type="ftr" sz="quarter" idx="12"/>
          </p:nvPr>
        </p:nvSpPr>
        <p:spPr/>
        <p:txBody>
          <a:bodyPr/>
          <a:lstStyle/>
          <a:p>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BF970195-A6EE-45EC-A1FD-707236AFEB2A}" type="datetimeFigureOut">
              <a:rPr lang="el-GR" smtClean="0"/>
              <a:t>20/10/2020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D1DC7C8-E368-4DCE-BFD5-F17175E72915}"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l-GR" smtClean="0"/>
              <a:t>Στυλ υποδείγματος κειμένου</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BF970195-A6EE-45EC-A1FD-707236AFEB2A}" type="datetimeFigureOut">
              <a:rPr lang="el-GR" smtClean="0"/>
              <a:t>20/10/2020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1D1DC7C8-E368-4DCE-BFD5-F17175E72915}"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2"/>
          <p:cNvSpPr>
            <a:spLocks noGrp="1"/>
          </p:cNvSpPr>
          <p:nvPr>
            <p:ph type="dt" sz="half" idx="10"/>
          </p:nvPr>
        </p:nvSpPr>
        <p:spPr/>
        <p:txBody>
          <a:bodyPr/>
          <a:lstStyle/>
          <a:p>
            <a:fld id="{BF970195-A6EE-45EC-A1FD-707236AFEB2A}" type="datetimeFigureOut">
              <a:rPr lang="el-GR" smtClean="0"/>
              <a:t>20/10/2020</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1D1DC7C8-E368-4DCE-BFD5-F17175E72915}"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970195-A6EE-45EC-A1FD-707236AFEB2A}" type="datetimeFigureOut">
              <a:rPr lang="el-GR" smtClean="0"/>
              <a:t>20/10/2020</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1D1DC7C8-E368-4DCE-BFD5-F17175E72915}"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BF970195-A6EE-45EC-A1FD-707236AFEB2A}" type="datetimeFigureOut">
              <a:rPr lang="el-GR" smtClean="0"/>
              <a:t>20/10/2020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D1DC7C8-E368-4DCE-BFD5-F17175E72915}" type="slidenum">
              <a:rPr lang="el-GR" smtClean="0"/>
              <a:t>‹#›</a:t>
            </a:fld>
            <a:endParaRPr lang="el-GR"/>
          </a:p>
        </p:txBody>
      </p:sp>
      <p:sp>
        <p:nvSpPr>
          <p:cNvPr id="8" name="Title 7"/>
          <p:cNvSpPr>
            <a:spLocks noGrp="1"/>
          </p:cNvSpPr>
          <p:nvPr>
            <p:ph type="title"/>
          </p:nvPr>
        </p:nvSpPr>
        <p:spPr/>
        <p:txBody>
          <a:bodyPr/>
          <a:lstStyle/>
          <a:p>
            <a:r>
              <a:rPr lang="el-GR" smtClean="0"/>
              <a:t>Στυλ κύριου τίτλου</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BF970195-A6EE-45EC-A1FD-707236AFEB2A}" type="datetimeFigureOut">
              <a:rPr lang="el-GR" smtClean="0"/>
              <a:t>20/10/2020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1D1DC7C8-E368-4DCE-BFD5-F17175E72915}" type="slidenum">
              <a:rPr lang="el-GR" smtClean="0"/>
              <a:t>‹#›</a:t>
            </a:fld>
            <a:endParaRPr lang="el-GR"/>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l-GR" smtClean="0"/>
              <a:t>Στυλ κύριου τίτλου</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BF970195-A6EE-45EC-A1FD-707236AFEB2A}" type="datetimeFigureOut">
              <a:rPr lang="el-GR" smtClean="0"/>
              <a:t>20/10/2020</a:t>
            </a:fld>
            <a:endParaRPr lang="el-GR"/>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l-GR"/>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1D1DC7C8-E368-4DCE-BFD5-F17175E72915}" type="slidenum">
              <a:rPr lang="el-GR" smtClean="0"/>
              <a:t>‹#›</a:t>
            </a:fld>
            <a:endParaRPr lang="el-GR"/>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23528" y="260648"/>
            <a:ext cx="8208912" cy="1224136"/>
          </a:xfrm>
          <a:solidFill>
            <a:schemeClr val="tx1"/>
          </a:solidFill>
          <a:effectLst>
            <a:reflection blurRad="6350" stA="50000" endA="300" endPos="55000" dir="5400000" sy="-100000" algn="bl" rotWithShape="0"/>
          </a:effectLst>
        </p:spPr>
        <p:txBody>
          <a:bodyPr>
            <a:normAutofit fontScale="90000"/>
          </a:bodyPr>
          <a:lstStyle/>
          <a:p>
            <a:r>
              <a:rPr lang="el-GR" sz="3200" dirty="0" err="1" smtClean="0">
                <a:solidFill>
                  <a:schemeClr val="bg1"/>
                </a:solidFill>
                <a:effectLst>
                  <a:outerShdw blurRad="114300" dist="101600" dir="2700000" algn="tl" rotWithShape="0">
                    <a:srgbClr val="000000">
                      <a:alpha val="40000"/>
                    </a:srgbClr>
                  </a:outerShdw>
                  <a:reflection blurRad="6350" stA="60000" endA="900" endPos="58000" dir="5400000" sy="-100000" algn="bl" rotWithShape="0"/>
                </a:effectLst>
                <a:latin typeface="Comic Sans MS" pitchFamily="66" charset="0"/>
              </a:rPr>
              <a:t>ΠιλοτικΟ</a:t>
            </a:r>
            <a:r>
              <a:rPr lang="el-GR" sz="3200" dirty="0" smtClean="0">
                <a:solidFill>
                  <a:schemeClr val="bg1"/>
                </a:solidFill>
                <a:effectLst>
                  <a:outerShdw blurRad="114300" dist="101600" dir="2700000" algn="tl" rotWithShape="0">
                    <a:srgbClr val="000000">
                      <a:alpha val="40000"/>
                    </a:srgbClr>
                  </a:outerShdw>
                  <a:reflection blurRad="6350" stA="60000" endA="900" endPos="58000" dir="5400000" sy="-100000" algn="bl" rotWithShape="0"/>
                </a:effectLst>
                <a:latin typeface="Comic Sans MS" pitchFamily="66" charset="0"/>
              </a:rPr>
              <a:t> </a:t>
            </a:r>
            <a:r>
              <a:rPr lang="el-GR" sz="3200" dirty="0" err="1" smtClean="0">
                <a:solidFill>
                  <a:schemeClr val="bg1"/>
                </a:solidFill>
                <a:effectLst>
                  <a:outerShdw blurRad="114300" dist="101600" dir="2700000" algn="tl" rotWithShape="0">
                    <a:srgbClr val="000000">
                      <a:alpha val="40000"/>
                    </a:srgbClr>
                  </a:outerShdw>
                  <a:reflection blurRad="6350" stA="60000" endA="900" endPos="58000" dir="5400000" sy="-100000" algn="bl" rotWithShape="0"/>
                </a:effectLst>
                <a:latin typeface="Comic Sans MS" pitchFamily="66" charset="0"/>
              </a:rPr>
              <a:t>πρΟγραμμα</a:t>
            </a:r>
            <a:r>
              <a:rPr lang="el-GR" sz="3200" dirty="0" smtClean="0">
                <a:solidFill>
                  <a:schemeClr val="bg1"/>
                </a:solidFill>
                <a:effectLst>
                  <a:outerShdw blurRad="114300" dist="101600" dir="2700000" algn="tl" rotWithShape="0">
                    <a:srgbClr val="000000">
                      <a:alpha val="40000"/>
                    </a:srgbClr>
                  </a:outerShdw>
                  <a:reflection blurRad="6350" stA="60000" endA="900" endPos="58000" dir="5400000" sy="-100000" algn="bl" rotWithShape="0"/>
                </a:effectLst>
                <a:latin typeface="Comic Sans MS" pitchFamily="66" charset="0"/>
              </a:rPr>
              <a:t> </a:t>
            </a:r>
            <a:r>
              <a:rPr lang="el-GR" sz="3200" dirty="0" err="1" smtClean="0">
                <a:solidFill>
                  <a:schemeClr val="bg1"/>
                </a:solidFill>
                <a:effectLst>
                  <a:outerShdw blurRad="114300" dist="101600" dir="2700000" algn="tl" rotWithShape="0">
                    <a:srgbClr val="000000">
                      <a:alpha val="40000"/>
                    </a:srgbClr>
                  </a:outerShdw>
                  <a:reflection blurRad="6350" stA="60000" endA="900" endPos="58000" dir="5400000" sy="-100000" algn="bl" rotWithShape="0"/>
                </a:effectLst>
                <a:latin typeface="Comic Sans MS" pitchFamily="66" charset="0"/>
              </a:rPr>
              <a:t>διδασκαλΙαΣ</a:t>
            </a:r>
            <a:r>
              <a:rPr lang="el-GR" sz="3200" dirty="0" smtClean="0">
                <a:solidFill>
                  <a:schemeClr val="bg1"/>
                </a:solidFill>
                <a:effectLst>
                  <a:outerShdw blurRad="114300" dist="101600" dir="2700000" algn="tl" rotWithShape="0">
                    <a:srgbClr val="000000">
                      <a:alpha val="40000"/>
                    </a:srgbClr>
                  </a:outerShdw>
                  <a:reflection blurRad="6350" stA="60000" endA="900" endPos="58000" dir="5400000" sy="-100000" algn="bl" rotWithShape="0"/>
                </a:effectLst>
                <a:latin typeface="Comic Sans MS" pitchFamily="66" charset="0"/>
              </a:rPr>
              <a:t> </a:t>
            </a:r>
            <a:r>
              <a:rPr lang="el-GR" sz="3200" dirty="0" err="1" smtClean="0">
                <a:solidFill>
                  <a:schemeClr val="bg1"/>
                </a:solidFill>
                <a:effectLst>
                  <a:outerShdw blurRad="114300" dist="101600" dir="2700000" algn="tl" rotWithShape="0">
                    <a:srgbClr val="000000">
                      <a:alpha val="40000"/>
                    </a:srgbClr>
                  </a:outerShdw>
                  <a:reflection blurRad="6350" stA="60000" endA="900" endPos="58000" dir="5400000" sy="-100000" algn="bl" rotWithShape="0"/>
                </a:effectLst>
                <a:latin typeface="Comic Sans MS" pitchFamily="66" charset="0"/>
              </a:rPr>
              <a:t>ΑγγλικΩν</a:t>
            </a:r>
            <a:r>
              <a:rPr lang="el-GR" sz="3200" dirty="0" smtClean="0">
                <a:solidFill>
                  <a:schemeClr val="bg1"/>
                </a:solidFill>
                <a:effectLst>
                  <a:outerShdw blurRad="114300" dist="101600" dir="2700000" algn="tl" rotWithShape="0">
                    <a:srgbClr val="000000">
                      <a:alpha val="40000"/>
                    </a:srgbClr>
                  </a:outerShdw>
                  <a:reflection blurRad="6350" stA="60000" endA="900" endPos="58000" dir="5400000" sy="-100000" algn="bl" rotWithShape="0"/>
                </a:effectLst>
                <a:latin typeface="Comic Sans MS" pitchFamily="66" charset="0"/>
              </a:rPr>
              <a:t>  στο </a:t>
            </a:r>
            <a:r>
              <a:rPr lang="el-GR" sz="3200" dirty="0" err="1" smtClean="0">
                <a:solidFill>
                  <a:schemeClr val="bg1"/>
                </a:solidFill>
                <a:effectLst>
                  <a:outerShdw blurRad="114300" dist="101600" dir="2700000" algn="tl" rotWithShape="0">
                    <a:srgbClr val="000000">
                      <a:alpha val="40000"/>
                    </a:srgbClr>
                  </a:outerShdw>
                  <a:reflection blurRad="6350" stA="60000" endA="900" endPos="58000" dir="5400000" sy="-100000" algn="bl" rotWithShape="0"/>
                </a:effectLst>
                <a:latin typeface="Comic Sans MS" pitchFamily="66" charset="0"/>
              </a:rPr>
              <a:t>ΝηπιαγωγεΙο</a:t>
            </a:r>
            <a:r>
              <a:rPr lang="el-GR" sz="3200" dirty="0" smtClean="0">
                <a:solidFill>
                  <a:schemeClr val="bg1"/>
                </a:solidFill>
                <a:effectLst>
                  <a:outerShdw blurRad="114300" dist="101600" dir="2700000" algn="tl" rotWithShape="0">
                    <a:srgbClr val="000000">
                      <a:alpha val="40000"/>
                    </a:srgbClr>
                  </a:outerShdw>
                  <a:reflection blurRad="6350" stA="60000" endA="900" endPos="58000" dir="5400000" sy="-100000" algn="bl" rotWithShape="0"/>
                </a:effectLst>
                <a:latin typeface="Comic Sans MS" pitchFamily="66" charset="0"/>
              </a:rPr>
              <a:t> </a:t>
            </a:r>
            <a:endParaRPr lang="el-GR" sz="3200" dirty="0">
              <a:solidFill>
                <a:schemeClr val="bg1"/>
              </a:solidFill>
              <a:effectLst>
                <a:outerShdw blurRad="114300" dist="101600" dir="2700000" algn="tl" rotWithShape="0">
                  <a:srgbClr val="000000">
                    <a:alpha val="40000"/>
                  </a:srgbClr>
                </a:outerShdw>
                <a:reflection blurRad="6350" stA="60000" endA="900" endPos="58000" dir="5400000" sy="-100000" algn="bl" rotWithShape="0"/>
              </a:effectLst>
              <a:latin typeface="Comic Sans MS" pitchFamily="66" charset="0"/>
            </a:endParaRPr>
          </a:p>
        </p:txBody>
      </p:sp>
      <p:sp>
        <p:nvSpPr>
          <p:cNvPr id="3" name="Θέση περιεχομένου 2"/>
          <p:cNvSpPr>
            <a:spLocks noGrp="1"/>
          </p:cNvSpPr>
          <p:nvPr>
            <p:ph idx="1"/>
          </p:nvPr>
        </p:nvSpPr>
        <p:spPr>
          <a:xfrm>
            <a:off x="1043608" y="1556792"/>
            <a:ext cx="7200800" cy="5112568"/>
          </a:xfrm>
        </p:spPr>
        <p:txBody>
          <a:bodyPr>
            <a:noAutofit/>
          </a:bodyPr>
          <a:lstStyle/>
          <a:p>
            <a:pPr marL="447675" indent="-447675" algn="just">
              <a:buFont typeface="Wingdings" pitchFamily="2" charset="2"/>
              <a:buChar char="ü"/>
            </a:pPr>
            <a:r>
              <a:rPr lang="el-GR" altLang="el-GR" sz="2300" dirty="0" smtClean="0">
                <a:solidFill>
                  <a:srgbClr val="7030A0"/>
                </a:solidFill>
              </a:rPr>
              <a:t>Εισαγωγική </a:t>
            </a:r>
            <a:r>
              <a:rPr lang="el-GR" altLang="el-GR" sz="2300" dirty="0">
                <a:solidFill>
                  <a:srgbClr val="7030A0"/>
                </a:solidFill>
              </a:rPr>
              <a:t>Επιμόρφωση </a:t>
            </a:r>
            <a:r>
              <a:rPr lang="el-GR" altLang="el-GR" sz="2300" dirty="0" smtClean="0">
                <a:solidFill>
                  <a:srgbClr val="7030A0"/>
                </a:solidFill>
              </a:rPr>
              <a:t>που αξιοποιεί </a:t>
            </a:r>
            <a:r>
              <a:rPr lang="el-GR" altLang="el-GR" sz="2300" dirty="0">
                <a:solidFill>
                  <a:srgbClr val="7030A0"/>
                </a:solidFill>
              </a:rPr>
              <a:t>τη μέθοδο της εξ αποστάσεως ασύγχρονης και σύγχρονης </a:t>
            </a:r>
            <a:r>
              <a:rPr lang="el-GR" altLang="el-GR" sz="2300" dirty="0" err="1">
                <a:solidFill>
                  <a:srgbClr val="7030A0"/>
                </a:solidFill>
              </a:rPr>
              <a:t>τηλεκπαίδευσης</a:t>
            </a:r>
            <a:r>
              <a:rPr lang="el-GR" altLang="el-GR" sz="2300" dirty="0">
                <a:solidFill>
                  <a:srgbClr val="7030A0"/>
                </a:solidFill>
              </a:rPr>
              <a:t>.</a:t>
            </a:r>
          </a:p>
          <a:p>
            <a:pPr marL="447675" indent="-447675" algn="just">
              <a:buFont typeface="Wingdings" pitchFamily="2" charset="2"/>
              <a:buChar char="ü"/>
            </a:pPr>
            <a:r>
              <a:rPr lang="el-GR" altLang="el-GR" sz="2300" dirty="0">
                <a:solidFill>
                  <a:srgbClr val="7030A0"/>
                </a:solidFill>
              </a:rPr>
              <a:t>Οι εκπαιδευτικοί των αγγλικών και οι νηπιαγωγοί του κάθε σχολείου, μεταξύ των 58 που έχουν επιλεχθεί στην πιλοτική φάση του προγράμματος δημιουργούν ομάδες εργασίες καθώς μελετούν το υλικό, απαντούν στις ερωτήσεις </a:t>
            </a:r>
            <a:r>
              <a:rPr lang="el-GR" altLang="el-GR" sz="2300" dirty="0" err="1">
                <a:solidFill>
                  <a:srgbClr val="7030A0"/>
                </a:solidFill>
              </a:rPr>
              <a:t>αναστοχασμού</a:t>
            </a:r>
            <a:r>
              <a:rPr lang="el-GR" altLang="el-GR" sz="2300" dirty="0">
                <a:solidFill>
                  <a:srgbClr val="7030A0"/>
                </a:solidFill>
              </a:rPr>
              <a:t> και πραγματοποιούν τις δραστηριότητες για παρουσίαση και ανατροφοδότηση. </a:t>
            </a:r>
          </a:p>
          <a:p>
            <a:pPr marL="447675" indent="-447675" algn="just">
              <a:buFont typeface="Wingdings" pitchFamily="2" charset="2"/>
              <a:buChar char="ü"/>
            </a:pPr>
            <a:r>
              <a:rPr lang="el-GR" altLang="el-GR" sz="2300" dirty="0">
                <a:solidFill>
                  <a:srgbClr val="7030A0"/>
                </a:solidFill>
              </a:rPr>
              <a:t>Το υλικό της Εισαγωγικής Επιμόρφωσης οργανώνεται σε 5 ενότητες. </a:t>
            </a:r>
          </a:p>
        </p:txBody>
      </p:sp>
    </p:spTree>
    <p:extLst>
      <p:ext uri="{BB962C8B-B14F-4D97-AF65-F5344CB8AC3E}">
        <p14:creationId xmlns:p14="http://schemas.microsoft.com/office/powerpoint/2010/main" val="2324796537"/>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txBox="1">
            <a:spLocks noGrp="1"/>
          </p:cNvSpPr>
          <p:nvPr>
            <p:ph type="title"/>
          </p:nvPr>
        </p:nvSpPr>
        <p:spPr>
          <a:xfrm>
            <a:off x="467544" y="260648"/>
            <a:ext cx="8229600" cy="850106"/>
          </a:xfrm>
          <a:prstGeom prst="rect">
            <a:avLst/>
          </a:prstGeom>
          <a:solidFill>
            <a:schemeClr val="tx1"/>
          </a:solidFill>
          <a:effectLst>
            <a:reflection blurRad="6350" stA="50000" endA="300" endPos="55000" dir="5400000" sy="-100000" algn="bl" rotWithShape="0"/>
          </a:effectLst>
        </p:spPr>
        <p:txBody>
          <a:bodyPr anchor="b">
            <a:normAutofit/>
          </a:bodyPr>
          <a:lstStyle>
            <a:lvl1pPr algn="l" rtl="0" fontAlgn="base">
              <a:lnSpc>
                <a:spcPct val="85000"/>
              </a:lnSpc>
              <a:spcBef>
                <a:spcPct val="0"/>
              </a:spcBef>
              <a:spcAft>
                <a:spcPct val="0"/>
              </a:spcAft>
              <a:defRPr sz="4800" kern="1200" spc="-50">
                <a:solidFill>
                  <a:srgbClr val="404040"/>
                </a:solidFill>
                <a:latin typeface="+mj-lt"/>
                <a:ea typeface="+mj-ea"/>
                <a:cs typeface="+mj-cs"/>
              </a:defRPr>
            </a:lvl1pPr>
            <a:lvl2pPr algn="l" rtl="0" fontAlgn="base">
              <a:lnSpc>
                <a:spcPct val="85000"/>
              </a:lnSpc>
              <a:spcBef>
                <a:spcPct val="0"/>
              </a:spcBef>
              <a:spcAft>
                <a:spcPct val="0"/>
              </a:spcAft>
              <a:defRPr sz="4800">
                <a:solidFill>
                  <a:srgbClr val="404040"/>
                </a:solidFill>
                <a:latin typeface="Calibri Light" panose="020F0302020204030204" pitchFamily="34" charset="0"/>
              </a:defRPr>
            </a:lvl2pPr>
            <a:lvl3pPr algn="l" rtl="0" fontAlgn="base">
              <a:lnSpc>
                <a:spcPct val="85000"/>
              </a:lnSpc>
              <a:spcBef>
                <a:spcPct val="0"/>
              </a:spcBef>
              <a:spcAft>
                <a:spcPct val="0"/>
              </a:spcAft>
              <a:defRPr sz="4800">
                <a:solidFill>
                  <a:srgbClr val="404040"/>
                </a:solidFill>
                <a:latin typeface="Calibri Light" panose="020F0302020204030204" pitchFamily="34" charset="0"/>
              </a:defRPr>
            </a:lvl3pPr>
            <a:lvl4pPr algn="l" rtl="0" fontAlgn="base">
              <a:lnSpc>
                <a:spcPct val="85000"/>
              </a:lnSpc>
              <a:spcBef>
                <a:spcPct val="0"/>
              </a:spcBef>
              <a:spcAft>
                <a:spcPct val="0"/>
              </a:spcAft>
              <a:defRPr sz="4800">
                <a:solidFill>
                  <a:srgbClr val="404040"/>
                </a:solidFill>
                <a:latin typeface="Calibri Light" panose="020F0302020204030204" pitchFamily="34" charset="0"/>
              </a:defRPr>
            </a:lvl4pPr>
            <a:lvl5pPr algn="l" rtl="0" fontAlgn="base">
              <a:lnSpc>
                <a:spcPct val="85000"/>
              </a:lnSpc>
              <a:spcBef>
                <a:spcPct val="0"/>
              </a:spcBef>
              <a:spcAft>
                <a:spcPct val="0"/>
              </a:spcAft>
              <a:defRPr sz="4800">
                <a:solidFill>
                  <a:srgbClr val="404040"/>
                </a:solidFill>
                <a:latin typeface="Calibri Light" panose="020F0302020204030204" pitchFamily="34" charset="0"/>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defRPr>
            </a:lvl9pPr>
          </a:lstStyle>
          <a:p>
            <a:pPr algn="ctr" eaLnBrk="1" fontAlgn="auto" hangingPunct="1">
              <a:spcAft>
                <a:spcPts val="0"/>
              </a:spcAft>
              <a:defRPr/>
            </a:pPr>
            <a:r>
              <a:rPr lang="el-GR" altLang="el-GR" sz="2400" b="1" dirty="0" smtClean="0">
                <a:solidFill>
                  <a:schemeClr val="bg1"/>
                </a:solidFill>
                <a:latin typeface="Comic Sans MS" pitchFamily="66" charset="0"/>
              </a:rPr>
              <a:t>Το </a:t>
            </a:r>
            <a:r>
              <a:rPr lang="el-GR" altLang="el-GR" sz="2400" b="1" dirty="0" err="1" smtClean="0">
                <a:solidFill>
                  <a:schemeClr val="bg1"/>
                </a:solidFill>
                <a:latin typeface="Comic Sans MS" pitchFamily="66" charset="0"/>
              </a:rPr>
              <a:t>πλαΙσιο</a:t>
            </a:r>
            <a:r>
              <a:rPr lang="el-GR" altLang="el-GR" sz="2400" b="1" dirty="0" smtClean="0">
                <a:solidFill>
                  <a:schemeClr val="bg1"/>
                </a:solidFill>
                <a:latin typeface="Comic Sans MS" pitchFamily="66" charset="0"/>
              </a:rPr>
              <a:t> </a:t>
            </a:r>
            <a:r>
              <a:rPr lang="el-GR" altLang="el-GR" sz="2400" b="1" dirty="0" err="1" smtClean="0">
                <a:solidFill>
                  <a:schemeClr val="bg1"/>
                </a:solidFill>
                <a:latin typeface="Comic Sans MS" pitchFamily="66" charset="0"/>
              </a:rPr>
              <a:t>τηΣ</a:t>
            </a:r>
            <a:r>
              <a:rPr lang="el-GR" altLang="el-GR" sz="2400" b="1" dirty="0" smtClean="0">
                <a:solidFill>
                  <a:schemeClr val="bg1"/>
                </a:solidFill>
                <a:latin typeface="Comic Sans MS" pitchFamily="66" charset="0"/>
              </a:rPr>
              <a:t> </a:t>
            </a:r>
            <a:r>
              <a:rPr lang="el-GR" altLang="el-GR" sz="2400" b="1" dirty="0" err="1" smtClean="0">
                <a:solidFill>
                  <a:schemeClr val="bg1"/>
                </a:solidFill>
                <a:latin typeface="Comic Sans MS" pitchFamily="66" charset="0"/>
              </a:rPr>
              <a:t>συνεργασΙαΣ</a:t>
            </a:r>
            <a:endParaRPr lang="el-GR" altLang="el-GR" sz="2400" b="1" dirty="0" smtClean="0">
              <a:solidFill>
                <a:schemeClr val="bg1"/>
              </a:solidFill>
              <a:latin typeface="Comic Sans MS" pitchFamily="66" charset="0"/>
            </a:endParaRPr>
          </a:p>
        </p:txBody>
      </p:sp>
      <p:sp>
        <p:nvSpPr>
          <p:cNvPr id="3" name="Θέση περιεχομένου 2"/>
          <p:cNvSpPr>
            <a:spLocks noGrp="1"/>
          </p:cNvSpPr>
          <p:nvPr>
            <p:ph idx="1"/>
          </p:nvPr>
        </p:nvSpPr>
        <p:spPr/>
        <p:txBody>
          <a:bodyPr>
            <a:normAutofit/>
          </a:bodyPr>
          <a:lstStyle/>
          <a:p>
            <a:pPr marL="0" indent="0" algn="just">
              <a:lnSpc>
                <a:spcPct val="110000"/>
              </a:lnSpc>
              <a:buNone/>
              <a:defRPr/>
            </a:pPr>
            <a:r>
              <a:rPr lang="el-GR" altLang="el-GR" dirty="0">
                <a:solidFill>
                  <a:srgbClr val="7030A0"/>
                </a:solidFill>
              </a:rPr>
              <a:t>Ο/Η εκπαιδευτικός ΠΕ06 έχει το βασικό ρόλο στην τάξη για την υλοποίηση των δραστηριοτήτων. </a:t>
            </a:r>
          </a:p>
          <a:p>
            <a:pPr marL="0" indent="0" algn="just">
              <a:lnSpc>
                <a:spcPct val="110000"/>
              </a:lnSpc>
              <a:buNone/>
              <a:defRPr/>
            </a:pPr>
            <a:r>
              <a:rPr lang="el-GR" altLang="el-GR" dirty="0">
                <a:solidFill>
                  <a:srgbClr val="7030A0"/>
                </a:solidFill>
              </a:rPr>
              <a:t>-Ο/Η εκπαιδευτικός ΠΕ60 έχει βοηθητικό και υποστηρικτικό ρόλο. </a:t>
            </a:r>
          </a:p>
          <a:p>
            <a:pPr marL="361950" indent="-361950" algn="just">
              <a:lnSpc>
                <a:spcPct val="110000"/>
              </a:lnSpc>
              <a:buFont typeface="Wingdings" panose="05000000000000000000" pitchFamily="2" charset="2"/>
              <a:buChar char="Ø"/>
              <a:defRPr/>
            </a:pPr>
            <a:r>
              <a:rPr lang="el-GR" altLang="el-GR" dirty="0">
                <a:solidFill>
                  <a:srgbClr val="7030A0"/>
                </a:solidFill>
              </a:rPr>
              <a:t>Λειτουργεί ως «μοντέλο μάθησης» για τα παιδιά, καθώς εμπλέκεται ενεργά στη διαδικασία εκμάθησης των αγγλικών</a:t>
            </a:r>
          </a:p>
          <a:p>
            <a:pPr marL="361950" indent="-361950" algn="just">
              <a:lnSpc>
                <a:spcPct val="110000"/>
              </a:lnSpc>
              <a:buFont typeface="Wingdings" panose="05000000000000000000" pitchFamily="2" charset="2"/>
              <a:buChar char="Ø"/>
              <a:defRPr/>
            </a:pPr>
            <a:r>
              <a:rPr lang="el-GR" altLang="el-GR" dirty="0">
                <a:solidFill>
                  <a:srgbClr val="7030A0"/>
                </a:solidFill>
              </a:rPr>
              <a:t>Βοηθά τον/την εκπαιδευτικό ΠΕ06 κατά τη διαδικασία υλοποίησης των δραστηριοτήτων (π.χ. με τα υλικά, τις ομάδες των παιδιών, τη διαχείριση της τάξης, κτλ.) </a:t>
            </a:r>
          </a:p>
          <a:p>
            <a:endParaRPr lang="el-GR" dirty="0">
              <a:solidFill>
                <a:srgbClr val="7030A0"/>
              </a:solidFill>
            </a:endParaRPr>
          </a:p>
        </p:txBody>
      </p:sp>
    </p:spTree>
    <p:extLst>
      <p:ext uri="{BB962C8B-B14F-4D97-AF65-F5344CB8AC3E}">
        <p14:creationId xmlns:p14="http://schemas.microsoft.com/office/powerpoint/2010/main" val="764203039"/>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404664"/>
            <a:ext cx="7139136" cy="4392488"/>
          </a:xfrm>
          <a:scene3d>
            <a:camera prst="isometricRightUp"/>
            <a:lightRig rig="threePt" dir="t"/>
          </a:scene3d>
        </p:spPr>
        <p:txBody>
          <a:bodyPr>
            <a:normAutofit/>
          </a:bodyPr>
          <a:lstStyle/>
          <a:p>
            <a:pPr marL="137160" indent="0">
              <a:buNone/>
            </a:pPr>
            <a:r>
              <a:rPr lang="el-GR" sz="4780" b="1" dirty="0" smtClean="0">
                <a:solidFill>
                  <a:srgbClr val="00B0F0"/>
                </a:solidFill>
                <a:latin typeface="Courier New" pitchFamily="49" charset="0"/>
                <a:cs typeface="Courier New" pitchFamily="49" charset="0"/>
              </a:rPr>
              <a:t>Καλή μας αρχή!!!</a:t>
            </a:r>
          </a:p>
          <a:p>
            <a:pPr marL="137160" indent="0">
              <a:buNone/>
            </a:pPr>
            <a:r>
              <a:rPr lang="el-GR" sz="4780" b="1" dirty="0" smtClean="0">
                <a:solidFill>
                  <a:srgbClr val="00B0F0"/>
                </a:solidFill>
                <a:latin typeface="Courier New" pitchFamily="49" charset="0"/>
                <a:cs typeface="Courier New" pitchFamily="49" charset="0"/>
              </a:rPr>
              <a:t>Αλεξίου Σταυρούλα ΠΕ60</a:t>
            </a:r>
          </a:p>
          <a:p>
            <a:pPr marL="137160" indent="0">
              <a:buNone/>
            </a:pPr>
            <a:r>
              <a:rPr lang="el-GR" sz="4780" b="1" dirty="0" smtClean="0">
                <a:solidFill>
                  <a:srgbClr val="00B0F0"/>
                </a:solidFill>
                <a:latin typeface="Courier New" pitchFamily="49" charset="0"/>
                <a:cs typeface="Courier New" pitchFamily="49" charset="0"/>
              </a:rPr>
              <a:t>Πάνου Μάρθα ΠΕ06</a:t>
            </a:r>
            <a:endParaRPr lang="el-GR" sz="4780" b="1" dirty="0">
              <a:solidFill>
                <a:srgbClr val="00B0F0"/>
              </a:solidFill>
              <a:latin typeface="Courier New" pitchFamily="49" charset="0"/>
              <a:cs typeface="Courier New" pitchFamily="49" charset="0"/>
            </a:endParaRPr>
          </a:p>
        </p:txBody>
      </p:sp>
      <p:pic>
        <p:nvPicPr>
          <p:cNvPr id="1026" name="Picture 2" descr="C:\Users\OWNER\Desktop\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6016" y="3501008"/>
            <a:ext cx="3888432" cy="30963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548533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1520" y="260648"/>
            <a:ext cx="8686800" cy="720080"/>
          </a:xfrm>
          <a:solidFill>
            <a:schemeClr val="tx1"/>
          </a:solidFill>
          <a:effectLst>
            <a:reflection blurRad="6350" stA="50000" endA="300" endPos="55000" dir="5400000" sy="-100000" algn="bl" rotWithShape="0"/>
          </a:effectLst>
        </p:spPr>
        <p:txBody>
          <a:bodyPr>
            <a:noAutofit/>
          </a:bodyPr>
          <a:lstStyle/>
          <a:p>
            <a:r>
              <a:rPr lang="el-GR" altLang="el-GR" sz="2400" dirty="0">
                <a:solidFill>
                  <a:schemeClr val="bg1"/>
                </a:solidFill>
                <a:latin typeface="Comic Sans MS" pitchFamily="66" charset="0"/>
              </a:rPr>
              <a:t>ΤΑΥΤΟΤΗΤΑ ΤΟΥ ΠΡΟΓΡΑΜΜΑΤΟΣ </a:t>
            </a:r>
            <a:endParaRPr lang="el-GR" sz="2400" dirty="0">
              <a:solidFill>
                <a:schemeClr val="bg1"/>
              </a:solidFill>
              <a:latin typeface="Comic Sans MS" pitchFamily="66" charset="0"/>
            </a:endParaRPr>
          </a:p>
        </p:txBody>
      </p:sp>
      <p:sp>
        <p:nvSpPr>
          <p:cNvPr id="3" name="Θέση περιεχομένου 2"/>
          <p:cNvSpPr>
            <a:spLocks noGrp="1"/>
          </p:cNvSpPr>
          <p:nvPr>
            <p:ph idx="1"/>
          </p:nvPr>
        </p:nvSpPr>
        <p:spPr>
          <a:xfrm>
            <a:off x="304800" y="2204864"/>
            <a:ext cx="8686800" cy="3875261"/>
          </a:xfrm>
        </p:spPr>
        <p:txBody>
          <a:bodyPr>
            <a:normAutofit/>
          </a:bodyPr>
          <a:lstStyle/>
          <a:p>
            <a:pPr>
              <a:buFont typeface="Wingdings" pitchFamily="2" charset="2"/>
              <a:buChar char="ü"/>
            </a:pPr>
            <a:r>
              <a:rPr lang="el-GR" altLang="el-GR" sz="2610" dirty="0" smtClean="0">
                <a:solidFill>
                  <a:srgbClr val="7030A0"/>
                </a:solidFill>
              </a:rPr>
              <a:t>Η </a:t>
            </a:r>
            <a:r>
              <a:rPr lang="el-GR" altLang="el-GR" sz="2610" dirty="0">
                <a:solidFill>
                  <a:srgbClr val="7030A0"/>
                </a:solidFill>
              </a:rPr>
              <a:t>υποστήριξη των εκπαιδευτικών στο πλαίσιο της ασύγχρονης και σύγχρονης </a:t>
            </a:r>
            <a:r>
              <a:rPr lang="el-GR" altLang="el-GR" sz="2610" dirty="0" err="1">
                <a:solidFill>
                  <a:srgbClr val="7030A0"/>
                </a:solidFill>
              </a:rPr>
              <a:t>τηλεκπαίδευσης</a:t>
            </a:r>
            <a:r>
              <a:rPr lang="el-GR" altLang="el-GR" sz="2610" dirty="0">
                <a:solidFill>
                  <a:srgbClr val="7030A0"/>
                </a:solidFill>
              </a:rPr>
              <a:t> πραγματοποιείται από τους ΣΕΕ των ΠΕ60 και </a:t>
            </a:r>
            <a:r>
              <a:rPr lang="el-GR" altLang="el-GR" sz="2610" dirty="0" smtClean="0">
                <a:solidFill>
                  <a:srgbClr val="7030A0"/>
                </a:solidFill>
              </a:rPr>
              <a:t>ΠΕ06, </a:t>
            </a:r>
            <a:r>
              <a:rPr lang="el-GR" altLang="el-GR" sz="2610" dirty="0">
                <a:solidFill>
                  <a:srgbClr val="7030A0"/>
                </a:solidFill>
              </a:rPr>
              <a:t>ως πολλαπλασιαστές</a:t>
            </a:r>
          </a:p>
          <a:p>
            <a:pPr>
              <a:buFont typeface="Wingdings" pitchFamily="2" charset="2"/>
              <a:buChar char="ü"/>
            </a:pPr>
            <a:r>
              <a:rPr lang="el-GR" altLang="el-GR" sz="2610" dirty="0" smtClean="0">
                <a:solidFill>
                  <a:srgbClr val="7030A0"/>
                </a:solidFill>
              </a:rPr>
              <a:t>Η παραγωγή του υλικού και η επιστημονική ευθύνη της Εισαγωγικής Επιμόρφωσης ανήκει στην Ομάδα </a:t>
            </a:r>
            <a:r>
              <a:rPr lang="el-GR" altLang="el-GR" sz="2610" dirty="0" err="1" smtClean="0">
                <a:solidFill>
                  <a:srgbClr val="7030A0"/>
                </a:solidFill>
              </a:rPr>
              <a:t>Έργου((Πεντέρη</a:t>
            </a:r>
            <a:r>
              <a:rPr lang="el-GR" altLang="el-GR" sz="2610" dirty="0" smtClean="0">
                <a:solidFill>
                  <a:srgbClr val="7030A0"/>
                </a:solidFill>
              </a:rPr>
              <a:t> Ευθυμία , Θωμαή Αλεξίου, Ισαάκ Παπαδόπουλος )</a:t>
            </a:r>
            <a:endParaRPr lang="el-GR" altLang="el-GR" sz="2610" dirty="0">
              <a:solidFill>
                <a:srgbClr val="7030A0"/>
              </a:solidFill>
            </a:endParaRPr>
          </a:p>
        </p:txBody>
      </p:sp>
    </p:spTree>
    <p:extLst>
      <p:ext uri="{BB962C8B-B14F-4D97-AF65-F5344CB8AC3E}">
        <p14:creationId xmlns:p14="http://schemas.microsoft.com/office/powerpoint/2010/main" val="1771204348"/>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52718"/>
            <a:ext cx="8147248" cy="828010"/>
          </a:xfrm>
          <a:solidFill>
            <a:schemeClr val="tx1"/>
          </a:solidFill>
          <a:ln>
            <a:solidFill>
              <a:schemeClr val="tx1"/>
            </a:solidFill>
          </a:ln>
          <a:effectLst>
            <a:reflection blurRad="6350" stA="50000" endA="300" endPos="55000" dir="5400000" sy="-100000" algn="bl" rotWithShape="0"/>
          </a:effectLst>
        </p:spPr>
        <p:txBody>
          <a:bodyPr>
            <a:noAutofit/>
          </a:bodyPr>
          <a:lstStyle/>
          <a:p>
            <a:r>
              <a:rPr lang="el-GR" altLang="el-GR" sz="2400" dirty="0" err="1" smtClean="0">
                <a:solidFill>
                  <a:schemeClr val="bg1"/>
                </a:solidFill>
                <a:latin typeface="Comic Sans MS" pitchFamily="66" charset="0"/>
              </a:rPr>
              <a:t>ΒασικεΣ</a:t>
            </a:r>
            <a:r>
              <a:rPr lang="el-GR" altLang="el-GR" sz="2400" dirty="0" smtClean="0">
                <a:solidFill>
                  <a:schemeClr val="bg1"/>
                </a:solidFill>
                <a:latin typeface="Comic Sans MS" pitchFamily="66" charset="0"/>
              </a:rPr>
              <a:t>  </a:t>
            </a:r>
            <a:r>
              <a:rPr lang="el-GR" altLang="el-GR" sz="2400" dirty="0" err="1" smtClean="0">
                <a:solidFill>
                  <a:schemeClr val="bg1"/>
                </a:solidFill>
                <a:latin typeface="Comic Sans MS" pitchFamily="66" charset="0"/>
              </a:rPr>
              <a:t>παραδοχΕΣ</a:t>
            </a:r>
            <a:r>
              <a:rPr lang="el-GR" altLang="el-GR" sz="2400" dirty="0" smtClean="0">
                <a:solidFill>
                  <a:schemeClr val="bg1"/>
                </a:solidFill>
                <a:latin typeface="Comic Sans MS" pitchFamily="66" charset="0"/>
              </a:rPr>
              <a:t> </a:t>
            </a:r>
            <a:r>
              <a:rPr lang="el-GR" altLang="el-GR" sz="2400" dirty="0">
                <a:solidFill>
                  <a:schemeClr val="bg1"/>
                </a:solidFill>
                <a:latin typeface="Comic Sans MS" pitchFamily="66" charset="0"/>
              </a:rPr>
              <a:t>για την </a:t>
            </a:r>
            <a:r>
              <a:rPr lang="el-GR" altLang="el-GR" sz="2400" dirty="0" err="1" smtClean="0">
                <a:solidFill>
                  <a:schemeClr val="bg1"/>
                </a:solidFill>
                <a:latin typeface="Comic Sans MS" pitchFamily="66" charset="0"/>
              </a:rPr>
              <a:t>εισαγωγΗ</a:t>
            </a:r>
            <a:r>
              <a:rPr lang="el-GR" altLang="el-GR" sz="2400" dirty="0" smtClean="0">
                <a:solidFill>
                  <a:schemeClr val="bg1"/>
                </a:solidFill>
                <a:latin typeface="Comic Sans MS" pitchFamily="66" charset="0"/>
              </a:rPr>
              <a:t> </a:t>
            </a:r>
            <a:r>
              <a:rPr lang="el-GR" altLang="el-GR" sz="2400" dirty="0">
                <a:solidFill>
                  <a:schemeClr val="bg1"/>
                </a:solidFill>
                <a:latin typeface="Comic Sans MS" pitchFamily="66" charset="0"/>
              </a:rPr>
              <a:t>των </a:t>
            </a:r>
            <a:r>
              <a:rPr lang="el-GR" altLang="el-GR" sz="2400" dirty="0" err="1" smtClean="0">
                <a:solidFill>
                  <a:schemeClr val="bg1"/>
                </a:solidFill>
                <a:latin typeface="Comic Sans MS" pitchFamily="66" charset="0"/>
              </a:rPr>
              <a:t>αγγλικΩν</a:t>
            </a:r>
            <a:r>
              <a:rPr lang="el-GR" altLang="el-GR" sz="2400" dirty="0" smtClean="0">
                <a:solidFill>
                  <a:schemeClr val="bg1"/>
                </a:solidFill>
                <a:latin typeface="Comic Sans MS" pitchFamily="66" charset="0"/>
              </a:rPr>
              <a:t> </a:t>
            </a:r>
            <a:r>
              <a:rPr lang="el-GR" altLang="el-GR" sz="2400" dirty="0">
                <a:solidFill>
                  <a:schemeClr val="bg1"/>
                </a:solidFill>
                <a:latin typeface="Comic Sans MS" pitchFamily="66" charset="0"/>
              </a:rPr>
              <a:t>στο </a:t>
            </a:r>
            <a:r>
              <a:rPr lang="el-GR" altLang="el-GR" sz="2400" dirty="0" err="1" smtClean="0">
                <a:solidFill>
                  <a:schemeClr val="bg1"/>
                </a:solidFill>
                <a:latin typeface="Comic Sans MS" pitchFamily="66" charset="0"/>
              </a:rPr>
              <a:t>νηπιαγωγεΙο</a:t>
            </a:r>
            <a:endParaRPr lang="el-GR" sz="2400" dirty="0">
              <a:solidFill>
                <a:schemeClr val="bg1"/>
              </a:solidFill>
              <a:latin typeface="Comic Sans MS" pitchFamily="66" charset="0"/>
            </a:endParaRPr>
          </a:p>
        </p:txBody>
      </p:sp>
      <p:sp>
        <p:nvSpPr>
          <p:cNvPr id="3" name="Θέση περιεχομένου 2"/>
          <p:cNvSpPr>
            <a:spLocks noGrp="1"/>
          </p:cNvSpPr>
          <p:nvPr>
            <p:ph idx="1"/>
          </p:nvPr>
        </p:nvSpPr>
        <p:spPr>
          <a:xfrm>
            <a:off x="457200" y="1772816"/>
            <a:ext cx="8229600" cy="4824536"/>
          </a:xfrm>
        </p:spPr>
        <p:txBody>
          <a:bodyPr>
            <a:normAutofit/>
          </a:bodyPr>
          <a:lstStyle/>
          <a:p>
            <a:pPr marL="447675" indent="-447675" algn="just">
              <a:lnSpc>
                <a:spcPct val="110000"/>
              </a:lnSpc>
              <a:buBlip>
                <a:blip r:embed="rId2"/>
              </a:buBlip>
              <a:defRPr/>
            </a:pPr>
            <a:r>
              <a:rPr lang="el-GR" altLang="el-GR" dirty="0">
                <a:solidFill>
                  <a:srgbClr val="7030A0"/>
                </a:solidFill>
              </a:rPr>
              <a:t>Το νηπιαγωγείο αποτελεί στο πρώτο σκαλοπάτι των παιδιών και των οικογενειών τους στην Πρωτοβάθμια Εκπαίδευση. </a:t>
            </a:r>
          </a:p>
          <a:p>
            <a:pPr marL="447675" indent="-447675" algn="just">
              <a:lnSpc>
                <a:spcPct val="110000"/>
              </a:lnSpc>
              <a:buBlip>
                <a:blip r:embed="rId2"/>
              </a:buBlip>
              <a:defRPr/>
            </a:pPr>
            <a:r>
              <a:rPr lang="el-GR" altLang="el-GR" dirty="0">
                <a:solidFill>
                  <a:srgbClr val="7030A0"/>
                </a:solidFill>
              </a:rPr>
              <a:t>Έχει ξεχωριστά χαρακτηριστικά που το καθιστούν μοναδικό και ιδιαίτερα σημαντικό στην εκπαιδευτική πορεία του παιδιού.</a:t>
            </a:r>
          </a:p>
          <a:p>
            <a:pPr marL="447675" indent="-447675" algn="just">
              <a:lnSpc>
                <a:spcPct val="110000"/>
              </a:lnSpc>
              <a:buBlip>
                <a:blip r:embed="rId2"/>
              </a:buBlip>
              <a:defRPr/>
            </a:pPr>
            <a:r>
              <a:rPr lang="el-GR" altLang="el-GR" dirty="0">
                <a:solidFill>
                  <a:srgbClr val="7030A0"/>
                </a:solidFill>
              </a:rPr>
              <a:t>Η εισαγωγή των αγγλικών μπορεί να αποτελέσει ένα δυναμικό πλεονέκτημα για την ικανοποίηση του σκοπού και των στόχων του </a:t>
            </a:r>
            <a:r>
              <a:rPr lang="el-GR" altLang="el-GR" dirty="0" smtClean="0">
                <a:solidFill>
                  <a:srgbClr val="7030A0"/>
                </a:solidFill>
              </a:rPr>
              <a:t>νηπιαγωγείου. </a:t>
            </a:r>
            <a:endParaRPr lang="el-GR" altLang="el-GR" dirty="0">
              <a:solidFill>
                <a:srgbClr val="7030A0"/>
              </a:solidFill>
            </a:endParaRPr>
          </a:p>
          <a:p>
            <a:pPr marL="447675" indent="-447675" algn="just">
              <a:lnSpc>
                <a:spcPct val="110000"/>
              </a:lnSpc>
              <a:buBlip>
                <a:blip r:embed="rId2"/>
              </a:buBlip>
              <a:defRPr/>
            </a:pPr>
            <a:r>
              <a:rPr lang="el-GR" altLang="el-GR" dirty="0">
                <a:solidFill>
                  <a:srgbClr val="7030A0"/>
                </a:solidFill>
              </a:rPr>
              <a:t>Βασική προϋπόθεση η καλή γνώση των αναπτυξιακών χαρακτηριστικών των παιδιών και η σύνδεση με τη μαθησιακή διαδικασία όπως λαμβάνει χώρα στο πλαίσιο της φιλοσοφίας και της λειτουργίας του νηπιαγωγείου.</a:t>
            </a:r>
          </a:p>
          <a:p>
            <a:pPr marL="91440" indent="-91440" algn="just">
              <a:buNone/>
              <a:defRPr/>
            </a:pPr>
            <a:endParaRPr lang="el-GR" altLang="el-GR" sz="2000" baseline="30000" dirty="0">
              <a:solidFill>
                <a:srgbClr val="7030A0"/>
              </a:solidFill>
            </a:endParaRPr>
          </a:p>
          <a:p>
            <a:endParaRPr lang="el-GR" dirty="0">
              <a:solidFill>
                <a:srgbClr val="FFFF00"/>
              </a:solidFill>
            </a:endParaRPr>
          </a:p>
        </p:txBody>
      </p:sp>
    </p:spTree>
    <p:extLst>
      <p:ext uri="{BB962C8B-B14F-4D97-AF65-F5344CB8AC3E}">
        <p14:creationId xmlns:p14="http://schemas.microsoft.com/office/powerpoint/2010/main" val="376096416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52718"/>
            <a:ext cx="8363272" cy="683994"/>
          </a:xfrm>
          <a:solidFill>
            <a:schemeClr val="tx1"/>
          </a:solidFill>
          <a:effectLst>
            <a:reflection blurRad="6350" stA="50000" endA="300" endPos="55000" dir="5400000" sy="-100000" algn="bl" rotWithShape="0"/>
          </a:effectLst>
        </p:spPr>
        <p:txBody>
          <a:bodyPr>
            <a:normAutofit/>
          </a:bodyPr>
          <a:lstStyle/>
          <a:p>
            <a:r>
              <a:rPr lang="el-GR" altLang="el-GR" sz="2400" dirty="0">
                <a:solidFill>
                  <a:schemeClr val="bg1"/>
                </a:solidFill>
                <a:latin typeface="Comic Sans MS" pitchFamily="66" charset="0"/>
              </a:rPr>
              <a:t>Η </a:t>
            </a:r>
            <a:r>
              <a:rPr lang="el-GR" altLang="el-GR" sz="2400" dirty="0" err="1" smtClean="0">
                <a:solidFill>
                  <a:schemeClr val="bg1"/>
                </a:solidFill>
                <a:latin typeface="Comic Sans MS" pitchFamily="66" charset="0"/>
              </a:rPr>
              <a:t>εισαγωγΗ</a:t>
            </a:r>
            <a:r>
              <a:rPr lang="el-GR" altLang="el-GR" sz="2400" dirty="0" smtClean="0">
                <a:solidFill>
                  <a:schemeClr val="bg1"/>
                </a:solidFill>
                <a:latin typeface="Comic Sans MS" pitchFamily="66" charset="0"/>
              </a:rPr>
              <a:t> </a:t>
            </a:r>
            <a:r>
              <a:rPr lang="el-GR" altLang="el-GR" sz="2400" dirty="0">
                <a:solidFill>
                  <a:schemeClr val="bg1"/>
                </a:solidFill>
                <a:latin typeface="Comic Sans MS" pitchFamily="66" charset="0"/>
              </a:rPr>
              <a:t>των </a:t>
            </a:r>
            <a:r>
              <a:rPr lang="el-GR" altLang="el-GR" sz="2400" dirty="0" err="1" smtClean="0">
                <a:solidFill>
                  <a:schemeClr val="bg1"/>
                </a:solidFill>
                <a:latin typeface="Comic Sans MS" pitchFamily="66" charset="0"/>
              </a:rPr>
              <a:t>αγγλικΩν</a:t>
            </a:r>
            <a:r>
              <a:rPr lang="el-GR" altLang="el-GR" sz="2400" dirty="0" smtClean="0">
                <a:solidFill>
                  <a:schemeClr val="bg1"/>
                </a:solidFill>
                <a:latin typeface="Comic Sans MS" pitchFamily="66" charset="0"/>
              </a:rPr>
              <a:t> </a:t>
            </a:r>
            <a:r>
              <a:rPr lang="el-GR" altLang="el-GR" sz="2400" dirty="0">
                <a:solidFill>
                  <a:schemeClr val="bg1"/>
                </a:solidFill>
                <a:latin typeface="Comic Sans MS" pitchFamily="66" charset="0"/>
              </a:rPr>
              <a:t>στο </a:t>
            </a:r>
            <a:r>
              <a:rPr lang="el-GR" altLang="el-GR" sz="2400" dirty="0" err="1" smtClean="0">
                <a:solidFill>
                  <a:schemeClr val="bg1"/>
                </a:solidFill>
                <a:latin typeface="Comic Sans MS" pitchFamily="66" charset="0"/>
              </a:rPr>
              <a:t>νηπιαγωγεΙο</a:t>
            </a:r>
            <a:r>
              <a:rPr lang="el-GR" altLang="el-GR" sz="2400" dirty="0" smtClean="0">
                <a:solidFill>
                  <a:schemeClr val="bg1"/>
                </a:solidFill>
                <a:latin typeface="Comic Sans MS" pitchFamily="66" charset="0"/>
              </a:rPr>
              <a:t> </a:t>
            </a:r>
            <a:endParaRPr lang="el-GR" sz="2400" dirty="0">
              <a:solidFill>
                <a:schemeClr val="bg1"/>
              </a:solidFill>
              <a:latin typeface="Comic Sans MS" pitchFamily="66" charset="0"/>
            </a:endParaRPr>
          </a:p>
        </p:txBody>
      </p:sp>
      <p:sp>
        <p:nvSpPr>
          <p:cNvPr id="3" name="Θέση περιεχομένου 2"/>
          <p:cNvSpPr>
            <a:spLocks noGrp="1"/>
          </p:cNvSpPr>
          <p:nvPr>
            <p:ph idx="1"/>
          </p:nvPr>
        </p:nvSpPr>
        <p:spPr>
          <a:xfrm>
            <a:off x="457200" y="1844824"/>
            <a:ext cx="8229600" cy="4464536"/>
          </a:xfrm>
        </p:spPr>
        <p:txBody>
          <a:bodyPr>
            <a:normAutofit/>
          </a:bodyPr>
          <a:lstStyle/>
          <a:p>
            <a:pPr marL="447675" indent="-447675" algn="just">
              <a:buFont typeface="Wingdings" panose="05000000000000000000" pitchFamily="2" charset="2"/>
              <a:buChar char="Ø"/>
              <a:defRPr/>
            </a:pPr>
            <a:r>
              <a:rPr lang="el-GR" altLang="el-GR" sz="2400" dirty="0">
                <a:solidFill>
                  <a:srgbClr val="7030A0"/>
                </a:solidFill>
              </a:rPr>
              <a:t>στηρίζεται στην αμοιβαία και αρμονική αλληλεπίδραση και συνεργασία των νηπιαγωγών και των εκπαιδευτικών της αγγλικής γλώσσας. </a:t>
            </a:r>
          </a:p>
          <a:p>
            <a:pPr marL="447675" indent="-447675" algn="just">
              <a:buFont typeface="Wingdings" panose="05000000000000000000" pitchFamily="2" charset="2"/>
              <a:buChar char="Ø"/>
              <a:defRPr/>
            </a:pPr>
            <a:r>
              <a:rPr lang="el-GR" altLang="el-GR" sz="2400" dirty="0">
                <a:solidFill>
                  <a:srgbClr val="7030A0"/>
                </a:solidFill>
              </a:rPr>
              <a:t>υποστηρίζει την ανάγκη επικοινωνίας σε μια πολυπολιτισμική κοινωνία, στην οποία τα Αγγλικά λειτουργούν ως μια «γλώσσα του κόσμου» (</a:t>
            </a:r>
            <a:r>
              <a:rPr lang="en-GB" altLang="el-GR" sz="2400" dirty="0" err="1">
                <a:solidFill>
                  <a:srgbClr val="7030A0"/>
                </a:solidFill>
              </a:rPr>
              <a:t>Alexiou</a:t>
            </a:r>
            <a:r>
              <a:rPr lang="en-GB" altLang="el-GR" sz="2400" dirty="0">
                <a:solidFill>
                  <a:srgbClr val="7030A0"/>
                </a:solidFill>
              </a:rPr>
              <a:t>, 2020)</a:t>
            </a:r>
            <a:r>
              <a:rPr lang="el-GR" altLang="el-GR" sz="2400" dirty="0">
                <a:solidFill>
                  <a:srgbClr val="7030A0"/>
                </a:solidFill>
              </a:rPr>
              <a:t> και μια γλώσσα «που διαμορφώνεται ακόμη και καθώς χρησιμοποιείται….» (</a:t>
            </a:r>
            <a:r>
              <a:rPr lang="en-US" altLang="el-GR" sz="2400" dirty="0" err="1">
                <a:solidFill>
                  <a:srgbClr val="7030A0"/>
                </a:solidFill>
              </a:rPr>
              <a:t>Rajagopalan</a:t>
            </a:r>
            <a:r>
              <a:rPr lang="en-US" altLang="el-GR" sz="2400" dirty="0">
                <a:solidFill>
                  <a:srgbClr val="7030A0"/>
                </a:solidFill>
              </a:rPr>
              <a:t>, 2009)</a:t>
            </a:r>
            <a:endParaRPr lang="el-GR" altLang="el-GR" sz="2400" dirty="0">
              <a:solidFill>
                <a:srgbClr val="7030A0"/>
              </a:solidFill>
            </a:endParaRPr>
          </a:p>
          <a:p>
            <a:endParaRPr lang="el-GR" dirty="0">
              <a:solidFill>
                <a:srgbClr val="7030A0"/>
              </a:solidFill>
            </a:endParaRPr>
          </a:p>
        </p:txBody>
      </p:sp>
    </p:spTree>
    <p:extLst>
      <p:ext uri="{BB962C8B-B14F-4D97-AF65-F5344CB8AC3E}">
        <p14:creationId xmlns:p14="http://schemas.microsoft.com/office/powerpoint/2010/main" val="1886250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04800" y="260648"/>
            <a:ext cx="8686800" cy="576064"/>
          </a:xfrm>
          <a:solidFill>
            <a:schemeClr val="tx1"/>
          </a:solidFill>
          <a:effectLst>
            <a:reflection blurRad="6350" stA="50000" endA="300" endPos="55000" dir="5400000" sy="-100000" algn="bl" rotWithShape="0"/>
          </a:effectLst>
        </p:spPr>
        <p:txBody>
          <a:bodyPr>
            <a:normAutofit/>
          </a:bodyPr>
          <a:lstStyle/>
          <a:p>
            <a:r>
              <a:rPr lang="el-GR" altLang="el-GR" sz="2400" dirty="0">
                <a:solidFill>
                  <a:schemeClr val="bg1"/>
                </a:solidFill>
                <a:latin typeface="Comic Sans MS" pitchFamily="66" charset="0"/>
              </a:rPr>
              <a:t>Η </a:t>
            </a:r>
            <a:r>
              <a:rPr lang="el-GR" altLang="el-GR" sz="2400" dirty="0" err="1" smtClean="0">
                <a:solidFill>
                  <a:schemeClr val="bg1"/>
                </a:solidFill>
                <a:latin typeface="Comic Sans MS" pitchFamily="66" charset="0"/>
              </a:rPr>
              <a:t>εισαγωγΗ</a:t>
            </a:r>
            <a:r>
              <a:rPr lang="el-GR" altLang="el-GR" sz="2400" dirty="0" smtClean="0">
                <a:solidFill>
                  <a:schemeClr val="bg1"/>
                </a:solidFill>
                <a:latin typeface="Comic Sans MS" pitchFamily="66" charset="0"/>
              </a:rPr>
              <a:t> </a:t>
            </a:r>
            <a:r>
              <a:rPr lang="el-GR" altLang="el-GR" sz="2400" dirty="0">
                <a:solidFill>
                  <a:schemeClr val="bg1"/>
                </a:solidFill>
                <a:latin typeface="Comic Sans MS" pitchFamily="66" charset="0"/>
              </a:rPr>
              <a:t>των </a:t>
            </a:r>
            <a:r>
              <a:rPr lang="el-GR" altLang="el-GR" sz="2400" dirty="0" err="1" smtClean="0">
                <a:solidFill>
                  <a:schemeClr val="bg1"/>
                </a:solidFill>
                <a:latin typeface="Comic Sans MS" pitchFamily="66" charset="0"/>
              </a:rPr>
              <a:t>αγγλικΩν</a:t>
            </a:r>
            <a:r>
              <a:rPr lang="el-GR" altLang="el-GR" sz="2400" dirty="0" smtClean="0">
                <a:solidFill>
                  <a:schemeClr val="bg1"/>
                </a:solidFill>
                <a:latin typeface="Comic Sans MS" pitchFamily="66" charset="0"/>
              </a:rPr>
              <a:t> </a:t>
            </a:r>
            <a:r>
              <a:rPr lang="el-GR" altLang="el-GR" sz="2400" dirty="0">
                <a:solidFill>
                  <a:schemeClr val="bg1"/>
                </a:solidFill>
                <a:latin typeface="Comic Sans MS" pitchFamily="66" charset="0"/>
              </a:rPr>
              <a:t>στο </a:t>
            </a:r>
            <a:r>
              <a:rPr lang="el-GR" altLang="el-GR" sz="2400" dirty="0" err="1" smtClean="0">
                <a:solidFill>
                  <a:schemeClr val="bg1"/>
                </a:solidFill>
                <a:latin typeface="Comic Sans MS" pitchFamily="66" charset="0"/>
              </a:rPr>
              <a:t>νηπιαγωγεΙο</a:t>
            </a:r>
            <a:r>
              <a:rPr lang="el-GR" altLang="el-GR" sz="2400" dirty="0" smtClean="0">
                <a:solidFill>
                  <a:schemeClr val="bg1"/>
                </a:solidFill>
                <a:latin typeface="Comic Sans MS" pitchFamily="66" charset="0"/>
              </a:rPr>
              <a:t> </a:t>
            </a:r>
            <a:endParaRPr lang="el-GR" sz="2400" dirty="0">
              <a:solidFill>
                <a:schemeClr val="bg1"/>
              </a:solidFill>
              <a:latin typeface="Comic Sans MS" pitchFamily="66" charset="0"/>
            </a:endParaRPr>
          </a:p>
        </p:txBody>
      </p:sp>
      <p:sp>
        <p:nvSpPr>
          <p:cNvPr id="3" name="Θέση περιεχομένου 2"/>
          <p:cNvSpPr>
            <a:spLocks noGrp="1"/>
          </p:cNvSpPr>
          <p:nvPr>
            <p:ph idx="1"/>
          </p:nvPr>
        </p:nvSpPr>
        <p:spPr>
          <a:xfrm>
            <a:off x="304800" y="1340768"/>
            <a:ext cx="8686800" cy="4739357"/>
          </a:xfrm>
        </p:spPr>
        <p:txBody>
          <a:bodyPr>
            <a:noAutofit/>
          </a:bodyPr>
          <a:lstStyle/>
          <a:p>
            <a:pPr marL="714375" indent="-714375" algn="just">
              <a:buFont typeface="Wingdings" panose="05000000000000000000" pitchFamily="2" charset="2"/>
              <a:buChar char="Ø"/>
              <a:defRPr/>
            </a:pPr>
            <a:r>
              <a:rPr lang="el-GR" altLang="el-GR" sz="2400" dirty="0">
                <a:solidFill>
                  <a:srgbClr val="7030A0"/>
                </a:solidFill>
              </a:rPr>
              <a:t>εμπλουτίζει τα υφιστάμενα προγράμματα και εντάσσεται λειτουργικά στη φιλοσοφία τους</a:t>
            </a:r>
          </a:p>
          <a:p>
            <a:pPr marL="714375" indent="-714375" algn="just">
              <a:buFont typeface="Wingdings" panose="05000000000000000000" pitchFamily="2" charset="2"/>
              <a:buChar char="Ø"/>
              <a:defRPr/>
            </a:pPr>
            <a:r>
              <a:rPr lang="el-GR" altLang="el-GR" sz="2400" dirty="0">
                <a:solidFill>
                  <a:srgbClr val="7030A0"/>
                </a:solidFill>
              </a:rPr>
              <a:t>στηρίζεται στη γνώση των αναπτυξιακών χαρακτηριστικών των μικρών παιδιών </a:t>
            </a:r>
          </a:p>
          <a:p>
            <a:pPr marL="714375" indent="-714375" algn="just">
              <a:buFont typeface="Wingdings" panose="05000000000000000000" pitchFamily="2" charset="2"/>
              <a:buChar char="Ø"/>
              <a:defRPr/>
            </a:pPr>
            <a:r>
              <a:rPr lang="el-GR" altLang="el-GR" sz="2400" dirty="0">
                <a:solidFill>
                  <a:srgbClr val="7030A0"/>
                </a:solidFill>
              </a:rPr>
              <a:t>ανταποκρίνεται στις παιδαγωγικές αρχές του Αναλυτικού προγράμματος του νηπιαγωγείου</a:t>
            </a:r>
          </a:p>
          <a:p>
            <a:pPr marL="714375" indent="-714375" algn="just">
              <a:buFont typeface="Wingdings" panose="05000000000000000000" pitchFamily="2" charset="2"/>
              <a:buChar char="Ø"/>
              <a:defRPr/>
            </a:pPr>
            <a:r>
              <a:rPr lang="el-GR" altLang="el-GR" sz="2400" dirty="0">
                <a:solidFill>
                  <a:srgbClr val="7030A0"/>
                </a:solidFill>
              </a:rPr>
              <a:t>εστιάζει στον επικοινωνιακό χαρακτήρα της γλώσσας και στην ανάγκη διαπολιτισμικής αλληλεπίδρασης </a:t>
            </a:r>
          </a:p>
          <a:p>
            <a:pPr marL="714375" indent="-714375" algn="just">
              <a:buFont typeface="Wingdings" panose="05000000000000000000" pitchFamily="2" charset="2"/>
              <a:buChar char="Ø"/>
              <a:defRPr/>
            </a:pPr>
            <a:r>
              <a:rPr lang="el-GR" altLang="el-GR" sz="2400" dirty="0">
                <a:solidFill>
                  <a:srgbClr val="7030A0"/>
                </a:solidFill>
              </a:rPr>
              <a:t>σέβεται την ολιστική προσέγγιση της μάθησης και πραγματοποιείται μέσω δημιουργικών δραστηριοτήτων με </a:t>
            </a:r>
            <a:r>
              <a:rPr lang="el-GR" altLang="el-GR" sz="2400" dirty="0" err="1">
                <a:solidFill>
                  <a:srgbClr val="7030A0"/>
                </a:solidFill>
              </a:rPr>
              <a:t>διαθεματικό</a:t>
            </a:r>
            <a:r>
              <a:rPr lang="el-GR" altLang="el-GR" sz="2400" dirty="0">
                <a:solidFill>
                  <a:srgbClr val="7030A0"/>
                </a:solidFill>
              </a:rPr>
              <a:t> χαρακτήρα</a:t>
            </a:r>
          </a:p>
          <a:p>
            <a:pPr marL="0" indent="0">
              <a:buNone/>
            </a:pPr>
            <a:endParaRPr lang="el-GR" sz="2400" dirty="0">
              <a:solidFill>
                <a:srgbClr val="7030A0"/>
              </a:solidFill>
            </a:endParaRPr>
          </a:p>
        </p:txBody>
      </p:sp>
    </p:spTree>
    <p:extLst>
      <p:ext uri="{BB962C8B-B14F-4D97-AF65-F5344CB8AC3E}">
        <p14:creationId xmlns:p14="http://schemas.microsoft.com/office/powerpoint/2010/main" val="262059629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2960" y="116632"/>
            <a:ext cx="7520940" cy="1152128"/>
          </a:xfrm>
          <a:solidFill>
            <a:schemeClr val="tx1"/>
          </a:solidFill>
          <a:effectLst>
            <a:glow rad="228600">
              <a:schemeClr val="accent5">
                <a:satMod val="175000"/>
                <a:alpha val="40000"/>
              </a:schemeClr>
            </a:glow>
            <a:reflection blurRad="6350" stA="50000" endA="300" endPos="55000" dir="5400000" sy="-100000" algn="bl" rotWithShape="0"/>
          </a:effectLst>
        </p:spPr>
        <p:txBody>
          <a:bodyPr>
            <a:noAutofit/>
          </a:bodyPr>
          <a:lstStyle/>
          <a:p>
            <a:pPr algn="ctr"/>
            <a:r>
              <a:rPr lang="el-GR" altLang="el-GR" sz="2400" b="1" dirty="0">
                <a:solidFill>
                  <a:schemeClr val="bg1"/>
                </a:solidFill>
                <a:latin typeface="Comic Sans MS" pitchFamily="66" charset="0"/>
                <a:cs typeface="Calibri" panose="020F0502020204030204" pitchFamily="34" charset="0"/>
              </a:rPr>
              <a:t>Τα </a:t>
            </a:r>
            <a:r>
              <a:rPr lang="el-GR" altLang="el-GR" sz="2400" b="1" dirty="0" err="1" smtClean="0">
                <a:solidFill>
                  <a:schemeClr val="bg1"/>
                </a:solidFill>
                <a:latin typeface="Comic Sans MS" pitchFamily="66" charset="0"/>
                <a:cs typeface="Calibri" panose="020F0502020204030204" pitchFamily="34" charset="0"/>
              </a:rPr>
              <a:t>παιδιΑ</a:t>
            </a:r>
            <a:r>
              <a:rPr lang="el-GR" altLang="el-GR" sz="2400" b="1" dirty="0" smtClean="0">
                <a:solidFill>
                  <a:schemeClr val="bg1"/>
                </a:solidFill>
                <a:latin typeface="Comic Sans MS" pitchFamily="66" charset="0"/>
                <a:cs typeface="Calibri" panose="020F0502020204030204" pitchFamily="34" charset="0"/>
              </a:rPr>
              <a:t> </a:t>
            </a:r>
            <a:r>
              <a:rPr lang="el-GR" altLang="el-GR" sz="2400" b="1" dirty="0" err="1" smtClean="0">
                <a:solidFill>
                  <a:schemeClr val="bg1"/>
                </a:solidFill>
                <a:latin typeface="Comic Sans MS" pitchFamily="66" charset="0"/>
                <a:cs typeface="Calibri" panose="020F0502020204030204" pitchFamily="34" charset="0"/>
              </a:rPr>
              <a:t>μαθαΙνουν</a:t>
            </a:r>
            <a:r>
              <a:rPr lang="el-GR" altLang="el-GR" sz="2400" b="1" dirty="0" smtClean="0">
                <a:solidFill>
                  <a:schemeClr val="bg1"/>
                </a:solidFill>
                <a:latin typeface="Comic Sans MS" pitchFamily="66" charset="0"/>
                <a:cs typeface="Calibri" panose="020F0502020204030204" pitchFamily="34" charset="0"/>
              </a:rPr>
              <a:t> </a:t>
            </a:r>
            <a:r>
              <a:rPr lang="el-GR" altLang="el-GR" sz="2400" b="1" dirty="0" err="1" smtClean="0">
                <a:solidFill>
                  <a:schemeClr val="bg1"/>
                </a:solidFill>
                <a:latin typeface="Comic Sans MS" pitchFamily="66" charset="0"/>
                <a:cs typeface="Calibri" panose="020F0502020204030204" pitchFamily="34" charset="0"/>
              </a:rPr>
              <a:t>ξΕνεΣ</a:t>
            </a:r>
            <a:r>
              <a:rPr lang="el-GR" altLang="el-GR" sz="2400" b="1" dirty="0" smtClean="0">
                <a:solidFill>
                  <a:schemeClr val="bg1"/>
                </a:solidFill>
                <a:latin typeface="Comic Sans MS" pitchFamily="66" charset="0"/>
                <a:cs typeface="Calibri" panose="020F0502020204030204" pitchFamily="34" charset="0"/>
              </a:rPr>
              <a:t> </a:t>
            </a:r>
            <a:r>
              <a:rPr lang="el-GR" altLang="el-GR" sz="2400" b="1" dirty="0" err="1" smtClean="0">
                <a:solidFill>
                  <a:schemeClr val="bg1"/>
                </a:solidFill>
                <a:latin typeface="Comic Sans MS" pitchFamily="66" charset="0"/>
                <a:cs typeface="Calibri" panose="020F0502020204030204" pitchFamily="34" charset="0"/>
              </a:rPr>
              <a:t>γλΩσσεΣ</a:t>
            </a:r>
            <a:r>
              <a:rPr lang="el-GR" altLang="el-GR" sz="2400" b="1" dirty="0" smtClean="0">
                <a:solidFill>
                  <a:schemeClr val="bg1"/>
                </a:solidFill>
                <a:latin typeface="Comic Sans MS" pitchFamily="66" charset="0"/>
                <a:cs typeface="Calibri" panose="020F0502020204030204" pitchFamily="34" charset="0"/>
              </a:rPr>
              <a:t> </a:t>
            </a:r>
            <a:r>
              <a:rPr lang="el-GR" altLang="el-GR" sz="2400" b="1" dirty="0">
                <a:solidFill>
                  <a:schemeClr val="bg1"/>
                </a:solidFill>
                <a:latin typeface="Comic Sans MS" pitchFamily="66" charset="0"/>
                <a:cs typeface="Calibri" panose="020F0502020204030204" pitchFamily="34" charset="0"/>
              </a:rPr>
              <a:t>εύκολα και </a:t>
            </a:r>
            <a:r>
              <a:rPr lang="el-GR" altLang="el-GR" sz="2400" b="1" dirty="0" err="1" smtClean="0">
                <a:solidFill>
                  <a:schemeClr val="bg1"/>
                </a:solidFill>
                <a:latin typeface="Comic Sans MS" pitchFamily="66" charset="0"/>
                <a:cs typeface="Calibri" panose="020F0502020204030204" pitchFamily="34" charset="0"/>
              </a:rPr>
              <a:t>χωρΙΣ</a:t>
            </a:r>
            <a:r>
              <a:rPr lang="el-GR" altLang="el-GR" sz="2400" b="1" dirty="0" smtClean="0">
                <a:solidFill>
                  <a:schemeClr val="bg1"/>
                </a:solidFill>
                <a:latin typeface="Comic Sans MS" pitchFamily="66" charset="0"/>
                <a:cs typeface="Calibri" panose="020F0502020204030204" pitchFamily="34" charset="0"/>
              </a:rPr>
              <a:t> </a:t>
            </a:r>
            <a:r>
              <a:rPr lang="el-GR" altLang="el-GR" sz="2400" b="1" dirty="0" err="1" smtClean="0">
                <a:solidFill>
                  <a:schemeClr val="bg1"/>
                </a:solidFill>
                <a:latin typeface="Comic Sans MS" pitchFamily="66" charset="0"/>
                <a:cs typeface="Calibri" panose="020F0502020204030204" pitchFamily="34" charset="0"/>
              </a:rPr>
              <a:t>ιδιαΙτερη</a:t>
            </a:r>
            <a:r>
              <a:rPr lang="el-GR" altLang="el-GR" sz="2400" b="1" dirty="0" smtClean="0">
                <a:solidFill>
                  <a:schemeClr val="bg1"/>
                </a:solidFill>
                <a:latin typeface="Comic Sans MS" pitchFamily="66" charset="0"/>
                <a:cs typeface="Calibri" panose="020F0502020204030204" pitchFamily="34" charset="0"/>
              </a:rPr>
              <a:t> </a:t>
            </a:r>
            <a:r>
              <a:rPr lang="el-GR" altLang="el-GR" sz="2400" b="1" dirty="0" err="1" smtClean="0">
                <a:solidFill>
                  <a:schemeClr val="bg1"/>
                </a:solidFill>
                <a:latin typeface="Comic Sans MS" pitchFamily="66" charset="0"/>
                <a:cs typeface="Calibri" panose="020F0502020204030204" pitchFamily="34" charset="0"/>
              </a:rPr>
              <a:t>προσπΑθεια</a:t>
            </a:r>
            <a:r>
              <a:rPr lang="el-GR" sz="2400" dirty="0" smtClean="0">
                <a:solidFill>
                  <a:schemeClr val="bg1"/>
                </a:solidFill>
                <a:latin typeface="Comic Sans MS" pitchFamily="66" charset="0"/>
              </a:rPr>
              <a:t>   </a:t>
            </a:r>
            <a:endParaRPr lang="el-GR" sz="2400" dirty="0">
              <a:solidFill>
                <a:schemeClr val="bg1"/>
              </a:solidFill>
              <a:latin typeface="Comic Sans MS" pitchFamily="66" charset="0"/>
            </a:endParaRPr>
          </a:p>
        </p:txBody>
      </p:sp>
      <p:sp>
        <p:nvSpPr>
          <p:cNvPr id="3" name="Θέση περιεχομένου 2"/>
          <p:cNvSpPr>
            <a:spLocks noGrp="1"/>
          </p:cNvSpPr>
          <p:nvPr>
            <p:ph idx="1"/>
          </p:nvPr>
        </p:nvSpPr>
        <p:spPr>
          <a:xfrm>
            <a:off x="107504" y="1628800"/>
            <a:ext cx="8856984" cy="4680520"/>
          </a:xfrm>
        </p:spPr>
        <p:txBody>
          <a:bodyPr>
            <a:noAutofit/>
          </a:bodyPr>
          <a:lstStyle/>
          <a:p>
            <a:r>
              <a:rPr lang="el-GR" altLang="el-GR" b="1" dirty="0">
                <a:solidFill>
                  <a:srgbClr val="7030A0"/>
                </a:solidFill>
                <a:cs typeface="Calibri" pitchFamily="34" charset="0"/>
              </a:rPr>
              <a:t>Τα πλεονεκτήματα των παιδιών ως μαθητές συζητείται εδώ και δεκαετίες. Υποστηρίζεται ότι υπάρχει μια πλαστικότητα στον εγκέφαλο των μικρών παιδιών κάτι που οι ερευνητές αποκαλούν «παράθυρο ευκαιρίας» σε αυτές τις μικρές ηλικίες. </a:t>
            </a:r>
            <a:endParaRPr lang="en-GB" altLang="el-GR" b="1" dirty="0">
              <a:solidFill>
                <a:srgbClr val="7030A0"/>
              </a:solidFill>
              <a:cs typeface="Calibri" pitchFamily="34" charset="0"/>
            </a:endParaRPr>
          </a:p>
          <a:p>
            <a:r>
              <a:rPr lang="el-GR" altLang="el-GR" dirty="0">
                <a:solidFill>
                  <a:srgbClr val="7030A0"/>
                </a:solidFill>
                <a:cs typeface="Calibri" pitchFamily="34" charset="0"/>
              </a:rPr>
              <a:t>Όμως τα παιδιά είναι ικανά να κατακτήσουν λεξιλόγιο, εκφράσεις και κάποιες γλωσσικές δομές, αλλά μόνο εφόσον υπάρχει συστηματική και συχνή έκθεση στην ξένη γλώσσα. </a:t>
            </a:r>
            <a:r>
              <a:rPr lang="el-GR" altLang="el-GR" b="1" dirty="0">
                <a:solidFill>
                  <a:srgbClr val="7030A0"/>
                </a:solidFill>
                <a:cs typeface="Calibri" pitchFamily="34" charset="0"/>
              </a:rPr>
              <a:t>Επομένως, το «παράθυρο ευκαιρίας» δεν υφίσταται άνευ προϋποθέσεων. </a:t>
            </a:r>
            <a:endParaRPr lang="en-GB" altLang="el-GR" dirty="0">
              <a:solidFill>
                <a:srgbClr val="7030A0"/>
              </a:solidFill>
              <a:cs typeface="Calibri" pitchFamily="34" charset="0"/>
            </a:endParaRPr>
          </a:p>
          <a:p>
            <a:r>
              <a:rPr lang="el-GR" altLang="el-GR" dirty="0">
                <a:solidFill>
                  <a:srgbClr val="7030A0"/>
                </a:solidFill>
                <a:cs typeface="Calibri" pitchFamily="34" charset="0"/>
              </a:rPr>
              <a:t>Είναι σημαντικό να αντιληφθούμε πως οι γλώσσες δεν αποκτώνται ούτε απορροφώνται απλά, χωρίς προσπάθεια.</a:t>
            </a:r>
            <a:endParaRPr lang="en-GB" altLang="el-GR" dirty="0">
              <a:solidFill>
                <a:srgbClr val="7030A0"/>
              </a:solidFill>
              <a:cs typeface="Calibri" pitchFamily="34" charset="0"/>
            </a:endParaRPr>
          </a:p>
          <a:p>
            <a:pPr marL="0" indent="0" algn="ctr">
              <a:buNone/>
            </a:pPr>
            <a:r>
              <a:rPr lang="el-GR" altLang="el-GR" dirty="0">
                <a:solidFill>
                  <a:srgbClr val="7030A0"/>
                </a:solidFill>
                <a:cs typeface="Calibri" pitchFamily="34" charset="0"/>
              </a:rPr>
              <a:t>οι εκπαιδευτικοί πρέπει να είναι εξοικειωμένοι με όλες τις παιδαγωγικές αρχές, προκειμένου να βρουν το κατά τους κατάλληλους τρόπους να </a:t>
            </a:r>
            <a:r>
              <a:rPr lang="el-GR" altLang="en-US" dirty="0">
                <a:solidFill>
                  <a:srgbClr val="7030A0"/>
                </a:solidFill>
                <a:cs typeface="Calibri" pitchFamily="34" charset="0"/>
              </a:rPr>
              <a:t>‘</a:t>
            </a:r>
            <a:r>
              <a:rPr lang="el-GR" altLang="el-GR" dirty="0">
                <a:solidFill>
                  <a:srgbClr val="7030A0"/>
                </a:solidFill>
                <a:cs typeface="Calibri" pitchFamily="34" charset="0"/>
              </a:rPr>
              <a:t>μιλήσουν στο μυαλό των παιδιών και να αγγίξουν την καρδιά τους</a:t>
            </a:r>
            <a:r>
              <a:rPr lang="el-GR" altLang="en-US" dirty="0">
                <a:solidFill>
                  <a:srgbClr val="7030A0"/>
                </a:solidFill>
                <a:cs typeface="Calibri" pitchFamily="34" charset="0"/>
              </a:rPr>
              <a:t>’</a:t>
            </a:r>
            <a:r>
              <a:rPr lang="el-GR" altLang="el-GR" dirty="0">
                <a:solidFill>
                  <a:srgbClr val="7030A0"/>
                </a:solidFill>
                <a:cs typeface="Calibri" pitchFamily="34" charset="0"/>
              </a:rPr>
              <a:t> (Αλεξίου, 2015, σελ.188). </a:t>
            </a:r>
            <a:endParaRPr lang="en-GB" altLang="el-GR" dirty="0">
              <a:solidFill>
                <a:srgbClr val="7030A0"/>
              </a:solidFill>
              <a:cs typeface="Calibri" pitchFamily="34" charset="0"/>
            </a:endParaRPr>
          </a:p>
          <a:p>
            <a:pPr marL="0" indent="0" algn="ctr">
              <a:buNone/>
            </a:pPr>
            <a:endParaRPr lang="el-GR" sz="2190" dirty="0" smtClean="0">
              <a:solidFill>
                <a:srgbClr val="FFFF00"/>
              </a:solidFill>
              <a:latin typeface="Comic Sans MS" pitchFamily="66" charset="0"/>
            </a:endParaRPr>
          </a:p>
        </p:txBody>
      </p:sp>
    </p:spTree>
    <p:extLst>
      <p:ext uri="{BB962C8B-B14F-4D97-AF65-F5344CB8AC3E}">
        <p14:creationId xmlns:p14="http://schemas.microsoft.com/office/powerpoint/2010/main" val="3763283586"/>
      </p:ext>
    </p:extLst>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1301006"/>
          </a:xfrm>
          <a:solidFill>
            <a:schemeClr val="tx1"/>
          </a:solidFill>
          <a:effectLst>
            <a:reflection blurRad="6350" stA="50000" endA="300" endPos="55000" dir="5400000" sy="-100000" algn="bl" rotWithShape="0"/>
          </a:effectLst>
        </p:spPr>
        <p:txBody>
          <a:bodyPr>
            <a:noAutofit/>
          </a:bodyPr>
          <a:lstStyle/>
          <a:p>
            <a:r>
              <a:rPr lang="el-GR" altLang="el-GR" sz="2400" dirty="0">
                <a:solidFill>
                  <a:schemeClr val="bg1"/>
                </a:solidFill>
                <a:latin typeface="Comic Sans MS" pitchFamily="66" charset="0"/>
              </a:rPr>
              <a:t>Οι </a:t>
            </a:r>
            <a:r>
              <a:rPr lang="el-GR" altLang="el-GR" sz="2400" dirty="0" err="1" smtClean="0">
                <a:solidFill>
                  <a:schemeClr val="bg1"/>
                </a:solidFill>
                <a:latin typeface="Comic Sans MS" pitchFamily="66" charset="0"/>
              </a:rPr>
              <a:t>εκπαιδευτικοΙ</a:t>
            </a:r>
            <a:r>
              <a:rPr lang="el-GR" altLang="el-GR" sz="2400" dirty="0" smtClean="0">
                <a:solidFill>
                  <a:schemeClr val="bg1"/>
                </a:solidFill>
                <a:latin typeface="Comic Sans MS" pitchFamily="66" charset="0"/>
              </a:rPr>
              <a:t> </a:t>
            </a:r>
            <a:r>
              <a:rPr lang="el-GR" altLang="el-GR" sz="2400" dirty="0" err="1" smtClean="0">
                <a:solidFill>
                  <a:schemeClr val="bg1"/>
                </a:solidFill>
                <a:latin typeface="Comic Sans MS" pitchFamily="66" charset="0"/>
              </a:rPr>
              <a:t>συνεργΑζονται</a:t>
            </a:r>
            <a:r>
              <a:rPr lang="el-GR" altLang="el-GR" sz="2400" dirty="0" smtClean="0">
                <a:solidFill>
                  <a:schemeClr val="bg1"/>
                </a:solidFill>
                <a:latin typeface="Comic Sans MS" pitchFamily="66" charset="0"/>
              </a:rPr>
              <a:t> </a:t>
            </a:r>
            <a:r>
              <a:rPr lang="el-GR" altLang="el-GR" sz="2400" dirty="0" err="1">
                <a:solidFill>
                  <a:schemeClr val="bg1"/>
                </a:solidFill>
                <a:latin typeface="Comic Sans MS" pitchFamily="66" charset="0"/>
              </a:rPr>
              <a:t>Ω</a:t>
            </a:r>
            <a:r>
              <a:rPr lang="el-GR" altLang="el-GR" sz="2400" dirty="0" err="1" smtClean="0">
                <a:solidFill>
                  <a:schemeClr val="bg1"/>
                </a:solidFill>
                <a:latin typeface="Comic Sans MS" pitchFamily="66" charset="0"/>
              </a:rPr>
              <a:t>στε</a:t>
            </a:r>
            <a:r>
              <a:rPr lang="el-GR" altLang="el-GR" sz="2400" dirty="0" smtClean="0">
                <a:solidFill>
                  <a:schemeClr val="bg1"/>
                </a:solidFill>
                <a:latin typeface="Comic Sans MS" pitchFamily="66" charset="0"/>
              </a:rPr>
              <a:t> </a:t>
            </a:r>
            <a:r>
              <a:rPr lang="el-GR" altLang="el-GR" sz="2400" dirty="0">
                <a:solidFill>
                  <a:schemeClr val="bg1"/>
                </a:solidFill>
                <a:latin typeface="Comic Sans MS" pitchFamily="66" charset="0"/>
              </a:rPr>
              <a:t>να:</a:t>
            </a:r>
            <a:br>
              <a:rPr lang="el-GR" altLang="el-GR" sz="2400" dirty="0">
                <a:solidFill>
                  <a:schemeClr val="bg1"/>
                </a:solidFill>
                <a:latin typeface="Comic Sans MS" pitchFamily="66" charset="0"/>
              </a:rPr>
            </a:br>
            <a:endParaRPr lang="el-GR" sz="2400" dirty="0">
              <a:solidFill>
                <a:schemeClr val="bg1"/>
              </a:solidFill>
              <a:latin typeface="Comic Sans MS" pitchFamily="66" charset="0"/>
            </a:endParaRPr>
          </a:p>
        </p:txBody>
      </p:sp>
      <p:sp>
        <p:nvSpPr>
          <p:cNvPr id="3" name="Θέση περιεχομένου 2"/>
          <p:cNvSpPr>
            <a:spLocks noGrp="1"/>
          </p:cNvSpPr>
          <p:nvPr>
            <p:ph idx="1"/>
          </p:nvPr>
        </p:nvSpPr>
        <p:spPr>
          <a:xfrm>
            <a:off x="457200" y="1916832"/>
            <a:ext cx="8229600" cy="4752528"/>
          </a:xfrm>
        </p:spPr>
        <p:txBody>
          <a:bodyPr>
            <a:normAutofit/>
          </a:bodyPr>
          <a:lstStyle/>
          <a:p>
            <a:pPr marL="0" indent="0" algn="just">
              <a:lnSpc>
                <a:spcPct val="110000"/>
              </a:lnSpc>
              <a:buFont typeface="Wingdings" panose="05000000000000000000" pitchFamily="2" charset="2"/>
              <a:buChar char="ü"/>
              <a:defRPr/>
            </a:pPr>
            <a:r>
              <a:rPr lang="el-GR" altLang="el-GR" dirty="0">
                <a:solidFill>
                  <a:srgbClr val="7030A0"/>
                </a:solidFill>
              </a:rPr>
              <a:t>οργανώνουν τη νέα δράση στο πλαίσιο ήδη διαμορφωμένων πρακτικών και δράσεων, χτίζοντας σε γνώσεις και δεξιότητες που έχουν κατακτηθεί και εμπλουτίζοντας τις με νέες,</a:t>
            </a:r>
          </a:p>
          <a:p>
            <a:pPr marL="0" indent="0" algn="just">
              <a:lnSpc>
                <a:spcPct val="110000"/>
              </a:lnSpc>
              <a:buFont typeface="Wingdings" panose="05000000000000000000" pitchFamily="2" charset="2"/>
              <a:buChar char="ü"/>
              <a:defRPr/>
            </a:pPr>
            <a:r>
              <a:rPr lang="el-GR" altLang="el-GR" dirty="0">
                <a:solidFill>
                  <a:srgbClr val="7030A0"/>
                </a:solidFill>
              </a:rPr>
              <a:t>εμπλέκουν ενεργά τα παιδιά στο πλαίσιο της επίλυσης προβλήματος και σε καταστάσεις που συνδέονται με την καθημερινή ζωή,</a:t>
            </a:r>
          </a:p>
          <a:p>
            <a:pPr marL="0" indent="0" algn="just">
              <a:lnSpc>
                <a:spcPct val="110000"/>
              </a:lnSpc>
              <a:buFont typeface="Wingdings" panose="05000000000000000000" pitchFamily="2" charset="2"/>
              <a:buChar char="ü"/>
              <a:defRPr/>
            </a:pPr>
            <a:r>
              <a:rPr lang="el-GR" altLang="el-GR" dirty="0">
                <a:solidFill>
                  <a:srgbClr val="7030A0"/>
                </a:solidFill>
              </a:rPr>
              <a:t>κινητοποιούν το ενδιαφέρον για αλληλεπίδραση και συνεργασία μέσα κι έξω από την τάξη (π.χ. με παιδιά από άλλες τάξεις ή σχολεία, με γονείς, με φορείς κτλ),</a:t>
            </a:r>
          </a:p>
          <a:p>
            <a:pPr marL="0" indent="0" algn="just">
              <a:lnSpc>
                <a:spcPct val="110000"/>
              </a:lnSpc>
              <a:buFont typeface="Wingdings" panose="05000000000000000000" pitchFamily="2" charset="2"/>
              <a:buChar char="ü"/>
              <a:defRPr/>
            </a:pPr>
            <a:r>
              <a:rPr lang="el-GR" altLang="el-GR" dirty="0">
                <a:solidFill>
                  <a:srgbClr val="7030A0"/>
                </a:solidFill>
              </a:rPr>
              <a:t>προάγουν την εφαρμογή σχεδίων εργασίας. </a:t>
            </a:r>
          </a:p>
          <a:p>
            <a:endParaRPr lang="el-GR" dirty="0">
              <a:solidFill>
                <a:srgbClr val="7030A0"/>
              </a:solidFill>
            </a:endParaRPr>
          </a:p>
        </p:txBody>
      </p:sp>
    </p:spTree>
    <p:extLst>
      <p:ext uri="{BB962C8B-B14F-4D97-AF65-F5344CB8AC3E}">
        <p14:creationId xmlns:p14="http://schemas.microsoft.com/office/powerpoint/2010/main" val="323527043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11560" y="260648"/>
            <a:ext cx="8229600" cy="792088"/>
          </a:xfrm>
          <a:solidFill>
            <a:schemeClr val="tx1"/>
          </a:solidFill>
          <a:effectLst>
            <a:reflection blurRad="6350" stA="50000" endA="300" endPos="55000" dir="5400000" sy="-100000" algn="bl" rotWithShape="0"/>
          </a:effectLst>
        </p:spPr>
        <p:txBody>
          <a:bodyPr>
            <a:normAutofit fontScale="90000"/>
          </a:bodyPr>
          <a:lstStyle/>
          <a:p>
            <a:r>
              <a:rPr lang="el-GR" altLang="el-GR" sz="4200" dirty="0" smtClean="0">
                <a:solidFill>
                  <a:schemeClr val="accent5">
                    <a:lumMod val="75000"/>
                  </a:schemeClr>
                </a:solidFill>
              </a:rPr>
              <a:t/>
            </a:r>
            <a:br>
              <a:rPr lang="el-GR" altLang="el-GR" sz="4200" dirty="0" smtClean="0">
                <a:solidFill>
                  <a:schemeClr val="accent5">
                    <a:lumMod val="75000"/>
                  </a:schemeClr>
                </a:solidFill>
              </a:rPr>
            </a:br>
            <a:r>
              <a:rPr lang="el-GR" altLang="el-GR" sz="2700" dirty="0" smtClean="0">
                <a:solidFill>
                  <a:schemeClr val="bg1"/>
                </a:solidFill>
                <a:latin typeface="Comic Sans MS" pitchFamily="66" charset="0"/>
              </a:rPr>
              <a:t>Το </a:t>
            </a:r>
            <a:r>
              <a:rPr lang="el-GR" altLang="el-GR" sz="2700" dirty="0" err="1" smtClean="0">
                <a:solidFill>
                  <a:schemeClr val="bg1"/>
                </a:solidFill>
                <a:latin typeface="Comic Sans MS" pitchFamily="66" charset="0"/>
              </a:rPr>
              <a:t>πλαΙσιο</a:t>
            </a:r>
            <a:r>
              <a:rPr lang="el-GR" altLang="el-GR" sz="2700" dirty="0" smtClean="0">
                <a:solidFill>
                  <a:schemeClr val="bg1"/>
                </a:solidFill>
                <a:latin typeface="Comic Sans MS" pitchFamily="66" charset="0"/>
              </a:rPr>
              <a:t> </a:t>
            </a:r>
            <a:r>
              <a:rPr lang="el-GR" altLang="el-GR" sz="2700" dirty="0" err="1" smtClean="0">
                <a:solidFill>
                  <a:schemeClr val="bg1"/>
                </a:solidFill>
                <a:latin typeface="Comic Sans MS" pitchFamily="66" charset="0"/>
              </a:rPr>
              <a:t>τηΣ</a:t>
            </a:r>
            <a:r>
              <a:rPr lang="el-GR" altLang="el-GR" sz="2700" dirty="0" smtClean="0">
                <a:solidFill>
                  <a:schemeClr val="bg1"/>
                </a:solidFill>
                <a:latin typeface="Comic Sans MS" pitchFamily="66" charset="0"/>
              </a:rPr>
              <a:t> </a:t>
            </a:r>
            <a:r>
              <a:rPr lang="el-GR" altLang="el-GR" sz="2700" dirty="0" err="1" smtClean="0">
                <a:solidFill>
                  <a:schemeClr val="bg1"/>
                </a:solidFill>
                <a:latin typeface="Comic Sans MS" pitchFamily="66" charset="0"/>
              </a:rPr>
              <a:t>συνεργασΙαΣ</a:t>
            </a:r>
            <a:r>
              <a:rPr lang="el-GR" altLang="el-GR" sz="2700" dirty="0" smtClean="0">
                <a:solidFill>
                  <a:schemeClr val="bg1"/>
                </a:solidFill>
                <a:latin typeface="Comic Sans MS" pitchFamily="66" charset="0"/>
              </a:rPr>
              <a:t> </a:t>
            </a:r>
            <a:r>
              <a:rPr lang="el-GR" altLang="el-GR" sz="2700" dirty="0">
                <a:solidFill>
                  <a:schemeClr val="bg1"/>
                </a:solidFill>
                <a:latin typeface="Comic Sans MS" pitchFamily="66" charset="0"/>
              </a:rPr>
              <a:t/>
            </a:r>
            <a:br>
              <a:rPr lang="el-GR" altLang="el-GR" sz="2700" dirty="0">
                <a:solidFill>
                  <a:schemeClr val="bg1"/>
                </a:solidFill>
                <a:latin typeface="Comic Sans MS" pitchFamily="66" charset="0"/>
              </a:rPr>
            </a:br>
            <a:endParaRPr lang="el-GR" sz="2700" dirty="0">
              <a:solidFill>
                <a:schemeClr val="bg1"/>
              </a:solidFill>
              <a:latin typeface="Comic Sans MS" pitchFamily="66" charset="0"/>
            </a:endParaRPr>
          </a:p>
        </p:txBody>
      </p:sp>
      <p:sp>
        <p:nvSpPr>
          <p:cNvPr id="3" name="Θέση περιεχομένου 2"/>
          <p:cNvSpPr>
            <a:spLocks noGrp="1"/>
          </p:cNvSpPr>
          <p:nvPr>
            <p:ph idx="1"/>
          </p:nvPr>
        </p:nvSpPr>
        <p:spPr>
          <a:xfrm>
            <a:off x="457200" y="1412776"/>
            <a:ext cx="8229600" cy="5112568"/>
          </a:xfrm>
        </p:spPr>
        <p:txBody>
          <a:bodyPr>
            <a:noAutofit/>
          </a:bodyPr>
          <a:lstStyle/>
          <a:p>
            <a:pPr marL="361950" indent="-361950" algn="just">
              <a:lnSpc>
                <a:spcPct val="120000"/>
              </a:lnSpc>
              <a:buFont typeface="Wingdings" panose="05000000000000000000" pitchFamily="2" charset="2"/>
              <a:buChar char="Ø"/>
              <a:defRPr/>
            </a:pPr>
            <a:r>
              <a:rPr lang="el-GR" altLang="el-GR" sz="2570" dirty="0">
                <a:solidFill>
                  <a:srgbClr val="7030A0"/>
                </a:solidFill>
              </a:rPr>
              <a:t>Κάθε εβδομάδα οι δύο εκπαιδευτικοί συζητούν με βάση τον εβδομαδιαίο προγραμματισμό της τάξης, τις ιδέες και τα ενδιαφέροντα των παιδιών, για το πλαίσιο ανάπτυξης των δραστηριοτήτων στην αγγλική γλώσσα. </a:t>
            </a:r>
          </a:p>
          <a:p>
            <a:pPr marL="361950" indent="-361950" algn="just">
              <a:lnSpc>
                <a:spcPct val="120000"/>
              </a:lnSpc>
              <a:buFont typeface="Wingdings" panose="05000000000000000000" pitchFamily="2" charset="2"/>
              <a:buChar char="Ø"/>
              <a:defRPr/>
            </a:pPr>
            <a:r>
              <a:rPr lang="el-GR" altLang="el-GR" sz="2570" dirty="0">
                <a:solidFill>
                  <a:srgbClr val="7030A0"/>
                </a:solidFill>
              </a:rPr>
              <a:t>Υπεύθυνος για το σχεδιασμό των δραστηριοτήτων στην αγγλική γλώσσα είναι ο/η εκπαιδευτικός ΠΕ06. </a:t>
            </a:r>
          </a:p>
        </p:txBody>
      </p:sp>
    </p:spTree>
    <p:extLst>
      <p:ext uri="{BB962C8B-B14F-4D97-AF65-F5344CB8AC3E}">
        <p14:creationId xmlns:p14="http://schemas.microsoft.com/office/powerpoint/2010/main" val="3907043050"/>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52718"/>
            <a:ext cx="7715200" cy="756002"/>
          </a:xfrm>
          <a:solidFill>
            <a:schemeClr val="tx1"/>
          </a:solidFill>
          <a:effectLst>
            <a:reflection blurRad="6350" stA="50000" endA="300" endPos="55000" dir="5400000" sy="-100000" algn="bl" rotWithShape="0"/>
          </a:effectLst>
        </p:spPr>
        <p:txBody>
          <a:bodyPr>
            <a:normAutofit/>
          </a:bodyPr>
          <a:lstStyle/>
          <a:p>
            <a:r>
              <a:rPr lang="el-GR" sz="2400" dirty="0" smtClean="0">
                <a:solidFill>
                  <a:schemeClr val="bg1"/>
                </a:solidFill>
                <a:latin typeface="Comic Sans MS" pitchFamily="66" charset="0"/>
              </a:rPr>
              <a:t>Το </a:t>
            </a:r>
            <a:r>
              <a:rPr lang="el-GR" sz="2400" dirty="0" err="1" smtClean="0">
                <a:solidFill>
                  <a:schemeClr val="bg1"/>
                </a:solidFill>
                <a:latin typeface="Comic Sans MS" pitchFamily="66" charset="0"/>
              </a:rPr>
              <a:t>πλαΙσιο</a:t>
            </a:r>
            <a:r>
              <a:rPr lang="el-GR" sz="2400" dirty="0" smtClean="0">
                <a:solidFill>
                  <a:schemeClr val="bg1"/>
                </a:solidFill>
                <a:latin typeface="Comic Sans MS" pitchFamily="66" charset="0"/>
              </a:rPr>
              <a:t> </a:t>
            </a:r>
            <a:r>
              <a:rPr lang="el-GR" sz="2400" dirty="0" err="1" smtClean="0">
                <a:solidFill>
                  <a:schemeClr val="bg1"/>
                </a:solidFill>
                <a:latin typeface="Comic Sans MS" pitchFamily="66" charset="0"/>
              </a:rPr>
              <a:t>τηΣ</a:t>
            </a:r>
            <a:r>
              <a:rPr lang="el-GR" sz="2400" dirty="0" smtClean="0">
                <a:solidFill>
                  <a:schemeClr val="bg1"/>
                </a:solidFill>
                <a:latin typeface="Comic Sans MS" pitchFamily="66" charset="0"/>
              </a:rPr>
              <a:t> </a:t>
            </a:r>
            <a:r>
              <a:rPr lang="el-GR" sz="2400" dirty="0" err="1" smtClean="0">
                <a:solidFill>
                  <a:schemeClr val="bg1"/>
                </a:solidFill>
                <a:latin typeface="Comic Sans MS" pitchFamily="66" charset="0"/>
              </a:rPr>
              <a:t>συνεργασΙαΣ</a:t>
            </a:r>
            <a:r>
              <a:rPr lang="el-GR" sz="2400" dirty="0" smtClean="0">
                <a:solidFill>
                  <a:schemeClr val="bg1"/>
                </a:solidFill>
                <a:latin typeface="Comic Sans MS" pitchFamily="66" charset="0"/>
              </a:rPr>
              <a:t> </a:t>
            </a:r>
            <a:endParaRPr lang="el-GR" sz="2400" dirty="0">
              <a:solidFill>
                <a:schemeClr val="bg1"/>
              </a:solidFill>
              <a:latin typeface="Comic Sans MS" pitchFamily="66" charset="0"/>
            </a:endParaRPr>
          </a:p>
        </p:txBody>
      </p:sp>
      <p:sp>
        <p:nvSpPr>
          <p:cNvPr id="3" name="Θέση περιεχομένου 2"/>
          <p:cNvSpPr>
            <a:spLocks noGrp="1"/>
          </p:cNvSpPr>
          <p:nvPr>
            <p:ph idx="1"/>
          </p:nvPr>
        </p:nvSpPr>
        <p:spPr/>
        <p:txBody>
          <a:bodyPr>
            <a:normAutofit lnSpcReduction="10000"/>
          </a:bodyPr>
          <a:lstStyle/>
          <a:p>
            <a:pPr marL="361950" indent="-361950" algn="just">
              <a:lnSpc>
                <a:spcPct val="120000"/>
              </a:lnSpc>
              <a:buFont typeface="Wingdings" panose="05000000000000000000" pitchFamily="2" charset="2"/>
              <a:buChar char="Ø"/>
              <a:defRPr/>
            </a:pPr>
            <a:r>
              <a:rPr lang="el-GR" altLang="el-GR" dirty="0">
                <a:solidFill>
                  <a:srgbClr val="7030A0"/>
                </a:solidFill>
              </a:rPr>
              <a:t>Ο/Η εκπαιδευτικός ΠΕ60 ενημερώνει τον/την εκπαιδευτικό ΠΕ06 για την ενασχόληση των παιδιών με το υλικό των αγγλικών στην τάξη και την εξάσκηση/εφαρμογή των σχετικών γνώσεων και δεξιοτήτων των παιδιών (έχοντας συγκεντρώσει σχετικά «τεκμήρια») καθώς και για τις τυχόν προτάσεις τους.</a:t>
            </a:r>
          </a:p>
          <a:p>
            <a:pPr marL="361950" indent="-361950" algn="just">
              <a:lnSpc>
                <a:spcPct val="120000"/>
              </a:lnSpc>
              <a:buFont typeface="Wingdings" panose="05000000000000000000" pitchFamily="2" charset="2"/>
              <a:buChar char="Ø"/>
              <a:defRPr/>
            </a:pPr>
            <a:r>
              <a:rPr lang="el-GR" altLang="el-GR" dirty="0">
                <a:solidFill>
                  <a:srgbClr val="7030A0"/>
                </a:solidFill>
              </a:rPr>
              <a:t>Οι δύο εκπαιδευτικοί συζητούν και οργανώνουν τις τυχόν εκπαιδευτικές δράσεις/επισκέψεις) στις οποίες εμπεριέχονται τα αγγλικά (π.χ. περίπατος για να δείξουμε στην κούκλα τη γειτονιά του σχολείου μας) </a:t>
            </a:r>
          </a:p>
          <a:p>
            <a:pPr marL="361950" indent="-361950" algn="just">
              <a:lnSpc>
                <a:spcPct val="120000"/>
              </a:lnSpc>
              <a:buFont typeface="Wingdings" panose="05000000000000000000" pitchFamily="2" charset="2"/>
              <a:buChar char="Ø"/>
              <a:defRPr/>
            </a:pPr>
            <a:r>
              <a:rPr lang="el-GR" altLang="el-GR" dirty="0">
                <a:solidFill>
                  <a:srgbClr val="7030A0"/>
                </a:solidFill>
              </a:rPr>
              <a:t>Αξιολογούν την πορεία των παιδιών</a:t>
            </a:r>
            <a:endParaRPr lang="el-GR" dirty="0">
              <a:solidFill>
                <a:srgbClr val="7030A0"/>
              </a:solidFill>
            </a:endParaRPr>
          </a:p>
          <a:p>
            <a:endParaRPr lang="el-GR" dirty="0"/>
          </a:p>
        </p:txBody>
      </p:sp>
    </p:spTree>
    <p:extLst>
      <p:ext uri="{BB962C8B-B14F-4D97-AF65-F5344CB8AC3E}">
        <p14:creationId xmlns:p14="http://schemas.microsoft.com/office/powerpoint/2010/main" val="71710839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αραίτητο">
  <a:themeElements>
    <a:clrScheme name="Απαραίτητο">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Απαραίτητο">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παραίτητο">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4047</TotalTime>
  <Words>785</Words>
  <Application>Microsoft Office PowerPoint</Application>
  <PresentationFormat>Προβολή στην οθόνη (4:3)</PresentationFormat>
  <Paragraphs>46</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Απαραίτητο</vt:lpstr>
      <vt:lpstr>ΠιλοτικΟ πρΟγραμμα διδασκαλΙαΣ ΑγγλικΩν  στο ΝηπιαγωγεΙο </vt:lpstr>
      <vt:lpstr>ΤΑΥΤΟΤΗΤΑ ΤΟΥ ΠΡΟΓΡΑΜΜΑΤΟΣ </vt:lpstr>
      <vt:lpstr>ΒασικεΣ  παραδοχΕΣ για την εισαγωγΗ των αγγλικΩν στο νηπιαγωγεΙο</vt:lpstr>
      <vt:lpstr>Η εισαγωγΗ των αγγλικΩν στο νηπιαγωγεΙο </vt:lpstr>
      <vt:lpstr>Η εισαγωγΗ των αγγλικΩν στο νηπιαγωγεΙο </vt:lpstr>
      <vt:lpstr>Τα παιδιΑ μαθαΙνουν ξΕνεΣ γλΩσσεΣ εύκολα και χωρΙΣ ιδιαΙτερη προσπΑθεια   </vt:lpstr>
      <vt:lpstr>Οι εκπαιδευτικοΙ συνεργΑζονται Ωστε να: </vt:lpstr>
      <vt:lpstr> Το πλαΙσιο τηΣ συνεργασΙαΣ  </vt:lpstr>
      <vt:lpstr>Το πλαΙσιο τηΣ συνεργασΙαΣ </vt:lpstr>
      <vt:lpstr>Το πλαΙσιο τηΣ συνεργασΙαΣ</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Στην αυλή του σχολείου…..</dc:title>
  <dc:creator>OWNER</dc:creator>
  <cp:lastModifiedBy>OWNER</cp:lastModifiedBy>
  <cp:revision>550</cp:revision>
  <dcterms:created xsi:type="dcterms:W3CDTF">2016-01-18T13:29:35Z</dcterms:created>
  <dcterms:modified xsi:type="dcterms:W3CDTF">2020-10-20T11:23:12Z</dcterms:modified>
</cp:coreProperties>
</file>