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68" r:id="rId5"/>
    <p:sldId id="258" r:id="rId6"/>
    <p:sldId id="259" r:id="rId7"/>
    <p:sldId id="260" r:id="rId8"/>
    <p:sldId id="262" r:id="rId9"/>
    <p:sldId id="263" r:id="rId10"/>
    <p:sldId id="265" r:id="rId11"/>
    <p:sldId id="264" r:id="rId12"/>
    <p:sldId id="266" r:id="rId13"/>
    <p:sldId id="267"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6" d="100"/>
          <a:sy n="76" d="100"/>
        </p:scale>
        <p:origin x="12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867879-F02F-A20D-6D44-A8E1BAF0D2C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02BB536-85FD-0E3F-16B3-A92C5E0FA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8C69818-3126-2683-D501-5CEF621C8B7B}"/>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5" name="Θέση υποσέλιδου 4">
            <a:extLst>
              <a:ext uri="{FF2B5EF4-FFF2-40B4-BE49-F238E27FC236}">
                <a16:creationId xmlns:a16="http://schemas.microsoft.com/office/drawing/2014/main" id="{DE9D7790-687A-8528-70FC-0925953F98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152048A-C0DD-DA42-5258-E272D4D89D80}"/>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33389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2830C-B9A2-E804-DAA3-91A54FDF94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ACF4B37-3611-BED3-8BCB-2689AD8F6F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726D0CD-AF0A-06EC-DB7D-ED8501CF632E}"/>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5" name="Θέση υποσέλιδου 4">
            <a:extLst>
              <a:ext uri="{FF2B5EF4-FFF2-40B4-BE49-F238E27FC236}">
                <a16:creationId xmlns:a16="http://schemas.microsoft.com/office/drawing/2014/main" id="{3F87C5CC-057D-89D9-2109-B583685984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4699871-5AF7-896F-E34B-94F57293B578}"/>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208756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0ACE9EA-D017-8644-3F2F-4AB33FC4479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4B8E2DB-7994-E6A5-2474-3FA587E4FE1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18E00C0-FA17-AE5F-A1B7-0B9A1B7CE648}"/>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5" name="Θέση υποσέλιδου 4">
            <a:extLst>
              <a:ext uri="{FF2B5EF4-FFF2-40B4-BE49-F238E27FC236}">
                <a16:creationId xmlns:a16="http://schemas.microsoft.com/office/drawing/2014/main" id="{EAC4395B-4983-7323-52F6-B52F66AB4F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A99F31C-1517-CD43-440A-A506D6CC3A36}"/>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330556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808F01-F94C-35F1-6F20-C9E6351F76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579A63-D25C-E7D5-AE5C-E0716544280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EBF9F6-5F70-C0FC-9BCA-F5380E76E8CD}"/>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5" name="Θέση υποσέλιδου 4">
            <a:extLst>
              <a:ext uri="{FF2B5EF4-FFF2-40B4-BE49-F238E27FC236}">
                <a16:creationId xmlns:a16="http://schemas.microsoft.com/office/drawing/2014/main" id="{D98117CA-04ED-7072-82C3-7941CFCF16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7A0D0C-EE9A-249C-BD91-8745B4542A7D}"/>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377730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6DD5F-0361-C25A-0310-B3D69C3EE2C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43352F-3510-5ABB-473D-2F6B77731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CCE94F3-CBE5-4091-3CCA-91575817BE43}"/>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5" name="Θέση υποσέλιδου 4">
            <a:extLst>
              <a:ext uri="{FF2B5EF4-FFF2-40B4-BE49-F238E27FC236}">
                <a16:creationId xmlns:a16="http://schemas.microsoft.com/office/drawing/2014/main" id="{FE49F194-9FEC-6DC4-59B5-3D800AFF57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C57C04B-CF9A-0A3E-026A-E5F14B3DDBC3}"/>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123419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C60EC8-FE20-C299-1190-6EC42FB2255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C736390-A8A1-5B30-7D05-BA8C1C404E6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E401301-C8CE-E858-0F49-51FB1056E0D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C02AF36-CD30-B2C7-96B1-5B5B9AB4F10C}"/>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6" name="Θέση υποσέλιδου 5">
            <a:extLst>
              <a:ext uri="{FF2B5EF4-FFF2-40B4-BE49-F238E27FC236}">
                <a16:creationId xmlns:a16="http://schemas.microsoft.com/office/drawing/2014/main" id="{7A6CFCC1-266E-07F0-8859-D652D7C2411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3EE8F11-6FA7-A910-89F9-60B6F8CF7EB1}"/>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184899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CCBF54-88AD-EF35-46F0-A0FE77B6B1D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9E01618-3876-7142-F5A4-152C67A5C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6AA42CD-3DB9-E33F-7041-7E88DC7EC27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E7EB4D2-C168-69CD-156A-B6232EC05F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E8E7C37-CA25-9CA2-F3A0-4071DE97367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4A671C8-6967-50D1-6D9F-23C3CB65FEDD}"/>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8" name="Θέση υποσέλιδου 7">
            <a:extLst>
              <a:ext uri="{FF2B5EF4-FFF2-40B4-BE49-F238E27FC236}">
                <a16:creationId xmlns:a16="http://schemas.microsoft.com/office/drawing/2014/main" id="{9F3F6557-7629-765B-9341-642A5325E9E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CEC0186-61D0-0975-AA13-43870A2E2591}"/>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178465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4A6E82-DB74-6B52-A49F-5782CE7EBBE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EBAF062-E199-FF4A-494F-FBEF11D2CAD8}"/>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4" name="Θέση υποσέλιδου 3">
            <a:extLst>
              <a:ext uri="{FF2B5EF4-FFF2-40B4-BE49-F238E27FC236}">
                <a16:creationId xmlns:a16="http://schemas.microsoft.com/office/drawing/2014/main" id="{5961312B-1ED7-3E36-A2E8-4588FEBA558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E291E27-4E40-C819-BDC5-6A697D9AB0F9}"/>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381999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C82E82-93AA-2440-D9D9-6F087E2E0BCA}"/>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3" name="Θέση υποσέλιδου 2">
            <a:extLst>
              <a:ext uri="{FF2B5EF4-FFF2-40B4-BE49-F238E27FC236}">
                <a16:creationId xmlns:a16="http://schemas.microsoft.com/office/drawing/2014/main" id="{32AC8519-22A3-E110-63C8-E974336F20F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21E168F-6A43-B1E2-D7B0-24BA13630C74}"/>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5361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A3E35B-8CC8-D6A9-AB1C-6311A7DBE4F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071D10C-B71D-17D2-6009-5ED79E7C3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A462D91-982F-AE8E-D9F0-AC3163997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F7F24F-EB5A-4D73-D631-8BAF1EBCAD80}"/>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6" name="Θέση υποσέλιδου 5">
            <a:extLst>
              <a:ext uri="{FF2B5EF4-FFF2-40B4-BE49-F238E27FC236}">
                <a16:creationId xmlns:a16="http://schemas.microsoft.com/office/drawing/2014/main" id="{9A14E0C6-048B-0224-7061-62FAC7C18A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8DF0E3C-9F46-55A6-B6A7-466E2B393C5D}"/>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309806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4B405C-E74D-DCCB-036D-2FA625D7817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FED9697-C450-3081-882E-314C75532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9290709-DC74-A6FC-8F8D-DA1099829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91B09A0-843D-B749-1579-8594179A728A}"/>
              </a:ext>
            </a:extLst>
          </p:cNvPr>
          <p:cNvSpPr>
            <a:spLocks noGrp="1"/>
          </p:cNvSpPr>
          <p:nvPr>
            <p:ph type="dt" sz="half" idx="10"/>
          </p:nvPr>
        </p:nvSpPr>
        <p:spPr/>
        <p:txBody>
          <a:bodyPr/>
          <a:lstStyle/>
          <a:p>
            <a:fld id="{A1EFA366-A85D-4D75-8687-505738854FC3}" type="datetimeFigureOut">
              <a:rPr lang="el-GR" smtClean="0"/>
              <a:t>19/6/2026</a:t>
            </a:fld>
            <a:endParaRPr lang="el-GR"/>
          </a:p>
        </p:txBody>
      </p:sp>
      <p:sp>
        <p:nvSpPr>
          <p:cNvPr id="6" name="Θέση υποσέλιδου 5">
            <a:extLst>
              <a:ext uri="{FF2B5EF4-FFF2-40B4-BE49-F238E27FC236}">
                <a16:creationId xmlns:a16="http://schemas.microsoft.com/office/drawing/2014/main" id="{F02EECE2-E01A-6E14-F9EE-63511F65193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68DB8C8-F2E8-63A5-E768-E14F2B0916E9}"/>
              </a:ext>
            </a:extLst>
          </p:cNvPr>
          <p:cNvSpPr>
            <a:spLocks noGrp="1"/>
          </p:cNvSpPr>
          <p:nvPr>
            <p:ph type="sldNum" sz="quarter" idx="12"/>
          </p:nvPr>
        </p:nvSpPr>
        <p:spPr/>
        <p:txBody>
          <a:bodyPr/>
          <a:lstStyle/>
          <a:p>
            <a:fld id="{E0506566-44FE-4EE7-BA9F-6248903E57EA}" type="slidenum">
              <a:rPr lang="el-GR" smtClean="0"/>
              <a:t>‹#›</a:t>
            </a:fld>
            <a:endParaRPr lang="el-GR"/>
          </a:p>
        </p:txBody>
      </p:sp>
    </p:spTree>
    <p:extLst>
      <p:ext uri="{BB962C8B-B14F-4D97-AF65-F5344CB8AC3E}">
        <p14:creationId xmlns:p14="http://schemas.microsoft.com/office/powerpoint/2010/main" val="293053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39C9FFA-6BBB-F953-7C2F-24C554FB5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08C5841-85DC-F582-E77C-E8DAF92C9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A1EB529-C370-1AAB-DCA1-EEE99A756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FA366-A85D-4D75-8687-505738854FC3}" type="datetimeFigureOut">
              <a:rPr lang="el-GR" smtClean="0"/>
              <a:t>19/6/2026</a:t>
            </a:fld>
            <a:endParaRPr lang="el-GR"/>
          </a:p>
        </p:txBody>
      </p:sp>
      <p:sp>
        <p:nvSpPr>
          <p:cNvPr id="5" name="Θέση υποσέλιδου 4">
            <a:extLst>
              <a:ext uri="{FF2B5EF4-FFF2-40B4-BE49-F238E27FC236}">
                <a16:creationId xmlns:a16="http://schemas.microsoft.com/office/drawing/2014/main" id="{D002C250-698D-7BE8-DD85-ED2C6D76C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A51CB93-8421-B51C-B0B3-5D3C13F3E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06566-44FE-4EE7-BA9F-6248903E57EA}" type="slidenum">
              <a:rPr lang="el-GR" smtClean="0"/>
              <a:t>‹#›</a:t>
            </a:fld>
            <a:endParaRPr lang="el-GR"/>
          </a:p>
        </p:txBody>
      </p:sp>
    </p:spTree>
    <p:extLst>
      <p:ext uri="{BB962C8B-B14F-4D97-AF65-F5344CB8AC3E}">
        <p14:creationId xmlns:p14="http://schemas.microsoft.com/office/powerpoint/2010/main" val="141053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5D2F9-0073-10DD-4140-3C966EC0A821}"/>
              </a:ext>
            </a:extLst>
          </p:cNvPr>
          <p:cNvSpPr>
            <a:spLocks noGrp="1"/>
          </p:cNvSpPr>
          <p:nvPr>
            <p:ph type="ctrTitle"/>
          </p:nvPr>
        </p:nvSpPr>
        <p:spPr/>
        <p:txBody>
          <a:bodyPr>
            <a:normAutofit fontScale="90000"/>
          </a:bodyPr>
          <a:lstStyle/>
          <a:p>
            <a:r>
              <a:rPr lang="el-GR" dirty="0">
                <a:solidFill>
                  <a:srgbClr val="FF0000"/>
                </a:solidFill>
                <a:effectLst>
                  <a:outerShdw blurRad="38100" dist="38100" dir="2700000" algn="tl">
                    <a:srgbClr val="000000">
                      <a:alpha val="43137"/>
                    </a:srgbClr>
                  </a:outerShdw>
                </a:effectLst>
              </a:rPr>
              <a:t>Από τη Μυθολογία στο διάστημα</a:t>
            </a:r>
            <a:br>
              <a:rPr lang="el-GR" dirty="0">
                <a:solidFill>
                  <a:srgbClr val="FF0000"/>
                </a:solidFill>
                <a:effectLst>
                  <a:outerShdw blurRad="38100" dist="38100" dir="2700000" algn="tl">
                    <a:srgbClr val="000000">
                      <a:alpha val="43137"/>
                    </a:srgbClr>
                  </a:outerShdw>
                </a:effectLst>
              </a:rPr>
            </a:br>
            <a:r>
              <a:rPr lang="en-US" dirty="0"/>
              <a:t>Myth2Space</a:t>
            </a:r>
            <a:endParaRPr lang="el-GR" dirty="0"/>
          </a:p>
        </p:txBody>
      </p:sp>
      <p:sp>
        <p:nvSpPr>
          <p:cNvPr id="3" name="Υπότιτλος 2">
            <a:extLst>
              <a:ext uri="{FF2B5EF4-FFF2-40B4-BE49-F238E27FC236}">
                <a16:creationId xmlns:a16="http://schemas.microsoft.com/office/drawing/2014/main" id="{67A40809-731A-9519-A3AC-7E6871B865CE}"/>
              </a:ext>
            </a:extLst>
          </p:cNvPr>
          <p:cNvSpPr>
            <a:spLocks noGrp="1"/>
          </p:cNvSpPr>
          <p:nvPr>
            <p:ph type="subTitle" idx="1"/>
          </p:nvPr>
        </p:nvSpPr>
        <p:spPr/>
        <p:txBody>
          <a:bodyPr/>
          <a:lstStyle/>
          <a:p>
            <a:r>
              <a:rPr lang="el-GR" b="1" i="1" dirty="0">
                <a:solidFill>
                  <a:schemeClr val="accent6">
                    <a:lumMod val="75000"/>
                  </a:schemeClr>
                </a:solidFill>
              </a:rPr>
              <a:t>13</a:t>
            </a:r>
            <a:r>
              <a:rPr lang="el-GR" b="1" i="1" baseline="30000" dirty="0">
                <a:solidFill>
                  <a:schemeClr val="accent6">
                    <a:lumMod val="75000"/>
                  </a:schemeClr>
                </a:solidFill>
              </a:rPr>
              <a:t>ο</a:t>
            </a:r>
            <a:r>
              <a:rPr lang="el-GR" b="1" i="1" dirty="0">
                <a:solidFill>
                  <a:schemeClr val="accent6">
                    <a:lumMod val="75000"/>
                  </a:schemeClr>
                </a:solidFill>
              </a:rPr>
              <a:t> ΝΗΠΙΑΓΩΓΕΙΟ ΝΕΑΣ ΙΩΝΙΑΣ (ΒΟΛΟΥ)</a:t>
            </a:r>
          </a:p>
          <a:p>
            <a:r>
              <a:rPr lang="el-GR" dirty="0"/>
              <a:t>ΣΧΟΛΙΚΗ ΧΡΟΝΙΑ 2025-2026</a:t>
            </a:r>
          </a:p>
        </p:txBody>
      </p:sp>
    </p:spTree>
    <p:extLst>
      <p:ext uri="{BB962C8B-B14F-4D97-AF65-F5344CB8AC3E}">
        <p14:creationId xmlns:p14="http://schemas.microsoft.com/office/powerpoint/2010/main" val="91824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CA0D9-71F6-761D-DE6D-15D06FE4794D}"/>
              </a:ext>
            </a:extLst>
          </p:cNvPr>
          <p:cNvSpPr>
            <a:spLocks noGrp="1"/>
          </p:cNvSpPr>
          <p:nvPr>
            <p:ph type="title"/>
          </p:nvPr>
        </p:nvSpPr>
        <p:spPr/>
        <p:txBody>
          <a:bodyPr/>
          <a:lstStyle/>
          <a:p>
            <a:r>
              <a:rPr lang="el-GR" dirty="0"/>
              <a:t>..αλλά και για να παίξουμε…για να δούμε ποιος θα πετάξει πιο ψηλά!</a:t>
            </a:r>
          </a:p>
        </p:txBody>
      </p:sp>
      <p:pic>
        <p:nvPicPr>
          <p:cNvPr id="5" name="Θέση περιεχομένου 4">
            <a:extLst>
              <a:ext uri="{FF2B5EF4-FFF2-40B4-BE49-F238E27FC236}">
                <a16:creationId xmlns:a16="http://schemas.microsoft.com/office/drawing/2014/main" id="{0A963589-D8B3-ADBE-09EA-1228B60663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00450" y="2200806"/>
            <a:ext cx="5232400" cy="3924299"/>
          </a:xfrm>
          <a:prstGeom prst="rect">
            <a:avLst/>
          </a:prstGeom>
        </p:spPr>
      </p:pic>
    </p:spTree>
    <p:extLst>
      <p:ext uri="{BB962C8B-B14F-4D97-AF65-F5344CB8AC3E}">
        <p14:creationId xmlns:p14="http://schemas.microsoft.com/office/powerpoint/2010/main" val="382043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C07A93-E323-E9C5-2F2F-955FC066E713}"/>
              </a:ext>
            </a:extLst>
          </p:cNvPr>
          <p:cNvSpPr>
            <a:spLocks noGrp="1"/>
          </p:cNvSpPr>
          <p:nvPr>
            <p:ph type="title"/>
          </p:nvPr>
        </p:nvSpPr>
        <p:spPr/>
        <p:txBody>
          <a:bodyPr/>
          <a:lstStyle/>
          <a:p>
            <a:r>
              <a:rPr lang="el-GR" sz="2000" dirty="0"/>
              <a:t>Δημιουργήσαμε</a:t>
            </a:r>
            <a:r>
              <a:rPr lang="el-GR" dirty="0"/>
              <a:t> </a:t>
            </a:r>
            <a:r>
              <a:rPr lang="el-GR" sz="2000" dirty="0"/>
              <a:t>με </a:t>
            </a:r>
            <a:r>
              <a:rPr lang="en-US" sz="2000" dirty="0"/>
              <a:t>pixel art </a:t>
            </a:r>
            <a:r>
              <a:rPr lang="el-GR" sz="2000" dirty="0"/>
              <a:t>και ταξιδέψαμε στους πλανήτες με τη </a:t>
            </a:r>
            <a:r>
              <a:rPr lang="en-US" sz="2000" dirty="0" err="1"/>
              <a:t>Beebot</a:t>
            </a:r>
            <a:endParaRPr lang="el-GR" sz="2000" dirty="0"/>
          </a:p>
        </p:txBody>
      </p:sp>
      <p:pic>
        <p:nvPicPr>
          <p:cNvPr id="6" name="Θέση περιεχομένου 5">
            <a:extLst>
              <a:ext uri="{FF2B5EF4-FFF2-40B4-BE49-F238E27FC236}">
                <a16:creationId xmlns:a16="http://schemas.microsoft.com/office/drawing/2014/main" id="{EE7F5BB7-3ADB-A843-9D05-677445A2A7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252538" y="2369741"/>
            <a:ext cx="4352925" cy="3264693"/>
          </a:xfrm>
          <a:prstGeom prst="rect">
            <a:avLst/>
          </a:prstGeom>
        </p:spPr>
      </p:pic>
      <p:pic>
        <p:nvPicPr>
          <p:cNvPr id="8" name="Θέση περιεχομένου 7">
            <a:extLst>
              <a:ext uri="{FF2B5EF4-FFF2-40B4-BE49-F238E27FC236}">
                <a16:creationId xmlns:a16="http://schemas.microsoft.com/office/drawing/2014/main" id="{A654883B-68CA-585A-A65F-1E44F4B0BD8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6172200" y="2058194"/>
            <a:ext cx="5181600" cy="3886200"/>
          </a:xfrm>
          <a:prstGeom prst="rect">
            <a:avLst/>
          </a:prstGeom>
        </p:spPr>
      </p:pic>
    </p:spTree>
    <p:extLst>
      <p:ext uri="{BB962C8B-B14F-4D97-AF65-F5344CB8AC3E}">
        <p14:creationId xmlns:p14="http://schemas.microsoft.com/office/powerpoint/2010/main" val="44752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3CAF4C-570E-C703-0852-6A1A93FF2A87}"/>
              </a:ext>
            </a:extLst>
          </p:cNvPr>
          <p:cNvSpPr>
            <a:spLocks noGrp="1"/>
          </p:cNvSpPr>
          <p:nvPr>
            <p:ph type="title"/>
          </p:nvPr>
        </p:nvSpPr>
        <p:spPr/>
        <p:txBody>
          <a:bodyPr>
            <a:normAutofit/>
          </a:bodyPr>
          <a:lstStyle/>
          <a:p>
            <a:r>
              <a:rPr lang="el-GR" sz="2000" dirty="0"/>
              <a:t>Δημιουργήσαμε τη δική μας γωνιά του Διαστήματος στο Νηπιαγωγείο με αντικείμενα που είχαν τα παιδιά στο σπίτι</a:t>
            </a:r>
          </a:p>
        </p:txBody>
      </p:sp>
      <p:pic>
        <p:nvPicPr>
          <p:cNvPr id="6" name="Θέση περιεχομένου 5">
            <a:extLst>
              <a:ext uri="{FF2B5EF4-FFF2-40B4-BE49-F238E27FC236}">
                <a16:creationId xmlns:a16="http://schemas.microsoft.com/office/drawing/2014/main" id="{634F167A-8597-05AF-69B2-96C8F8B21C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2900" y="1347899"/>
            <a:ext cx="2965450" cy="5295447"/>
          </a:xfrm>
          <a:prstGeom prst="rect">
            <a:avLst/>
          </a:prstGeom>
        </p:spPr>
      </p:pic>
      <p:pic>
        <p:nvPicPr>
          <p:cNvPr id="12" name="Θέση περιεχομένου 11">
            <a:extLst>
              <a:ext uri="{FF2B5EF4-FFF2-40B4-BE49-F238E27FC236}">
                <a16:creationId xmlns:a16="http://schemas.microsoft.com/office/drawing/2014/main" id="{B04296E0-5BAA-7C9F-33AA-13B257447B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5550" y="1302544"/>
            <a:ext cx="2965450" cy="5295446"/>
          </a:xfrm>
          <a:prstGeom prst="rect">
            <a:avLst/>
          </a:prstGeom>
        </p:spPr>
      </p:pic>
    </p:spTree>
    <p:extLst>
      <p:ext uri="{BB962C8B-B14F-4D97-AF65-F5344CB8AC3E}">
        <p14:creationId xmlns:p14="http://schemas.microsoft.com/office/powerpoint/2010/main" val="60710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485A49-905A-08FD-72A9-EDC7AEF78F14}"/>
              </a:ext>
            </a:extLst>
          </p:cNvPr>
          <p:cNvSpPr>
            <a:spLocks noGrp="1"/>
          </p:cNvSpPr>
          <p:nvPr>
            <p:ph type="title"/>
          </p:nvPr>
        </p:nvSpPr>
        <p:spPr/>
        <p:txBody>
          <a:bodyPr>
            <a:normAutofit/>
          </a:bodyPr>
          <a:lstStyle/>
          <a:p>
            <a:r>
              <a:rPr lang="el-GR" sz="2000" dirty="0"/>
              <a:t>Σκεφτήκαμε να καλέσουμε την εταιρεία Αστρονομίας και  Διαστήματος Βόλου για να μάθουμε περισσότερα …</a:t>
            </a:r>
          </a:p>
        </p:txBody>
      </p:sp>
      <p:pic>
        <p:nvPicPr>
          <p:cNvPr id="6" name="Θέση περιεχομένου 5">
            <a:extLst>
              <a:ext uri="{FF2B5EF4-FFF2-40B4-BE49-F238E27FC236}">
                <a16:creationId xmlns:a16="http://schemas.microsoft.com/office/drawing/2014/main" id="{EB993465-98CD-3B44-6113-5065ABFFCF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220131" y="2142901"/>
            <a:ext cx="4612172" cy="3459128"/>
          </a:xfrm>
          <a:prstGeom prst="rect">
            <a:avLst/>
          </a:prstGeom>
        </p:spPr>
      </p:pic>
      <p:pic>
        <p:nvPicPr>
          <p:cNvPr id="8" name="Θέση περιεχομένου 7">
            <a:extLst>
              <a:ext uri="{FF2B5EF4-FFF2-40B4-BE49-F238E27FC236}">
                <a16:creationId xmlns:a16="http://schemas.microsoft.com/office/drawing/2014/main" id="{8F775339-24A5-3999-DE73-25E50628894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8869" y="1566378"/>
            <a:ext cx="3264693" cy="4610585"/>
          </a:xfrm>
          <a:prstGeom prst="rect">
            <a:avLst/>
          </a:prstGeom>
        </p:spPr>
      </p:pic>
    </p:spTree>
    <p:extLst>
      <p:ext uri="{BB962C8B-B14F-4D97-AF65-F5344CB8AC3E}">
        <p14:creationId xmlns:p14="http://schemas.microsoft.com/office/powerpoint/2010/main" val="378658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E58985-F292-58ED-5EB0-7DC1307C9E29}"/>
              </a:ext>
            </a:extLst>
          </p:cNvPr>
          <p:cNvSpPr>
            <a:spLocks noGrp="1"/>
          </p:cNvSpPr>
          <p:nvPr>
            <p:ph type="title"/>
          </p:nvPr>
        </p:nvSpPr>
        <p:spPr/>
        <p:txBody>
          <a:bodyPr/>
          <a:lstStyle/>
          <a:p>
            <a:r>
              <a:rPr lang="el-GR" dirty="0"/>
              <a:t>Ήταν μια υπέροχη εμπειρία…</a:t>
            </a:r>
          </a:p>
        </p:txBody>
      </p:sp>
      <p:pic>
        <p:nvPicPr>
          <p:cNvPr id="6" name="Θέση περιεχομένου 5">
            <a:extLst>
              <a:ext uri="{FF2B5EF4-FFF2-40B4-BE49-F238E27FC236}">
                <a16:creationId xmlns:a16="http://schemas.microsoft.com/office/drawing/2014/main" id="{37F26D74-9B23-B5E8-7D60-6C5381D530D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3638" y="1825625"/>
            <a:ext cx="4010724" cy="4351338"/>
          </a:xfrm>
          <a:prstGeom prst="rect">
            <a:avLst/>
          </a:prstGeom>
        </p:spPr>
      </p:pic>
      <p:pic>
        <p:nvPicPr>
          <p:cNvPr id="8" name="Θέση περιεχομένου 7">
            <a:extLst>
              <a:ext uri="{FF2B5EF4-FFF2-40B4-BE49-F238E27FC236}">
                <a16:creationId xmlns:a16="http://schemas.microsoft.com/office/drawing/2014/main" id="{E2D87562-EE4F-A003-72AD-0108DE9C1A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92153"/>
            <a:ext cx="5363291" cy="4040347"/>
          </a:xfrm>
          <a:prstGeom prst="rect">
            <a:avLst/>
          </a:prstGeom>
        </p:spPr>
      </p:pic>
    </p:spTree>
    <p:extLst>
      <p:ext uri="{BB962C8B-B14F-4D97-AF65-F5344CB8AC3E}">
        <p14:creationId xmlns:p14="http://schemas.microsoft.com/office/powerpoint/2010/main" val="119540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831ADA-0F5C-965D-9DE0-FA5E5CACE3CC}"/>
              </a:ext>
            </a:extLst>
          </p:cNvPr>
          <p:cNvSpPr>
            <a:spLocks noGrp="1"/>
          </p:cNvSpPr>
          <p:nvPr>
            <p:ph type="title"/>
          </p:nvPr>
        </p:nvSpPr>
        <p:spPr/>
        <p:txBody>
          <a:bodyPr>
            <a:normAutofit fontScale="90000"/>
          </a:bodyPr>
          <a:lstStyle/>
          <a:p>
            <a:r>
              <a:rPr lang="el-GR" sz="2400" dirty="0"/>
              <a:t>Είχαμε καλέσει στο σχολείο μας τη θεατρική ομάδα </a:t>
            </a:r>
            <a:r>
              <a:rPr lang="en-US" sz="2400" dirty="0" err="1"/>
              <a:t>Arct</a:t>
            </a:r>
            <a:r>
              <a:rPr lang="el-GR" sz="2400" dirty="0"/>
              <a:t> για να παρακολουθήσουμε την παράστασή τους για το Διάστημα, αλλά λόγω ατυχήματος δεν μπόρεσαν να έρθουν και μας έστειλαν την παράσταση σε σύνδεσμο και την παρακολουθήσαμε  διαδικτυακά. </a:t>
            </a:r>
          </a:p>
        </p:txBody>
      </p:sp>
      <p:pic>
        <p:nvPicPr>
          <p:cNvPr id="6" name="Θέση περιεχομένου 5">
            <a:extLst>
              <a:ext uri="{FF2B5EF4-FFF2-40B4-BE49-F238E27FC236}">
                <a16:creationId xmlns:a16="http://schemas.microsoft.com/office/drawing/2014/main" id="{D5212C5E-A299-7A5B-96EE-13D1CA99E3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213445" y="2408833"/>
            <a:ext cx="4665662" cy="3499246"/>
          </a:xfrm>
          <a:prstGeom prst="rect">
            <a:avLst/>
          </a:prstGeom>
        </p:spPr>
      </p:pic>
      <p:pic>
        <p:nvPicPr>
          <p:cNvPr id="8" name="Θέση περιεχομένου 7">
            <a:extLst>
              <a:ext uri="{FF2B5EF4-FFF2-40B4-BE49-F238E27FC236}">
                <a16:creationId xmlns:a16="http://schemas.microsoft.com/office/drawing/2014/main" id="{41E52A0D-4BD5-FC6B-5553-B2F9B87A1E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312892" y="2408833"/>
            <a:ext cx="4665663" cy="3499246"/>
          </a:xfrm>
          <a:prstGeom prst="rect">
            <a:avLst/>
          </a:prstGeom>
        </p:spPr>
      </p:pic>
    </p:spTree>
    <p:extLst>
      <p:ext uri="{BB962C8B-B14F-4D97-AF65-F5344CB8AC3E}">
        <p14:creationId xmlns:p14="http://schemas.microsoft.com/office/powerpoint/2010/main" val="154917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916F19-BD8E-B94A-A43C-0D31721AC6F4}"/>
              </a:ext>
            </a:extLst>
          </p:cNvPr>
          <p:cNvSpPr>
            <a:spLocks noGrp="1"/>
          </p:cNvSpPr>
          <p:nvPr>
            <p:ph type="title"/>
          </p:nvPr>
        </p:nvSpPr>
        <p:spPr/>
        <p:txBody>
          <a:bodyPr>
            <a:normAutofit/>
          </a:bodyPr>
          <a:lstStyle/>
          <a:p>
            <a:r>
              <a:rPr lang="el-GR" sz="3600" dirty="0"/>
              <a:t>Παίξαμε παιχνίδια στο </a:t>
            </a:r>
            <a:r>
              <a:rPr lang="en-US" sz="3600" dirty="0" err="1"/>
              <a:t>wordwall</a:t>
            </a:r>
            <a:r>
              <a:rPr lang="en-US" sz="3600" dirty="0"/>
              <a:t> </a:t>
            </a:r>
            <a:r>
              <a:rPr lang="el-GR" sz="3600" dirty="0"/>
              <a:t>σχετικά με το διάστημα..</a:t>
            </a:r>
          </a:p>
        </p:txBody>
      </p:sp>
      <p:pic>
        <p:nvPicPr>
          <p:cNvPr id="5" name="Θέση περιεχομένου 4">
            <a:extLst>
              <a:ext uri="{FF2B5EF4-FFF2-40B4-BE49-F238E27FC236}">
                <a16:creationId xmlns:a16="http://schemas.microsoft.com/office/drawing/2014/main" id="{5EDD0A90-5747-0C7E-E67E-B8B0E2E524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586624" y="2417300"/>
            <a:ext cx="4733397" cy="3550047"/>
          </a:xfrm>
          <a:prstGeom prst="rect">
            <a:avLst/>
          </a:prstGeom>
        </p:spPr>
      </p:pic>
    </p:spTree>
    <p:extLst>
      <p:ext uri="{BB962C8B-B14F-4D97-AF65-F5344CB8AC3E}">
        <p14:creationId xmlns:p14="http://schemas.microsoft.com/office/powerpoint/2010/main" val="8194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D5A4FB-C92F-CC4A-0900-E84F99B9BAB7}"/>
              </a:ext>
            </a:extLst>
          </p:cNvPr>
          <p:cNvSpPr>
            <a:spLocks noGrp="1"/>
          </p:cNvSpPr>
          <p:nvPr>
            <p:ph type="title"/>
          </p:nvPr>
        </p:nvSpPr>
        <p:spPr/>
        <p:txBody>
          <a:bodyPr>
            <a:normAutofit fontScale="90000"/>
          </a:bodyPr>
          <a:lstStyle/>
          <a:p>
            <a:r>
              <a:rPr lang="el-GR" sz="2400" dirty="0"/>
              <a:t>Παρακολουθήσαμε την ομιλία της Υπεύθυνης Γραφείου Εκπαίδευσης του ΔΗΜΟΚΡΙΤΟΥ, κ. Αιμιλίας </a:t>
            </a:r>
            <a:r>
              <a:rPr lang="el-GR" sz="2400" dirty="0" err="1"/>
              <a:t>Σμυρλή</a:t>
            </a:r>
            <a:r>
              <a:rPr lang="el-GR" sz="2400" dirty="0"/>
              <a:t>, </a:t>
            </a:r>
            <a:r>
              <a:rPr lang="el-GR" dirty="0"/>
              <a:t> </a:t>
            </a:r>
            <a:r>
              <a:rPr lang="el-GR" sz="2400" dirty="0"/>
              <a:t>με θέμα "</a:t>
            </a:r>
            <a:r>
              <a:rPr lang="el-GR" sz="2400" b="1" dirty="0"/>
              <a:t>Ένα ταξίδι στο ομορφότερο αστέρι, τον Ήλιο</a:t>
            </a:r>
            <a:r>
              <a:rPr lang="el-GR" sz="2400" dirty="0"/>
              <a:t>"..</a:t>
            </a:r>
          </a:p>
        </p:txBody>
      </p:sp>
      <p:pic>
        <p:nvPicPr>
          <p:cNvPr id="6" name="Θέση περιεχομένου 5">
            <a:extLst>
              <a:ext uri="{FF2B5EF4-FFF2-40B4-BE49-F238E27FC236}">
                <a16:creationId xmlns:a16="http://schemas.microsoft.com/office/drawing/2014/main" id="{9F135C2D-709F-2973-3087-B9ED256EA2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p:spPr>
      </p:pic>
      <p:pic>
        <p:nvPicPr>
          <p:cNvPr id="8" name="Θέση περιεχομένου 7">
            <a:extLst>
              <a:ext uri="{FF2B5EF4-FFF2-40B4-BE49-F238E27FC236}">
                <a16:creationId xmlns:a16="http://schemas.microsoft.com/office/drawing/2014/main" id="{9A211A0E-85ED-CFD2-90E1-1D3B83EAE2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1248" y="1825625"/>
            <a:ext cx="3263503" cy="4351338"/>
          </a:xfrm>
          <a:prstGeom prst="rect">
            <a:avLst/>
          </a:prstGeom>
        </p:spPr>
      </p:pic>
    </p:spTree>
    <p:extLst>
      <p:ext uri="{BB962C8B-B14F-4D97-AF65-F5344CB8AC3E}">
        <p14:creationId xmlns:p14="http://schemas.microsoft.com/office/powerpoint/2010/main" val="327213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B81C78-8B9A-8027-5F50-06AB4BE62382}"/>
              </a:ext>
            </a:extLst>
          </p:cNvPr>
          <p:cNvSpPr>
            <a:spLocks noGrp="1"/>
          </p:cNvSpPr>
          <p:nvPr>
            <p:ph type="title"/>
          </p:nvPr>
        </p:nvSpPr>
        <p:spPr/>
        <p:txBody>
          <a:bodyPr>
            <a:normAutofit fontScale="90000"/>
          </a:bodyPr>
          <a:lstStyle/>
          <a:p>
            <a:r>
              <a:rPr lang="el-GR" sz="2000" dirty="0"/>
              <a:t>Όλο το ΄΄ταξίδι ΄΄μας στο διάστημα κατά τη διάρκεια του προγράμματος το μοιραστήκαμε διαδικτυακά με τους φίλους μας από το ιδιωτικό Νηπιαγωγείο Θεσσαλονίκης </a:t>
            </a:r>
            <a:r>
              <a:rPr lang="en-US" sz="2000" dirty="0"/>
              <a:t>Happy Kiddo </a:t>
            </a:r>
            <a:r>
              <a:rPr lang="el-GR" sz="2000" dirty="0"/>
              <a:t>με τους οποίους γνωριστήκαμε στην αρχή του προγράμματος τους μιλήσαμε για την πόλη μας και δημιουργήσαμε αφίσα με την παραλία μας. Στη συνέχεια επικοινωνούσαμε δείχνοντας το κάθε σχολείο τις δημιουργίες του ή ότι άλλο ήθελε να μοιραστεί σχετικά με το θέμα μας. </a:t>
            </a:r>
          </a:p>
        </p:txBody>
      </p:sp>
      <p:pic>
        <p:nvPicPr>
          <p:cNvPr id="6" name="Θέση περιεχομένου 5">
            <a:extLst>
              <a:ext uri="{FF2B5EF4-FFF2-40B4-BE49-F238E27FC236}">
                <a16:creationId xmlns:a16="http://schemas.microsoft.com/office/drawing/2014/main" id="{AD3215D1-A91A-A150-56F8-21C96D8323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930400"/>
            <a:ext cx="4280694" cy="4280694"/>
          </a:xfrm>
          <a:prstGeom prst="rect">
            <a:avLst/>
          </a:prstGeom>
        </p:spPr>
      </p:pic>
      <p:pic>
        <p:nvPicPr>
          <p:cNvPr id="8" name="Θέση περιεχομένου 7">
            <a:extLst>
              <a:ext uri="{FF2B5EF4-FFF2-40B4-BE49-F238E27FC236}">
                <a16:creationId xmlns:a16="http://schemas.microsoft.com/office/drawing/2014/main" id="{424637C5-12E0-A475-F077-6D2AC07A8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0098"/>
            <a:ext cx="5181600" cy="3902392"/>
          </a:xfrm>
          <a:prstGeom prst="rect">
            <a:avLst/>
          </a:prstGeom>
        </p:spPr>
      </p:pic>
    </p:spTree>
    <p:extLst>
      <p:ext uri="{BB962C8B-B14F-4D97-AF65-F5344CB8AC3E}">
        <p14:creationId xmlns:p14="http://schemas.microsoft.com/office/powerpoint/2010/main" val="266030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A5C354-F957-BCA8-7603-C51F6FF6AE51}"/>
              </a:ext>
            </a:extLst>
          </p:cNvPr>
          <p:cNvSpPr>
            <a:spLocks noGrp="1"/>
          </p:cNvSpPr>
          <p:nvPr>
            <p:ph type="title"/>
          </p:nvPr>
        </p:nvSpPr>
        <p:spPr>
          <a:xfrm>
            <a:off x="838200" y="365125"/>
            <a:ext cx="9893300" cy="536575"/>
          </a:xfrm>
        </p:spPr>
        <p:txBody>
          <a:bodyPr>
            <a:normAutofit fontScale="90000"/>
          </a:bodyPr>
          <a:lstStyle/>
          <a:p>
            <a:r>
              <a:rPr lang="el-GR" dirty="0"/>
              <a:t>.</a:t>
            </a:r>
          </a:p>
        </p:txBody>
      </p:sp>
      <p:pic>
        <p:nvPicPr>
          <p:cNvPr id="8" name="Θέση περιεχομένου 7">
            <a:extLst>
              <a:ext uri="{FF2B5EF4-FFF2-40B4-BE49-F238E27FC236}">
                <a16:creationId xmlns:a16="http://schemas.microsoft.com/office/drawing/2014/main" id="{9DAE4882-5EFF-EAA0-A57B-5FDEA2066C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72304"/>
            <a:ext cx="5181600" cy="3899154"/>
          </a:xfrm>
          <a:prstGeom prst="rect">
            <a:avLst/>
          </a:prstGeom>
        </p:spPr>
      </p:pic>
      <p:pic>
        <p:nvPicPr>
          <p:cNvPr id="6" name="Θέση περιεχομένου 5">
            <a:extLst>
              <a:ext uri="{FF2B5EF4-FFF2-40B4-BE49-F238E27FC236}">
                <a16:creationId xmlns:a16="http://schemas.microsoft.com/office/drawing/2014/main" id="{F26EB27A-99A1-539A-392B-1A73AD24E52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63094"/>
            <a:ext cx="4940300" cy="3717575"/>
          </a:xfrm>
          <a:prstGeom prst="rect">
            <a:avLst/>
          </a:prstGeom>
        </p:spPr>
      </p:pic>
    </p:spTree>
    <p:extLst>
      <p:ext uri="{BB962C8B-B14F-4D97-AF65-F5344CB8AC3E}">
        <p14:creationId xmlns:p14="http://schemas.microsoft.com/office/powerpoint/2010/main" val="15195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0618D-8E01-3B67-BD7E-E0D07363C041}"/>
              </a:ext>
            </a:extLst>
          </p:cNvPr>
          <p:cNvSpPr>
            <a:spLocks noGrp="1"/>
          </p:cNvSpPr>
          <p:nvPr>
            <p:ph type="ctrTitle"/>
          </p:nvPr>
        </p:nvSpPr>
        <p:spPr>
          <a:xfrm>
            <a:off x="1524000" y="1122363"/>
            <a:ext cx="9144000" cy="1655762"/>
          </a:xfrm>
        </p:spPr>
        <p:txBody>
          <a:bodyPr>
            <a:normAutofit/>
          </a:bodyPr>
          <a:lstStyle/>
          <a:p>
            <a:r>
              <a:rPr lang="el-GR" sz="2400" b="1" dirty="0"/>
              <a:t>Α) Πρόγραμμα ΄΄Από τη μυθολογία στο Διάστημα΄΄ σε συνεργασία με το διεθνές Θεματικό Δίκτυο Εκπαίδευσης για την </a:t>
            </a:r>
            <a:r>
              <a:rPr lang="el-GR" sz="2400" b="1" dirty="0" err="1"/>
              <a:t>αειφορία</a:t>
            </a:r>
            <a:endParaRPr lang="el-GR" sz="2400" b="1" dirty="0"/>
          </a:p>
        </p:txBody>
      </p:sp>
      <p:sp>
        <p:nvSpPr>
          <p:cNvPr id="3" name="Υπότιτλος 2">
            <a:extLst>
              <a:ext uri="{FF2B5EF4-FFF2-40B4-BE49-F238E27FC236}">
                <a16:creationId xmlns:a16="http://schemas.microsoft.com/office/drawing/2014/main" id="{5F97C9EF-1B66-311E-931B-D45A09783B9A}"/>
              </a:ext>
            </a:extLst>
          </p:cNvPr>
          <p:cNvSpPr>
            <a:spLocks noGrp="1"/>
          </p:cNvSpPr>
          <p:nvPr>
            <p:ph type="subTitle" idx="1"/>
          </p:nvPr>
        </p:nvSpPr>
        <p:spPr/>
        <p:txBody>
          <a:bodyPr/>
          <a:lstStyle/>
          <a:p>
            <a:r>
              <a:rPr lang="el-GR"/>
              <a:t>Β) 4</a:t>
            </a:r>
            <a:r>
              <a:rPr lang="el-GR" baseline="30000"/>
              <a:t>ο</a:t>
            </a:r>
            <a:r>
              <a:rPr lang="el-GR"/>
              <a:t> </a:t>
            </a:r>
            <a:r>
              <a:rPr lang="el-GR" dirty="0"/>
              <a:t>Εργαστήριο δεξιοτήτων ΄΄</a:t>
            </a:r>
            <a:r>
              <a:rPr lang="en-US" dirty="0"/>
              <a:t>Stem </a:t>
            </a:r>
            <a:r>
              <a:rPr lang="el-GR" dirty="0"/>
              <a:t>και η Γη γυρίζει΄΄</a:t>
            </a:r>
          </a:p>
        </p:txBody>
      </p:sp>
    </p:spTree>
    <p:extLst>
      <p:ext uri="{BB962C8B-B14F-4D97-AF65-F5344CB8AC3E}">
        <p14:creationId xmlns:p14="http://schemas.microsoft.com/office/powerpoint/2010/main" val="97308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118F70-9A6E-7357-16E7-09DFE5BB94AF}"/>
              </a:ext>
            </a:extLst>
          </p:cNvPr>
          <p:cNvSpPr>
            <a:spLocks noGrp="1"/>
          </p:cNvSpPr>
          <p:nvPr>
            <p:ph type="title"/>
          </p:nvPr>
        </p:nvSpPr>
        <p:spPr>
          <a:xfrm>
            <a:off x="965200" y="365125"/>
            <a:ext cx="10388600" cy="231775"/>
          </a:xfrm>
        </p:spPr>
        <p:txBody>
          <a:bodyPr>
            <a:normAutofit fontScale="90000"/>
          </a:bodyPr>
          <a:lstStyle/>
          <a:p>
            <a:r>
              <a:rPr lang="el-GR" dirty="0"/>
              <a:t>.</a:t>
            </a:r>
          </a:p>
        </p:txBody>
      </p:sp>
      <p:pic>
        <p:nvPicPr>
          <p:cNvPr id="6" name="Θέση περιεχομένου 5">
            <a:extLst>
              <a:ext uri="{FF2B5EF4-FFF2-40B4-BE49-F238E27FC236}">
                <a16:creationId xmlns:a16="http://schemas.microsoft.com/office/drawing/2014/main" id="{63292A8F-D411-64CC-B425-0F9996EA95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7431" y="1651000"/>
            <a:ext cx="5711523" cy="4301490"/>
          </a:xfrm>
          <a:prstGeom prst="rect">
            <a:avLst/>
          </a:prstGeom>
        </p:spPr>
      </p:pic>
      <p:pic>
        <p:nvPicPr>
          <p:cNvPr id="8" name="Θέση περιεχομένου 7">
            <a:extLst>
              <a:ext uri="{FF2B5EF4-FFF2-40B4-BE49-F238E27FC236}">
                <a16:creationId xmlns:a16="http://schemas.microsoft.com/office/drawing/2014/main" id="{96708C10-C0CE-F3CF-C0C5-C3DA8CADF9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562100"/>
            <a:ext cx="5829564" cy="4390390"/>
          </a:xfrm>
          <a:prstGeom prst="rect">
            <a:avLst/>
          </a:prstGeom>
        </p:spPr>
      </p:pic>
    </p:spTree>
    <p:extLst>
      <p:ext uri="{BB962C8B-B14F-4D97-AF65-F5344CB8AC3E}">
        <p14:creationId xmlns:p14="http://schemas.microsoft.com/office/powerpoint/2010/main" val="384744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4167DB-4719-46EF-F192-E1F62BC223E9}"/>
              </a:ext>
            </a:extLst>
          </p:cNvPr>
          <p:cNvSpPr>
            <a:spLocks noGrp="1"/>
          </p:cNvSpPr>
          <p:nvPr>
            <p:ph type="title"/>
          </p:nvPr>
        </p:nvSpPr>
        <p:spPr>
          <a:xfrm>
            <a:off x="838200" y="365125"/>
            <a:ext cx="10515600" cy="866775"/>
          </a:xfrm>
        </p:spPr>
        <p:txBody>
          <a:bodyPr>
            <a:normAutofit/>
          </a:bodyPr>
          <a:lstStyle/>
          <a:p>
            <a:r>
              <a:rPr lang="el-GR" sz="2400" dirty="0"/>
              <a:t>Στην τελευταία μας συνάντηση ευχηθήκαμε ΄΄Καλό Καλοκαίρι΄΄ στους φίλους μας .</a:t>
            </a:r>
            <a:br>
              <a:rPr lang="el-GR" sz="2400" dirty="0"/>
            </a:br>
            <a:r>
              <a:rPr lang="el-GR" sz="2400" dirty="0"/>
              <a:t>Ήταν ένα υπέροχο ταξίδι…</a:t>
            </a:r>
          </a:p>
        </p:txBody>
      </p:sp>
      <p:pic>
        <p:nvPicPr>
          <p:cNvPr id="5" name="Θέση περιεχομένου 4">
            <a:extLst>
              <a:ext uri="{FF2B5EF4-FFF2-40B4-BE49-F238E27FC236}">
                <a16:creationId xmlns:a16="http://schemas.microsoft.com/office/drawing/2014/main" id="{B5326680-4549-A749-48FA-DC8824C216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700" y="1268030"/>
            <a:ext cx="6135663" cy="4908933"/>
          </a:xfrm>
          <a:prstGeom prst="rect">
            <a:avLst/>
          </a:prstGeom>
        </p:spPr>
      </p:pic>
    </p:spTree>
    <p:extLst>
      <p:ext uri="{BB962C8B-B14F-4D97-AF65-F5344CB8AC3E}">
        <p14:creationId xmlns:p14="http://schemas.microsoft.com/office/powerpoint/2010/main" val="184067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F27C08-C483-62AB-44B5-AFE55F3E2992}"/>
              </a:ext>
            </a:extLst>
          </p:cNvPr>
          <p:cNvSpPr>
            <a:spLocks noGrp="1"/>
          </p:cNvSpPr>
          <p:nvPr>
            <p:ph type="title"/>
          </p:nvPr>
        </p:nvSpPr>
        <p:spPr/>
        <p:txBody>
          <a:bodyPr/>
          <a:lstStyle/>
          <a:p>
            <a:r>
              <a:rPr lang="el-GR" dirty="0"/>
              <a:t>Ο  Ήλιος…</a:t>
            </a:r>
          </a:p>
        </p:txBody>
      </p:sp>
      <p:sp>
        <p:nvSpPr>
          <p:cNvPr id="4" name="Θέση κειμένου 3">
            <a:extLst>
              <a:ext uri="{FF2B5EF4-FFF2-40B4-BE49-F238E27FC236}">
                <a16:creationId xmlns:a16="http://schemas.microsoft.com/office/drawing/2014/main" id="{2E3612B8-74E7-6775-2D0A-CC084D11D751}"/>
              </a:ext>
            </a:extLst>
          </p:cNvPr>
          <p:cNvSpPr>
            <a:spLocks noGrp="1"/>
          </p:cNvSpPr>
          <p:nvPr>
            <p:ph type="body" sz="half" idx="2"/>
          </p:nvPr>
        </p:nvSpPr>
        <p:spPr/>
        <p:txBody>
          <a:bodyPr/>
          <a:lstStyle/>
          <a:p>
            <a:r>
              <a:rPr lang="el-GR" dirty="0"/>
              <a:t>Μια μέρα με συννεφιά και αφορμή την ερώτηση ΄΄Κυρία που πήγε ο Ήλιος΄΄ αποφασίσαμε να μάθουμε περισσότερα για αυτόν. </a:t>
            </a:r>
          </a:p>
          <a:p>
            <a:r>
              <a:rPr lang="el-GR" dirty="0"/>
              <a:t>Αναζητήσαμε πληροφορίες στο διαδίκτυο , είδαμε βίντεο και διαβάσαμε το βιβλίο ΄΄Μια γιορτή στη γειτονιά του Ήλιου</a:t>
            </a:r>
          </a:p>
          <a:p>
            <a:r>
              <a:rPr lang="el-GR" dirty="0"/>
              <a:t>Τραγουδήσαμε, χορέψαμε και  κατασκευάσαμε το δικό μας ήλιο να φωτίζει την τάξη μας.</a:t>
            </a:r>
          </a:p>
          <a:p>
            <a:endParaRPr lang="el-GR" dirty="0"/>
          </a:p>
        </p:txBody>
      </p:sp>
      <p:pic>
        <p:nvPicPr>
          <p:cNvPr id="14" name="Θέση εικόνας 13">
            <a:extLst>
              <a:ext uri="{FF2B5EF4-FFF2-40B4-BE49-F238E27FC236}">
                <a16:creationId xmlns:a16="http://schemas.microsoft.com/office/drawing/2014/main" id="{3BA01889-2CED-49C7-22A0-A6E55568444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938" b="9938"/>
          <a:stretch>
            <a:fillRect/>
          </a:stretch>
        </p:blipFill>
        <p:spPr>
          <a:prstGeom prst="rect">
            <a:avLst/>
          </a:prstGeom>
        </p:spPr>
      </p:pic>
    </p:spTree>
    <p:extLst>
      <p:ext uri="{BB962C8B-B14F-4D97-AF65-F5344CB8AC3E}">
        <p14:creationId xmlns:p14="http://schemas.microsoft.com/office/powerpoint/2010/main" val="278197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7157D-F70A-EFA9-5BAB-2C60FF99B00A}"/>
              </a:ext>
            </a:extLst>
          </p:cNvPr>
          <p:cNvSpPr>
            <a:spLocks noGrp="1"/>
          </p:cNvSpPr>
          <p:nvPr>
            <p:ph type="title"/>
          </p:nvPr>
        </p:nvSpPr>
        <p:spPr/>
        <p:txBody>
          <a:bodyPr>
            <a:normAutofit/>
          </a:bodyPr>
          <a:lstStyle/>
          <a:p>
            <a:r>
              <a:rPr lang="el-GR" sz="2000" dirty="0"/>
              <a:t>Ζωγραφίσαμε και σκεφτήκαμε τι ξέρουμε και τι θέλουμε να μάθουμε…</a:t>
            </a:r>
          </a:p>
        </p:txBody>
      </p:sp>
      <p:pic>
        <p:nvPicPr>
          <p:cNvPr id="5" name="Θέση περιεχομένου 4">
            <a:extLst>
              <a:ext uri="{FF2B5EF4-FFF2-40B4-BE49-F238E27FC236}">
                <a16:creationId xmlns:a16="http://schemas.microsoft.com/office/drawing/2014/main" id="{9C6CE3D8-1F23-0EF3-51BC-4C1313EBA9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2591" y="2362795"/>
            <a:ext cx="4360864" cy="3270647"/>
          </a:xfrm>
          <a:prstGeom prst="rect">
            <a:avLst/>
          </a:prstGeom>
        </p:spPr>
      </p:pic>
    </p:spTree>
    <p:extLst>
      <p:ext uri="{BB962C8B-B14F-4D97-AF65-F5344CB8AC3E}">
        <p14:creationId xmlns:p14="http://schemas.microsoft.com/office/powerpoint/2010/main" val="215709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84E79-BC46-FF9E-12AB-ED38A537D599}"/>
              </a:ext>
            </a:extLst>
          </p:cNvPr>
          <p:cNvSpPr>
            <a:spLocks noGrp="1"/>
          </p:cNvSpPr>
          <p:nvPr>
            <p:ph type="title"/>
          </p:nvPr>
        </p:nvSpPr>
        <p:spPr>
          <a:xfrm>
            <a:off x="839788" y="457200"/>
            <a:ext cx="3351211" cy="1028700"/>
          </a:xfrm>
        </p:spPr>
        <p:txBody>
          <a:bodyPr>
            <a:normAutofit/>
          </a:bodyPr>
          <a:lstStyle/>
          <a:p>
            <a:r>
              <a:rPr lang="el-GR" dirty="0"/>
              <a:t>Οι φίλοι</a:t>
            </a:r>
          </a:p>
        </p:txBody>
      </p:sp>
      <p:sp>
        <p:nvSpPr>
          <p:cNvPr id="4" name="Θέση κειμένου 3">
            <a:extLst>
              <a:ext uri="{FF2B5EF4-FFF2-40B4-BE49-F238E27FC236}">
                <a16:creationId xmlns:a16="http://schemas.microsoft.com/office/drawing/2014/main" id="{E602D908-5103-7000-7F69-2C0D56FDFDE5}"/>
              </a:ext>
            </a:extLst>
          </p:cNvPr>
          <p:cNvSpPr>
            <a:spLocks noGrp="1"/>
          </p:cNvSpPr>
          <p:nvPr>
            <p:ph type="body" sz="half" idx="2"/>
          </p:nvPr>
        </p:nvSpPr>
        <p:spPr/>
        <p:txBody>
          <a:bodyPr/>
          <a:lstStyle/>
          <a:p>
            <a:r>
              <a:rPr lang="el-GR" dirty="0"/>
              <a:t>Ο Ήλιος όμως στο διάστημα δεν είναι μόνος… Αποφασίσαμε να γνωρίσουμε και τους φίλους του, δηλαδή  τους άλλους πλανήτες στο γαλαξία μας και να τους βάλουμε κοντά του. Διαβάσαμε το παραμύθι ΄΄στη γειτονιά του Ήλιου΄΄, χορέψαμε με το τραγούδι και διαβάσαμε τους μύθους από τα ονόματα των πλανητών.</a:t>
            </a:r>
          </a:p>
          <a:p>
            <a:r>
              <a:rPr lang="el-GR" dirty="0"/>
              <a:t>Έτσι δημιουργήθηκε μια τρισδιάστατη κατασκευή </a:t>
            </a:r>
          </a:p>
        </p:txBody>
      </p:sp>
      <p:pic>
        <p:nvPicPr>
          <p:cNvPr id="14" name="Θέση εικόνας 13">
            <a:extLst>
              <a:ext uri="{FF2B5EF4-FFF2-40B4-BE49-F238E27FC236}">
                <a16:creationId xmlns:a16="http://schemas.microsoft.com/office/drawing/2014/main" id="{3969D026-DBEE-A629-4393-BAE86762DAD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rot="10800000">
            <a:off x="5183188" y="987425"/>
            <a:ext cx="6172200" cy="4873625"/>
          </a:xfrm>
          <a:prstGeom prst="rect">
            <a:avLst/>
          </a:prstGeom>
        </p:spPr>
      </p:pic>
    </p:spTree>
    <p:extLst>
      <p:ext uri="{BB962C8B-B14F-4D97-AF65-F5344CB8AC3E}">
        <p14:creationId xmlns:p14="http://schemas.microsoft.com/office/powerpoint/2010/main" val="375027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844D9-E4B7-9B7E-EFA2-6B89938563CB}"/>
              </a:ext>
            </a:extLst>
          </p:cNvPr>
          <p:cNvSpPr>
            <a:spLocks noGrp="1"/>
          </p:cNvSpPr>
          <p:nvPr>
            <p:ph type="title"/>
          </p:nvPr>
        </p:nvSpPr>
        <p:spPr/>
        <p:txBody>
          <a:bodyPr/>
          <a:lstStyle/>
          <a:p>
            <a:r>
              <a:rPr lang="el-GR" dirty="0"/>
              <a:t>Έτοιμη η </a:t>
            </a:r>
            <a:r>
              <a:rPr lang="el-GR"/>
              <a:t>τρισδιάστατη κατασκευή </a:t>
            </a:r>
            <a:endParaRPr lang="el-GR" dirty="0"/>
          </a:p>
        </p:txBody>
      </p:sp>
      <p:pic>
        <p:nvPicPr>
          <p:cNvPr id="6" name="Θέση περιεχομένου 5">
            <a:extLst>
              <a:ext uri="{FF2B5EF4-FFF2-40B4-BE49-F238E27FC236}">
                <a16:creationId xmlns:a16="http://schemas.microsoft.com/office/drawing/2014/main" id="{7A9DA695-68DA-CC2E-A4C0-3519038C2E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485900" y="1411288"/>
            <a:ext cx="3886200" cy="5181600"/>
          </a:xfrm>
          <a:prstGeom prst="rect">
            <a:avLst/>
          </a:prstGeom>
        </p:spPr>
      </p:pic>
      <p:pic>
        <p:nvPicPr>
          <p:cNvPr id="8" name="Θέση περιεχομένου 7">
            <a:extLst>
              <a:ext uri="{FF2B5EF4-FFF2-40B4-BE49-F238E27FC236}">
                <a16:creationId xmlns:a16="http://schemas.microsoft.com/office/drawing/2014/main" id="{95A48B49-E0DE-E860-A8A9-7F4B35E392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819900" y="1411288"/>
            <a:ext cx="3886200" cy="5181600"/>
          </a:xfrm>
          <a:prstGeom prst="rect">
            <a:avLst/>
          </a:prstGeom>
        </p:spPr>
      </p:pic>
    </p:spTree>
    <p:extLst>
      <p:ext uri="{BB962C8B-B14F-4D97-AF65-F5344CB8AC3E}">
        <p14:creationId xmlns:p14="http://schemas.microsoft.com/office/powerpoint/2010/main" val="4833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B42A3-1585-E598-4A28-BE472003CDA8}"/>
              </a:ext>
            </a:extLst>
          </p:cNvPr>
          <p:cNvSpPr>
            <a:spLocks noGrp="1"/>
          </p:cNvSpPr>
          <p:nvPr>
            <p:ph type="title"/>
          </p:nvPr>
        </p:nvSpPr>
        <p:spPr/>
        <p:txBody>
          <a:bodyPr>
            <a:normAutofit/>
          </a:bodyPr>
          <a:lstStyle/>
          <a:p>
            <a:r>
              <a:rPr lang="el-GR" sz="2000" dirty="0"/>
              <a:t>Στη συνέχεια αποφασίσαμε να το αποτυπώσουμε σε </a:t>
            </a:r>
            <a:r>
              <a:rPr lang="el-GR" sz="2000" dirty="0" err="1"/>
              <a:t>κάνσον</a:t>
            </a:r>
            <a:r>
              <a:rPr lang="en-US" sz="2000" dirty="0"/>
              <a:t>. </a:t>
            </a:r>
            <a:r>
              <a:rPr lang="el-GR" sz="2000" dirty="0"/>
              <a:t>Φτιάξαμε τους πλανήτες με πλαστελίνη και κολλήσαμε αστέρια… </a:t>
            </a:r>
          </a:p>
        </p:txBody>
      </p:sp>
      <p:pic>
        <p:nvPicPr>
          <p:cNvPr id="8" name="Θέση περιεχομένου 7">
            <a:extLst>
              <a:ext uri="{FF2B5EF4-FFF2-40B4-BE49-F238E27FC236}">
                <a16:creationId xmlns:a16="http://schemas.microsoft.com/office/drawing/2014/main" id="{7DC7290A-839F-F45F-EBD3-1FA5087B0E1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26133" y="1825625"/>
            <a:ext cx="5005733" cy="4351338"/>
          </a:xfrm>
          <a:prstGeom prst="rect">
            <a:avLst/>
          </a:prstGeom>
        </p:spPr>
      </p:pic>
      <p:pic>
        <p:nvPicPr>
          <p:cNvPr id="10" name="Θέση περιεχομένου 9">
            <a:extLst>
              <a:ext uri="{FF2B5EF4-FFF2-40B4-BE49-F238E27FC236}">
                <a16:creationId xmlns:a16="http://schemas.microsoft.com/office/drawing/2014/main" id="{FDBC2CB3-E8E3-4C6B-5878-730DA84B20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9900" y="1411288"/>
            <a:ext cx="3479800" cy="4639733"/>
          </a:xfrm>
          <a:prstGeom prst="rect">
            <a:avLst/>
          </a:prstGeom>
        </p:spPr>
      </p:pic>
    </p:spTree>
    <p:extLst>
      <p:ext uri="{BB962C8B-B14F-4D97-AF65-F5344CB8AC3E}">
        <p14:creationId xmlns:p14="http://schemas.microsoft.com/office/powerpoint/2010/main" val="69574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CDD5B5-4C14-DA83-25EF-75B4F52640E3}"/>
              </a:ext>
            </a:extLst>
          </p:cNvPr>
          <p:cNvSpPr>
            <a:spLocks noGrp="1"/>
          </p:cNvSpPr>
          <p:nvPr>
            <p:ph type="title"/>
          </p:nvPr>
        </p:nvSpPr>
        <p:spPr/>
        <p:txBody>
          <a:bodyPr>
            <a:normAutofit/>
          </a:bodyPr>
          <a:lstStyle/>
          <a:p>
            <a:r>
              <a:rPr lang="el-GR" sz="1800" dirty="0"/>
              <a:t>Στην πορεία προέκυψε ένα υπέροχο επιτραπέζιο με κανόνες, κάρτες και πιόνια – διαστημόπλοια, που έπαιξαν πολύ τα παιδιά. Ο τίτλος του ΄΄ </a:t>
            </a:r>
            <a:r>
              <a:rPr lang="el-GR" sz="1800" b="1" dirty="0"/>
              <a:t>Ταξίδι στο διάστημα</a:t>
            </a:r>
            <a:r>
              <a:rPr lang="el-GR" sz="1800" dirty="0"/>
              <a:t>΄΄</a:t>
            </a:r>
          </a:p>
        </p:txBody>
      </p:sp>
      <p:pic>
        <p:nvPicPr>
          <p:cNvPr id="6" name="Θέση περιεχομένου 5">
            <a:extLst>
              <a:ext uri="{FF2B5EF4-FFF2-40B4-BE49-F238E27FC236}">
                <a16:creationId xmlns:a16="http://schemas.microsoft.com/office/drawing/2014/main" id="{0AE2688A-8B04-7424-28CE-81CE2144F8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1200" y="1487692"/>
            <a:ext cx="3733800" cy="4973422"/>
          </a:xfrm>
          <a:prstGeom prst="rect">
            <a:avLst/>
          </a:prstGeom>
        </p:spPr>
      </p:pic>
      <p:pic>
        <p:nvPicPr>
          <p:cNvPr id="8" name="Θέση περιεχομένου 7">
            <a:extLst>
              <a:ext uri="{FF2B5EF4-FFF2-40B4-BE49-F238E27FC236}">
                <a16:creationId xmlns:a16="http://schemas.microsoft.com/office/drawing/2014/main" id="{5A594471-FFF1-A0B3-734A-4A6CB0113E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9901" y="1335788"/>
            <a:ext cx="5328546" cy="4861812"/>
          </a:xfrm>
          <a:prstGeom prst="rect">
            <a:avLst/>
          </a:prstGeom>
        </p:spPr>
      </p:pic>
    </p:spTree>
    <p:extLst>
      <p:ext uri="{BB962C8B-B14F-4D97-AF65-F5344CB8AC3E}">
        <p14:creationId xmlns:p14="http://schemas.microsoft.com/office/powerpoint/2010/main" val="1701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E3DD9C-5A9C-D19A-8BD1-284BA8493F00}"/>
              </a:ext>
            </a:extLst>
          </p:cNvPr>
          <p:cNvSpPr>
            <a:spLocks noGrp="1"/>
          </p:cNvSpPr>
          <p:nvPr>
            <p:ph type="title"/>
          </p:nvPr>
        </p:nvSpPr>
        <p:spPr/>
        <p:txBody>
          <a:bodyPr>
            <a:normAutofit/>
          </a:bodyPr>
          <a:lstStyle/>
          <a:p>
            <a:r>
              <a:rPr lang="el-GR" sz="2800" dirty="0"/>
              <a:t>Κατασκευάσαμε τους δικούς μας πυραύλους για να ταξιδέψουμε…</a:t>
            </a:r>
          </a:p>
        </p:txBody>
      </p:sp>
      <p:pic>
        <p:nvPicPr>
          <p:cNvPr id="6" name="Θέση περιεχομένου 5">
            <a:extLst>
              <a:ext uri="{FF2B5EF4-FFF2-40B4-BE49-F238E27FC236}">
                <a16:creationId xmlns:a16="http://schemas.microsoft.com/office/drawing/2014/main" id="{DE2CE09A-0F48-974B-CEF3-4679AAC6C4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1359" y="1825625"/>
            <a:ext cx="4385842" cy="4189483"/>
          </a:xfrm>
          <a:prstGeom prst="rect">
            <a:avLst/>
          </a:prstGeom>
        </p:spPr>
      </p:pic>
      <p:pic>
        <p:nvPicPr>
          <p:cNvPr id="8" name="Θέση περιεχομένου 7">
            <a:extLst>
              <a:ext uri="{FF2B5EF4-FFF2-40B4-BE49-F238E27FC236}">
                <a16:creationId xmlns:a16="http://schemas.microsoft.com/office/drawing/2014/main" id="{E6770DC1-A156-E75D-0FC8-6C12DC3835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8100" y="1825625"/>
            <a:ext cx="4946374" cy="4185021"/>
          </a:xfrm>
          <a:prstGeom prst="rect">
            <a:avLst/>
          </a:prstGeom>
        </p:spPr>
      </p:pic>
    </p:spTree>
    <p:extLst>
      <p:ext uri="{BB962C8B-B14F-4D97-AF65-F5344CB8AC3E}">
        <p14:creationId xmlns:p14="http://schemas.microsoft.com/office/powerpoint/2010/main" val="238697387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470</Words>
  <Application>Microsoft Office PowerPoint</Application>
  <PresentationFormat>Ευρεία οθόνη</PresentationFormat>
  <Paragraphs>29</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Calibri Light</vt:lpstr>
      <vt:lpstr>Θέμα του Office</vt:lpstr>
      <vt:lpstr>Από τη Μυθολογία στο διάστημα Myth2Space</vt:lpstr>
      <vt:lpstr>Α) Πρόγραμμα ΄΄Από τη μυθολογία στο Διάστημα΄΄ σε συνεργασία με το διεθνές Θεματικό Δίκτυο Εκπαίδευσης για την αειφορία</vt:lpstr>
      <vt:lpstr>Ο  Ήλιος…</vt:lpstr>
      <vt:lpstr>Ζωγραφίσαμε και σκεφτήκαμε τι ξέρουμε και τι θέλουμε να μάθουμε…</vt:lpstr>
      <vt:lpstr>Οι φίλοι</vt:lpstr>
      <vt:lpstr>Έτοιμη η τρισδιάστατη κατασκευή </vt:lpstr>
      <vt:lpstr>Στη συνέχεια αποφασίσαμε να το αποτυπώσουμε σε κάνσον. Φτιάξαμε τους πλανήτες με πλαστελίνη και κολλήσαμε αστέρια… </vt:lpstr>
      <vt:lpstr>Στην πορεία προέκυψε ένα υπέροχο επιτραπέζιο με κανόνες, κάρτες και πιόνια – διαστημόπλοια, που έπαιξαν πολύ τα παιδιά. Ο τίτλος του ΄΄ Ταξίδι στο διάστημα΄΄</vt:lpstr>
      <vt:lpstr>Κατασκευάσαμε τους δικούς μας πυραύλους για να ταξιδέψουμε…</vt:lpstr>
      <vt:lpstr>..αλλά και για να παίξουμε…για να δούμε ποιος θα πετάξει πιο ψηλά!</vt:lpstr>
      <vt:lpstr>Δημιουργήσαμε με pixel art και ταξιδέψαμε στους πλανήτες με τη Beebot</vt:lpstr>
      <vt:lpstr>Δημιουργήσαμε τη δική μας γωνιά του Διαστήματος στο Νηπιαγωγείο με αντικείμενα που είχαν τα παιδιά στο σπίτι</vt:lpstr>
      <vt:lpstr>Σκεφτήκαμε να καλέσουμε την εταιρεία Αστρονομίας και  Διαστήματος Βόλου για να μάθουμε περισσότερα …</vt:lpstr>
      <vt:lpstr>Ήταν μια υπέροχη εμπειρία…</vt:lpstr>
      <vt:lpstr>Είχαμε καλέσει στο σχολείο μας τη θεατρική ομάδα Arct για να παρακολουθήσουμε την παράστασή τους για το Διάστημα, αλλά λόγω ατυχήματος δεν μπόρεσαν να έρθουν και μας έστειλαν την παράσταση σε σύνδεσμο και την παρακολουθήσαμε  διαδικτυακά. </vt:lpstr>
      <vt:lpstr>Παίξαμε παιχνίδια στο wordwall σχετικά με το διάστημα..</vt:lpstr>
      <vt:lpstr>Παρακολουθήσαμε την ομιλία της Υπεύθυνης Γραφείου Εκπαίδευσης του ΔΗΜΟΚΡΙΤΟΥ, κ. Αιμιλίας Σμυρλή,  με θέμα "Ένα ταξίδι στο ομορφότερο αστέρι, τον Ήλιο"..</vt:lpstr>
      <vt:lpstr>Όλο το ΄΄ταξίδι ΄΄μας στο διάστημα κατά τη διάρκεια του προγράμματος το μοιραστήκαμε διαδικτυακά με τους φίλους μας από το ιδιωτικό Νηπιαγωγείο Θεσσαλονίκης Happy Kiddo με τους οποίους γνωριστήκαμε στην αρχή του προγράμματος τους μιλήσαμε για την πόλη μας και δημιουργήσαμε αφίσα με την παραλία μας. Στη συνέχεια επικοινωνούσαμε δείχνοντας το κάθε σχολείο τις δημιουργίες του ή ότι άλλο ήθελε να μοιραστεί σχετικά με το θέμα μας. </vt:lpstr>
      <vt:lpstr>.</vt:lpstr>
      <vt:lpstr>.</vt:lpstr>
      <vt:lpstr>Στην τελευταία μας συνάντηση ευχηθήκαμε ΄΄Καλό Καλοκαίρι΄΄ στους φίλους μας . Ήταν ένα υπέροχο ταξίδι…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eleni kampanopoulou</dc:creator>
  <cp:lastModifiedBy>eleni kampanopoulou</cp:lastModifiedBy>
  <cp:revision>21</cp:revision>
  <dcterms:created xsi:type="dcterms:W3CDTF">2026-05-15T11:47:10Z</dcterms:created>
  <dcterms:modified xsi:type="dcterms:W3CDTF">2026-06-19T08:21:33Z</dcterms:modified>
</cp:coreProperties>
</file>