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59" r:id="rId7"/>
    <p:sldId id="258" r:id="rId8"/>
    <p:sldId id="260" r:id="rId9"/>
    <p:sldId id="263" r:id="rId10"/>
    <p:sldId id="270" r:id="rId11"/>
    <p:sldId id="261" r:id="rId12"/>
    <p:sldId id="262" r:id="rId13"/>
    <p:sldId id="265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977A-A43B-4C20-BA57-889DDCB66365}" type="datetimeFigureOut">
              <a:rPr lang="el-GR" smtClean="0"/>
              <a:pPr/>
              <a:t>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EF4D-8F5F-4A09-9F5A-708B9A0923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977A-A43B-4C20-BA57-889DDCB66365}" type="datetimeFigureOut">
              <a:rPr lang="el-GR" smtClean="0"/>
              <a:pPr/>
              <a:t>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EF4D-8F5F-4A09-9F5A-708B9A0923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977A-A43B-4C20-BA57-889DDCB66365}" type="datetimeFigureOut">
              <a:rPr lang="el-GR" smtClean="0"/>
              <a:pPr/>
              <a:t>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EF4D-8F5F-4A09-9F5A-708B9A0923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977A-A43B-4C20-BA57-889DDCB66365}" type="datetimeFigureOut">
              <a:rPr lang="el-GR" smtClean="0"/>
              <a:pPr/>
              <a:t>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EF4D-8F5F-4A09-9F5A-708B9A0923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977A-A43B-4C20-BA57-889DDCB66365}" type="datetimeFigureOut">
              <a:rPr lang="el-GR" smtClean="0"/>
              <a:pPr/>
              <a:t>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EF4D-8F5F-4A09-9F5A-708B9A0923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977A-A43B-4C20-BA57-889DDCB66365}" type="datetimeFigureOut">
              <a:rPr lang="el-GR" smtClean="0"/>
              <a:pPr/>
              <a:t>8/5/2026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EF4D-8F5F-4A09-9F5A-708B9A0923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977A-A43B-4C20-BA57-889DDCB66365}" type="datetimeFigureOut">
              <a:rPr lang="el-GR" smtClean="0"/>
              <a:pPr/>
              <a:t>8/5/2026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EF4D-8F5F-4A09-9F5A-708B9A0923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977A-A43B-4C20-BA57-889DDCB66365}" type="datetimeFigureOut">
              <a:rPr lang="el-GR" smtClean="0"/>
              <a:pPr/>
              <a:t>8/5/2026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EF4D-8F5F-4A09-9F5A-708B9A0923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977A-A43B-4C20-BA57-889DDCB66365}" type="datetimeFigureOut">
              <a:rPr lang="el-GR" smtClean="0"/>
              <a:pPr/>
              <a:t>8/5/2026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EF4D-8F5F-4A09-9F5A-708B9A0923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977A-A43B-4C20-BA57-889DDCB66365}" type="datetimeFigureOut">
              <a:rPr lang="el-GR" smtClean="0"/>
              <a:pPr/>
              <a:t>8/5/2026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EF4D-8F5F-4A09-9F5A-708B9A0923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977A-A43B-4C20-BA57-889DDCB66365}" type="datetimeFigureOut">
              <a:rPr lang="el-GR" smtClean="0"/>
              <a:pPr/>
              <a:t>8/5/2026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EF4D-8F5F-4A09-9F5A-708B9A0923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4977A-A43B-4C20-BA57-889DDCB66365}" type="datetimeFigureOut">
              <a:rPr lang="el-GR" smtClean="0"/>
              <a:pPr/>
              <a:t>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EF4D-8F5F-4A09-9F5A-708B9A0923C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57224" y="500043"/>
            <a:ext cx="7772400" cy="857255"/>
          </a:xfrm>
        </p:spPr>
        <p:txBody>
          <a:bodyPr>
            <a:normAutofit/>
          </a:bodyPr>
          <a:lstStyle/>
          <a:p>
            <a:pPr lvl="0" fontAlgn="base">
              <a:spcBef>
                <a:spcPts val="500"/>
              </a:spcBef>
              <a:spcAft>
                <a:spcPts val="500"/>
              </a:spcAft>
            </a:pPr>
            <a:r>
              <a:rPr lang="el-GR" sz="1200" b="1" dirty="0" smtClean="0">
                <a:latin typeface="Calibri" pitchFamily="34" charset="0"/>
                <a:cs typeface="Arial" pitchFamily="34" charset="0"/>
              </a:rPr>
              <a:t>ΕΛΛΗΝΙΚΗ ΔΗΜΟΚΡΑΤΙΑ</a:t>
            </a: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200" b="1" dirty="0" smtClean="0">
                <a:latin typeface="Calibri" pitchFamily="34" charset="0"/>
                <a:cs typeface="Arial" pitchFamily="34" charset="0"/>
              </a:rPr>
            </a:br>
            <a:r>
              <a:rPr lang="el-GR" sz="1200" b="1" dirty="0" smtClean="0">
                <a:latin typeface="Calibri" pitchFamily="34" charset="0"/>
                <a:cs typeface="Arial" pitchFamily="34" charset="0"/>
              </a:rPr>
              <a:t>ΥΠΟΥΡΓΕΙΟ ΠΑΙΔΕΙΑΣ,ΕΡΕΥΝΑΣ ΚΑΙ ΘΡΗΣΚΕΥΜΑΤΩΝ</a:t>
            </a: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200" b="1" dirty="0" smtClean="0">
                <a:latin typeface="Calibri" pitchFamily="34" charset="0"/>
                <a:cs typeface="Arial" pitchFamily="34" charset="0"/>
              </a:rPr>
            </a:br>
            <a:r>
              <a:rPr lang="el-GR" sz="1200" b="1" dirty="0" smtClean="0">
                <a:latin typeface="Calibri" pitchFamily="34" charset="0"/>
                <a:cs typeface="Arial" pitchFamily="34" charset="0"/>
              </a:rPr>
              <a:t>ΠΕΡ. Δ/ΝΣΗ Π. &amp; Δ. ΕΚΠ/ΣΗΣ ΑΤΤΙΚΗΣ</a:t>
            </a:r>
            <a:br>
              <a:rPr lang="el-GR" sz="1200" b="1" dirty="0" smtClean="0">
                <a:latin typeface="Calibri" pitchFamily="34" charset="0"/>
                <a:cs typeface="Arial" pitchFamily="34" charset="0"/>
              </a:rPr>
            </a:br>
            <a:r>
              <a:rPr lang="el-GR" sz="1200" b="1" dirty="0" smtClean="0">
                <a:latin typeface="Calibri" pitchFamily="34" charset="0"/>
                <a:cs typeface="Arial" pitchFamily="34" charset="0"/>
              </a:rPr>
              <a:t>ΔΙΕΥΘΥΝΣΗ ΠΡΩΤΟΒΑΘΜΙΑΣ ΕΚΠΑΙΔΕΥΣΗΣ Β΄ ΑΘΗΝΑΣ</a:t>
            </a:r>
            <a:endParaRPr lang="el-G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85786" y="1643050"/>
            <a:ext cx="7715304" cy="3786214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chemeClr val="tx1"/>
                </a:solidFill>
              </a:rPr>
              <a:t>Σχολείο :13</a:t>
            </a:r>
            <a:r>
              <a:rPr lang="el-GR" sz="2400" b="1" baseline="30000" dirty="0" smtClean="0">
                <a:solidFill>
                  <a:schemeClr val="tx1"/>
                </a:solidFill>
              </a:rPr>
              <a:t>ο</a:t>
            </a:r>
            <a:r>
              <a:rPr lang="el-GR" sz="2400" b="1" dirty="0" smtClean="0">
                <a:solidFill>
                  <a:schemeClr val="tx1"/>
                </a:solidFill>
              </a:rPr>
              <a:t> Νηπιαγωγείο Αγίας Παρασκευής.</a:t>
            </a:r>
          </a:p>
          <a:p>
            <a:pPr algn="l"/>
            <a:endParaRPr lang="el-GR" sz="2400" b="1" dirty="0" smtClean="0">
              <a:solidFill>
                <a:schemeClr val="tx1"/>
              </a:solidFill>
            </a:endParaRPr>
          </a:p>
          <a:p>
            <a:r>
              <a:rPr lang="el-GR" sz="2400" b="1" dirty="0" smtClean="0">
                <a:solidFill>
                  <a:schemeClr val="tx1"/>
                </a:solidFill>
              </a:rPr>
              <a:t>Σχ. Έτος 2025-26</a:t>
            </a:r>
          </a:p>
          <a:p>
            <a:endParaRPr lang="el-GR" sz="2400" b="1" dirty="0" smtClean="0">
              <a:solidFill>
                <a:srgbClr val="00B050"/>
              </a:solidFill>
            </a:endParaRPr>
          </a:p>
          <a:p>
            <a:r>
              <a:rPr lang="el-GR" sz="2800" b="1" dirty="0" smtClean="0">
                <a:solidFill>
                  <a:schemeClr val="tx1"/>
                </a:solidFill>
              </a:rPr>
              <a:t>Πρόγραμμα :Περιβαλλοντικό</a:t>
            </a:r>
          </a:p>
          <a:p>
            <a:r>
              <a:rPr lang="el-GR" sz="2800" b="1" dirty="0" smtClean="0">
                <a:solidFill>
                  <a:schemeClr val="tx1"/>
                </a:solidFill>
              </a:rPr>
              <a:t>Τίτλος : « Στης Φύσης τα γυρίσματα»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85728"/>
            <a:ext cx="8186766" cy="1000132"/>
          </a:xfrm>
        </p:spPr>
        <p:txBody>
          <a:bodyPr>
            <a:normAutofit/>
          </a:bodyPr>
          <a:lstStyle/>
          <a:p>
            <a:r>
              <a:rPr lang="el-GR" sz="14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l-GR" sz="1400" b="1" dirty="0" smtClean="0">
                <a:latin typeface="Calibri" pitchFamily="34" charset="0"/>
                <a:cs typeface="Arial" pitchFamily="34" charset="0"/>
              </a:rPr>
            </a:br>
            <a:endParaRPr lang="el-GR" sz="1400" dirty="0"/>
          </a:p>
        </p:txBody>
      </p:sp>
      <p:sp>
        <p:nvSpPr>
          <p:cNvPr id="6" name="5 - Ορθογώνιο"/>
          <p:cNvSpPr/>
          <p:nvPr/>
        </p:nvSpPr>
        <p:spPr>
          <a:xfrm>
            <a:off x="1071538" y="1714489"/>
            <a:ext cx="5643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/>
              <a:t>            </a:t>
            </a:r>
            <a:endParaRPr lang="el-GR" sz="2400" b="1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dirty="0" smtClean="0"/>
              <a:t>Δραστηριότητες</a:t>
            </a:r>
          </a:p>
          <a:p>
            <a:r>
              <a:rPr lang="el-GR" sz="1400" dirty="0" smtClean="0"/>
              <a:t>Καταιγισμός ιδεών για την ανακύκλωση γενικά από το σχέδιο </a:t>
            </a:r>
            <a:r>
              <a:rPr lang="el-GR" sz="1400" b="1" dirty="0" smtClean="0"/>
              <a:t>δράσης «Οι μικροί ήρωες ανακυκλώνουν»</a:t>
            </a:r>
          </a:p>
          <a:p>
            <a:r>
              <a:rPr lang="el-GR" sz="1400" dirty="0" smtClean="0"/>
              <a:t>Είδαμε  δική μας παρουσίαση με θέμα  το </a:t>
            </a:r>
            <a:r>
              <a:rPr lang="el-GR" sz="1400" b="1" dirty="0" smtClean="0"/>
              <a:t>‘’Περιβάλλον’’ </a:t>
            </a:r>
            <a:r>
              <a:rPr lang="el-GR" sz="1400" dirty="0" smtClean="0"/>
              <a:t>.</a:t>
            </a:r>
          </a:p>
          <a:p>
            <a:r>
              <a:rPr lang="el-GR" sz="1400" dirty="0" smtClean="0"/>
              <a:t>Διερεύνηση με θέμα  </a:t>
            </a:r>
            <a:r>
              <a:rPr lang="el-GR" sz="1400" b="1" dirty="0" smtClean="0"/>
              <a:t>‘’Η  </a:t>
            </a:r>
            <a:r>
              <a:rPr lang="el-GR" sz="1400" b="1" dirty="0" err="1" smtClean="0"/>
              <a:t>γή</a:t>
            </a:r>
            <a:r>
              <a:rPr lang="el-GR" sz="1400" b="1" dirty="0" smtClean="0"/>
              <a:t> προς τον άνθρωπο’’ . </a:t>
            </a:r>
          </a:p>
          <a:p>
            <a:r>
              <a:rPr lang="el-GR" sz="1400" dirty="0" smtClean="0"/>
              <a:t>Φυτέψαμε σπόρους  και φακές στον κήπο </a:t>
            </a:r>
            <a:r>
              <a:rPr lang="el-GR" sz="1400" dirty="0" err="1" smtClean="0"/>
              <a:t>μαςτο</a:t>
            </a:r>
            <a:r>
              <a:rPr lang="el-GR" sz="1400" dirty="0" smtClean="0"/>
              <a:t> Φθινόπωρο αφού σκάψαμε και ξεχορταριάσαμε τον κήπο μας.</a:t>
            </a:r>
          </a:p>
          <a:p>
            <a:r>
              <a:rPr lang="el-GR" sz="1400" dirty="0" smtClean="0"/>
              <a:t>Ζωγραφίσαμε τα δικά μας φυτά και πως αναπτύσσονται(στάδια).</a:t>
            </a:r>
          </a:p>
          <a:p>
            <a:r>
              <a:rPr lang="el-GR" sz="1400" dirty="0" smtClean="0"/>
              <a:t>Νέα </a:t>
            </a:r>
            <a:r>
              <a:rPr lang="el-GR" sz="1400" dirty="0" err="1" smtClean="0"/>
              <a:t>διερέυνηση</a:t>
            </a:r>
            <a:r>
              <a:rPr lang="el-GR" sz="1400" dirty="0" smtClean="0"/>
              <a:t> ‘’Τι ξέρουμε και τι θέλουμε να μάθουμε’’</a:t>
            </a:r>
          </a:p>
          <a:p>
            <a:r>
              <a:rPr lang="el-GR" sz="1400" dirty="0" smtClean="0"/>
              <a:t>Καλέσαμε τον αρμόδιο της </a:t>
            </a:r>
            <a:r>
              <a:rPr lang="el-GR" sz="1400" dirty="0" err="1" smtClean="0"/>
              <a:t>Κομποστοποίησης</a:t>
            </a:r>
            <a:r>
              <a:rPr lang="el-GR" sz="1400" dirty="0" smtClean="0"/>
              <a:t> στο σχολείο, μας έδειξε τους </a:t>
            </a:r>
            <a:r>
              <a:rPr lang="el-GR" sz="1400" dirty="0" err="1" smtClean="0"/>
              <a:t>κομποστοποιητές</a:t>
            </a:r>
            <a:r>
              <a:rPr lang="el-GR" sz="1400" dirty="0" smtClean="0"/>
              <a:t> και πως </a:t>
            </a:r>
            <a:r>
              <a:rPr lang="el-GR" sz="1400" dirty="0" err="1" smtClean="0"/>
              <a:t>κομποστοποιούμε</a:t>
            </a:r>
            <a:r>
              <a:rPr lang="el-GR" sz="1400" dirty="0" smtClean="0"/>
              <a:t> και ξεκινήσαμε κι εμείς να </a:t>
            </a:r>
            <a:r>
              <a:rPr lang="el-GR" sz="1400" dirty="0" err="1" smtClean="0"/>
              <a:t>κομποστοποιούμε</a:t>
            </a:r>
            <a:r>
              <a:rPr lang="el-GR" sz="1400" dirty="0" smtClean="0"/>
              <a:t>.</a:t>
            </a:r>
          </a:p>
          <a:p>
            <a:r>
              <a:rPr lang="el-GR" sz="1400" dirty="0" smtClean="0"/>
              <a:t>Νέα διερεύνηση με γραφικό οργανωτή σχετικά με την ανακύκλωση που έχει μέσα της την λέξη κύκλος .Λέμε τα καλά παραδείγματα και τα μη καλά.</a:t>
            </a:r>
          </a:p>
          <a:p>
            <a:r>
              <a:rPr lang="el-GR" sz="1400" dirty="0" smtClean="0"/>
              <a:t>Λέμε κύκλους που ξέρουμε  και αποφασίσαμε να μάθουμε  και για άλλους κύκλους για τον κύκλο του χρόνου, του νερού, κύκλους ζωής βατράχου, </a:t>
            </a:r>
            <a:r>
              <a:rPr lang="el-GR" sz="1400" dirty="0" err="1" smtClean="0"/>
              <a:t>μέλισσας,πεταλούδας</a:t>
            </a:r>
            <a:r>
              <a:rPr lang="el-GR" sz="1400" dirty="0" smtClean="0"/>
              <a:t>, πασχαλίτσας, </a:t>
            </a:r>
          </a:p>
          <a:p>
            <a:pPr>
              <a:buNone/>
            </a:pPr>
            <a:r>
              <a:rPr lang="el-GR" sz="1400" dirty="0" smtClean="0"/>
              <a:t>       του </a:t>
            </a:r>
            <a:r>
              <a:rPr lang="el-GR" sz="1400" dirty="0" err="1" smtClean="0"/>
              <a:t>χαρτιού,των</a:t>
            </a:r>
            <a:r>
              <a:rPr lang="el-GR" sz="1400" dirty="0" smtClean="0"/>
              <a:t> δασών, η </a:t>
            </a:r>
            <a:r>
              <a:rPr lang="el-GR" sz="1400" dirty="0" err="1" smtClean="0"/>
              <a:t>κομποστοποίηση</a:t>
            </a:r>
            <a:r>
              <a:rPr lang="el-GR" sz="1400" dirty="0" smtClean="0"/>
              <a:t>, ζωής </a:t>
            </a:r>
            <a:r>
              <a:rPr lang="el-GR" sz="1400" dirty="0" smtClean="0"/>
              <a:t>του ανθρώπου</a:t>
            </a:r>
            <a:r>
              <a:rPr lang="el-GR" sz="1400" dirty="0" smtClean="0"/>
              <a:t>.</a:t>
            </a:r>
          </a:p>
          <a:p>
            <a:r>
              <a:rPr lang="el-GR" sz="1400" dirty="0" smtClean="0"/>
              <a:t>Παρατηρήσαμε ότι και η ζωή του ανθρώπου μέσα στη φύση </a:t>
            </a:r>
            <a:r>
              <a:rPr lang="el-GR" sz="1400" smtClean="0"/>
              <a:t>είναι κύκλος.</a:t>
            </a:r>
            <a:endParaRPr lang="el-GR" sz="1400" dirty="0" smtClean="0"/>
          </a:p>
          <a:p>
            <a:pPr>
              <a:buNone/>
            </a:pPr>
            <a:r>
              <a:rPr lang="el-GR" sz="1400" dirty="0" smtClean="0"/>
              <a:t> </a:t>
            </a:r>
          </a:p>
          <a:p>
            <a:pPr>
              <a:buNone/>
            </a:pPr>
            <a:endParaRPr lang="el-GR" sz="1600" dirty="0" smtClean="0"/>
          </a:p>
          <a:p>
            <a:endParaRPr lang="el-GR" sz="1800" dirty="0" smtClean="0"/>
          </a:p>
          <a:p>
            <a:endParaRPr lang="el-GR" sz="1800" dirty="0" smtClean="0"/>
          </a:p>
          <a:p>
            <a:endParaRPr lang="el-GR" sz="1800" dirty="0" smtClean="0"/>
          </a:p>
          <a:p>
            <a:endParaRPr lang="el-GR" sz="1800" dirty="0"/>
          </a:p>
        </p:txBody>
      </p:sp>
      <p:sp>
        <p:nvSpPr>
          <p:cNvPr id="10" name="9 - Ορθογώνιο"/>
          <p:cNvSpPr/>
          <p:nvPr/>
        </p:nvSpPr>
        <p:spPr>
          <a:xfrm>
            <a:off x="1857356" y="357166"/>
            <a:ext cx="500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b="1" dirty="0" smtClean="0">
                <a:latin typeface="Calibri" pitchFamily="34" charset="0"/>
                <a:cs typeface="Arial" pitchFamily="34" charset="0"/>
              </a:rPr>
              <a:t>ΕΛΛΗΝΙΚΗ ΔΗΜΟΚΡΑΤΙΑ</a:t>
            </a: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200" b="1" dirty="0" smtClean="0">
                <a:latin typeface="Calibri" pitchFamily="34" charset="0"/>
                <a:cs typeface="Arial" pitchFamily="34" charset="0"/>
              </a:rPr>
            </a:br>
            <a:r>
              <a:rPr lang="el-GR" sz="1200" b="1" dirty="0" smtClean="0">
                <a:latin typeface="Calibri" pitchFamily="34" charset="0"/>
                <a:cs typeface="Arial" pitchFamily="34" charset="0"/>
              </a:rPr>
              <a:t>ΥΠΟΥΡΓΕΙΟ ΠΑΙΔΕΙΑΣ,ΕΡΕΥΝΑΣ ΚΑΙ ΘΡΗΣΚΕΥΜΑΤΩΝ</a:t>
            </a: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200" b="1" dirty="0" smtClean="0">
                <a:latin typeface="Calibri" pitchFamily="34" charset="0"/>
                <a:cs typeface="Arial" pitchFamily="34" charset="0"/>
              </a:rPr>
            </a:br>
            <a:r>
              <a:rPr lang="el-GR" sz="1200" b="1" dirty="0" smtClean="0">
                <a:latin typeface="Calibri" pitchFamily="34" charset="0"/>
                <a:cs typeface="Arial" pitchFamily="34" charset="0"/>
              </a:rPr>
              <a:t>ΠΕΡ. Δ/ΝΣΗ Π. &amp; Δ. ΕΚΠ/ΣΗΣ ΑΤΤΙΚΗΣ</a:t>
            </a:r>
            <a:br>
              <a:rPr lang="el-GR" sz="1200" b="1" dirty="0" smtClean="0">
                <a:latin typeface="Calibri" pitchFamily="34" charset="0"/>
                <a:cs typeface="Arial" pitchFamily="34" charset="0"/>
              </a:rPr>
            </a:br>
            <a:r>
              <a:rPr lang="el-GR" sz="1200" b="1" dirty="0" smtClean="0">
                <a:latin typeface="Calibri" pitchFamily="34" charset="0"/>
                <a:cs typeface="Arial" pitchFamily="34" charset="0"/>
              </a:rPr>
              <a:t> ΔΙΕΥΘΥΝΣΗ Β΄ ΑΘΗΝΑΣ</a:t>
            </a:r>
            <a:endParaRPr lang="el-GR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el-GR" sz="18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l-GR" sz="1800" b="1" dirty="0" smtClean="0">
                <a:latin typeface="Calibri" pitchFamily="34" charset="0"/>
                <a:cs typeface="Arial" pitchFamily="34" charset="0"/>
              </a:rPr>
            </a:br>
            <a:r>
              <a:rPr lang="el-GR" sz="1600" b="1" dirty="0" smtClean="0">
                <a:latin typeface="Calibri" pitchFamily="34" charset="0"/>
                <a:cs typeface="Arial" pitchFamily="34" charset="0"/>
              </a:rPr>
              <a:t>ΕΛΛΗΝΙΚΗ ΔΗΜΟΚΡΑΤΙΑ</a:t>
            </a: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Calibri" pitchFamily="34" charset="0"/>
                <a:cs typeface="Arial" pitchFamily="34" charset="0"/>
              </a:rPr>
            </a:br>
            <a:r>
              <a:rPr lang="el-GR" sz="1600" b="1" dirty="0" smtClean="0">
                <a:latin typeface="Calibri" pitchFamily="34" charset="0"/>
                <a:cs typeface="Arial" pitchFamily="34" charset="0"/>
              </a:rPr>
              <a:t>ΥΠΟΥΡΓΕΙΟ ΠΑΙΔΕΙΑΣ,ΕΡΕΥΝΑΣ ΚΑΙ ΘΡΗΣΚΕΥΜΑΤΩΝ</a:t>
            </a: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Calibri" pitchFamily="34" charset="0"/>
                <a:cs typeface="Arial" pitchFamily="34" charset="0"/>
              </a:rPr>
            </a:br>
            <a:r>
              <a:rPr lang="el-GR" sz="1600" b="1" dirty="0" smtClean="0">
                <a:latin typeface="Calibri" pitchFamily="34" charset="0"/>
                <a:cs typeface="Arial" pitchFamily="34" charset="0"/>
              </a:rPr>
              <a:t>ΠΕΡ. Δ/ΝΣΗ Π. &amp; Δ. ΕΚΠ/ΣΗΣ ΑΤΤΙΚΗΣ</a:t>
            </a:r>
            <a:br>
              <a:rPr lang="el-GR" sz="1600" b="1" dirty="0" smtClean="0">
                <a:latin typeface="Calibri" pitchFamily="34" charset="0"/>
                <a:cs typeface="Arial" pitchFamily="34" charset="0"/>
              </a:rPr>
            </a:br>
            <a:r>
              <a:rPr lang="el-GR" sz="1600" b="1" dirty="0" smtClean="0">
                <a:latin typeface="Calibri" pitchFamily="34" charset="0"/>
                <a:cs typeface="Arial" pitchFamily="34" charset="0"/>
              </a:rPr>
              <a:t> ΔΙΕΥΘΥΝΣΗ Β΄ ΑΘΗΝΑΣ</a:t>
            </a: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sz="3000" dirty="0" smtClean="0"/>
              <a:t>Συνέχεια δραστηριοτήτων –δράσεων</a:t>
            </a:r>
            <a:r>
              <a:rPr lang="el-GR" dirty="0" smtClean="0"/>
              <a:t>.</a:t>
            </a:r>
          </a:p>
          <a:p>
            <a:r>
              <a:rPr lang="el-GR" sz="1600" dirty="0" smtClean="0"/>
              <a:t>Μαζέψαμε τις  ελιές από τον κήπο μας – φτιάξαμε  τις  δικές μας ελιές.</a:t>
            </a:r>
          </a:p>
          <a:p>
            <a:r>
              <a:rPr lang="el-GR" sz="1600" dirty="0" smtClean="0"/>
              <a:t>Φτιάξαμε φρουτοσαλάτες με φρούτα της εποχής.  </a:t>
            </a:r>
          </a:p>
          <a:p>
            <a:r>
              <a:rPr lang="el-GR" sz="1600" dirty="0" smtClean="0"/>
              <a:t>Καλέσαμε τον Γεωπόνο του τμήματος Πρασίνου του Δήμου Αγίας Παρασκευής </a:t>
            </a:r>
          </a:p>
          <a:p>
            <a:pPr>
              <a:buNone/>
            </a:pPr>
            <a:r>
              <a:rPr lang="el-GR" sz="1600" dirty="0" smtClean="0"/>
              <a:t>         και μας καθοδήγησε  να φυτέψουμε αρωματικά φυτά  στα παρτέρια του κήπου μας και τι σημασία μεγάλη έχει το φυσικό υλικό </a:t>
            </a:r>
            <a:r>
              <a:rPr lang="el-GR" sz="1600" dirty="0" err="1" smtClean="0"/>
              <a:t>κομπόστ</a:t>
            </a:r>
            <a:r>
              <a:rPr lang="el-GR" sz="1600" dirty="0" smtClean="0"/>
              <a:t>.</a:t>
            </a:r>
          </a:p>
          <a:p>
            <a:r>
              <a:rPr lang="el-GR" sz="1600" dirty="0" smtClean="0"/>
              <a:t>Παραλαβή των αρωματικών φυτών από το ΕΝΕΕΓΥΛ Αγίας Παρασκευής.</a:t>
            </a:r>
          </a:p>
          <a:p>
            <a:r>
              <a:rPr lang="el-GR" sz="1600" dirty="0" smtClean="0"/>
              <a:t>Νέο φύτεμα  αρωματικών φυτών  την Άνοιξη,</a:t>
            </a:r>
          </a:p>
          <a:p>
            <a:r>
              <a:rPr lang="el-GR" sz="1600" dirty="0" smtClean="0"/>
              <a:t>Θα ακολουθήσει νέο </a:t>
            </a:r>
            <a:r>
              <a:rPr lang="el-GR" sz="1600" dirty="0" err="1" smtClean="0"/>
              <a:t>φύτεμ</a:t>
            </a:r>
            <a:r>
              <a:rPr lang="el-GR" sz="1600" dirty="0" smtClean="0"/>
              <a:t> α  λουλουδιών –λαχανικών (φράουλες-αγγουράκια).</a:t>
            </a:r>
          </a:p>
          <a:p>
            <a:r>
              <a:rPr lang="el-GR" sz="1600" dirty="0" smtClean="0"/>
              <a:t>Ψάξαμε πληροφορίες για τα ονόματα των αρωματικών φυτών(</a:t>
            </a:r>
            <a:r>
              <a:rPr lang="el-GR" sz="1600" dirty="0" err="1" smtClean="0"/>
              <a:t>Αμπαρόριζα</a:t>
            </a:r>
            <a:r>
              <a:rPr lang="el-GR" sz="1600" dirty="0" smtClean="0"/>
              <a:t> ,</a:t>
            </a:r>
            <a:r>
              <a:rPr lang="el-GR" sz="1600" dirty="0" err="1" smtClean="0"/>
              <a:t>πιτάγια</a:t>
            </a:r>
            <a:r>
              <a:rPr lang="el-GR" sz="1600" dirty="0" smtClean="0"/>
              <a:t>, </a:t>
            </a:r>
            <a:r>
              <a:rPr lang="el-GR" sz="1600" dirty="0" err="1" smtClean="0"/>
              <a:t>καλανγχόη</a:t>
            </a:r>
            <a:r>
              <a:rPr lang="el-GR" sz="1600" dirty="0" smtClean="0"/>
              <a:t>,  αλόη, θυμάρι, λεβάντα, μέντα ,)</a:t>
            </a:r>
          </a:p>
          <a:p>
            <a:r>
              <a:rPr lang="el-GR" sz="1600" dirty="0" smtClean="0"/>
              <a:t>Είδαμε νέα δική μας  παρουσίαση με θέμα ‘’</a:t>
            </a:r>
            <a:r>
              <a:rPr lang="el-GR" sz="1600" b="1" dirty="0" smtClean="0">
                <a:solidFill>
                  <a:srgbClr val="00B050"/>
                </a:solidFill>
              </a:rPr>
              <a:t>Η ζωή μας κύκλους κάνει’’ </a:t>
            </a:r>
          </a:p>
          <a:p>
            <a:r>
              <a:rPr lang="el-GR" sz="1600" dirty="0" smtClean="0"/>
              <a:t>Γράψαμε τα ονόματά των φυτών και τα τοποθετήσαμε δίπλα στο κάθε φυτό.</a:t>
            </a:r>
          </a:p>
          <a:p>
            <a:r>
              <a:rPr lang="el-GR" sz="1600" dirty="0" smtClean="0"/>
              <a:t>Ασχοληθήκαμε με τον κύκλο του χαρτιού αφού  ψάξαμε  πληροφορίες ,τι χρειάζεται να γίνει ένα χαρτί.</a:t>
            </a:r>
          </a:p>
          <a:p>
            <a:r>
              <a:rPr lang="el-GR" sz="1600" dirty="0" smtClean="0"/>
              <a:t>Μειώσαμε εντελώς τα χαρτιά  του κίτρινου κάδου του σχολείου μας  ανακυκλώνοντας χαρτί από χαρτί. Κόψαμε, χαρτάκια και  ζυμώσαμε χαρτοπολτό.</a:t>
            </a:r>
          </a:p>
          <a:p>
            <a:r>
              <a:rPr lang="el-GR" sz="1600" dirty="0" smtClean="0"/>
              <a:t>φτιάξαμε νέο κάδρο όπου φιλοτεχνήσαμε το  </a:t>
            </a:r>
            <a:r>
              <a:rPr lang="el-GR" sz="1700" b="1" dirty="0" smtClean="0">
                <a:solidFill>
                  <a:srgbClr val="00B050"/>
                </a:solidFill>
              </a:rPr>
              <a:t>ΑΝΑΚΥΚΛΟΔΕΝΤΡΟ ΤΟ ΔΕΝΤΡΟ ΤΗΣ ΖΩΗΣ ΜΑΣ </a:t>
            </a:r>
            <a:r>
              <a:rPr lang="el-GR" sz="1700" b="1" dirty="0" smtClean="0"/>
              <a:t>όπως  ο Γκούσταβ </a:t>
            </a:r>
            <a:r>
              <a:rPr lang="el-GR" sz="1700" b="1" dirty="0" err="1" smtClean="0"/>
              <a:t>Κλίμτ</a:t>
            </a:r>
            <a:r>
              <a:rPr lang="el-GR" sz="1700" b="1" dirty="0" smtClean="0"/>
              <a:t>.</a:t>
            </a:r>
          </a:p>
          <a:p>
            <a:r>
              <a:rPr lang="el-GR" sz="1700" dirty="0" smtClean="0"/>
              <a:t>Συνεχίσαμε με την τροφική αλυσίδα.</a:t>
            </a:r>
          </a:p>
          <a:p>
            <a:r>
              <a:rPr lang="el-GR" sz="1700" b="1" dirty="0" smtClean="0"/>
              <a:t>Τότε  δεν γνωρίζαμε την Φύση και τους κύκλους της. Τώρα μάθαμε ότι η φύση έχει πολλούς  κύκλους  ζωής  και η λύση  είναι δυνατό να έρθει πάλι μέσα από κύκλο ,όπως η ανακύκλωση που έχει μέσα της την λέξη ΚΥΚΛΟ.</a:t>
            </a:r>
          </a:p>
          <a:p>
            <a:endParaRPr lang="el-GR" sz="1700" b="1" dirty="0" smtClean="0"/>
          </a:p>
          <a:p>
            <a:endParaRPr lang="el-GR" sz="1700" b="1" dirty="0" smtClean="0"/>
          </a:p>
          <a:p>
            <a:endParaRPr lang="el-GR" sz="16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85728"/>
            <a:ext cx="7972452" cy="100013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000232" y="285729"/>
            <a:ext cx="4857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b="1" dirty="0" smtClean="0">
                <a:latin typeface="Calibri" pitchFamily="34" charset="0"/>
                <a:cs typeface="Arial" pitchFamily="34" charset="0"/>
              </a:rPr>
              <a:t>ΕΛΛΗΝΙΚΗ ΔΗΜΟΚΡΑΤΙΑ</a:t>
            </a:r>
            <a:r>
              <a:rPr lang="en-US" sz="10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000" b="1" dirty="0" smtClean="0">
                <a:latin typeface="Calibri" pitchFamily="34" charset="0"/>
                <a:cs typeface="Arial" pitchFamily="34" charset="0"/>
              </a:rPr>
            </a:br>
            <a:r>
              <a:rPr lang="el-GR" sz="1000" b="1" dirty="0" smtClean="0">
                <a:latin typeface="Calibri" pitchFamily="34" charset="0"/>
                <a:cs typeface="Arial" pitchFamily="34" charset="0"/>
              </a:rPr>
              <a:t>ΥΠΟΥΡΓΕΙΟ ΠΑΙΔΕΙΑΣ,ΕΡΕΥΝΑΣ ΚΑΙ ΘΡΗΣΚΕΥΜΑΤΩΝ</a:t>
            </a:r>
            <a:r>
              <a:rPr lang="en-US" sz="10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000" b="1" dirty="0" smtClean="0">
                <a:latin typeface="Calibri" pitchFamily="34" charset="0"/>
                <a:cs typeface="Arial" pitchFamily="34" charset="0"/>
              </a:rPr>
            </a:br>
            <a:r>
              <a:rPr lang="el-GR" sz="1000" b="1" dirty="0" smtClean="0">
                <a:latin typeface="Calibri" pitchFamily="34" charset="0"/>
                <a:cs typeface="Arial" pitchFamily="34" charset="0"/>
              </a:rPr>
              <a:t>ΠΕΡ. </a:t>
            </a:r>
            <a:r>
              <a:rPr lang="el-GR" sz="1000" b="1" dirty="0">
                <a:latin typeface="Calibri" pitchFamily="34" charset="0"/>
                <a:cs typeface="Arial" pitchFamily="34" charset="0"/>
              </a:rPr>
              <a:t>Δ/ΝΣΗ</a:t>
            </a:r>
            <a:r>
              <a:rPr lang="el-GR" sz="1000" b="1" dirty="0" smtClean="0">
                <a:latin typeface="Calibri" pitchFamily="34" charset="0"/>
                <a:cs typeface="Arial" pitchFamily="34" charset="0"/>
              </a:rPr>
              <a:t> Π. &amp; Δ. ΕΚΠ/ΣΗΣ ΑΤΤΙΚΗΣ</a:t>
            </a:r>
            <a:br>
              <a:rPr lang="el-GR" sz="1000" b="1" dirty="0" smtClean="0">
                <a:latin typeface="Calibri" pitchFamily="34" charset="0"/>
                <a:cs typeface="Arial" pitchFamily="34" charset="0"/>
              </a:rPr>
            </a:br>
            <a:r>
              <a:rPr lang="el-GR" sz="1000" b="1" dirty="0" smtClean="0">
                <a:latin typeface="Calibri" pitchFamily="34" charset="0"/>
                <a:cs typeface="Arial" pitchFamily="34" charset="0"/>
              </a:rPr>
              <a:t> ΔΙΕΥΘΥΝΣΗ Β΄ ΑΘΗΝΑΣ</a:t>
            </a:r>
            <a:endParaRPr lang="el-GR" sz="10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119" y="1388789"/>
            <a:ext cx="2060627" cy="2465416"/>
          </a:xfrm>
          <a:prstGeom prst="rect">
            <a:avLst/>
          </a:prstGeom>
        </p:spPr>
      </p:pic>
      <p:pic>
        <p:nvPicPr>
          <p:cNvPr id="10" name="Θέση περιεχομένου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1388789"/>
            <a:ext cx="1749704" cy="2432515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907" y="1388790"/>
            <a:ext cx="1749704" cy="2465416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326" y="1388790"/>
            <a:ext cx="1761897" cy="246541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4293096"/>
            <a:ext cx="1755800" cy="2341067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3119" y="4317492"/>
            <a:ext cx="1728192" cy="2308704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6403" y="4344915"/>
            <a:ext cx="1682642" cy="2237426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8611" y="4344915"/>
            <a:ext cx="2231329" cy="22374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l-GR" sz="1600" b="1" dirty="0">
                <a:solidFill>
                  <a:prstClr val="black"/>
                </a:solidFill>
                <a:latin typeface="Calibri" pitchFamily="34" charset="0"/>
                <a:ea typeface="+mn-ea"/>
                <a:cs typeface="Arial" pitchFamily="34" charset="0"/>
              </a:rPr>
              <a:t/>
            </a:r>
            <a:br>
              <a:rPr lang="el-GR" sz="1600" b="1" dirty="0">
                <a:solidFill>
                  <a:prstClr val="black"/>
                </a:solidFill>
                <a:latin typeface="Calibri" pitchFamily="34" charset="0"/>
                <a:ea typeface="+mn-ea"/>
                <a:cs typeface="Arial" pitchFamily="34" charset="0"/>
              </a:rPr>
            </a:br>
            <a:r>
              <a:rPr lang="el-GR" sz="1100" b="1" dirty="0">
                <a:latin typeface="Calibri" pitchFamily="34" charset="0"/>
                <a:ea typeface="+mn-ea"/>
                <a:cs typeface="Arial" pitchFamily="34" charset="0"/>
              </a:rPr>
              <a:t>ΕΛΛΗΝΙΚΗ </a:t>
            </a:r>
            <a:r>
              <a:rPr lang="el-GR" sz="1100" b="1" dirty="0">
                <a:latin typeface="Calibri" pitchFamily="34" charset="0"/>
                <a:ea typeface="+mn-ea"/>
                <a:cs typeface="Arial" pitchFamily="34" charset="0"/>
              </a:rPr>
              <a:t>ΔΗΜΟΚΡΑΤΙΑ</a:t>
            </a:r>
            <a:r>
              <a:rPr lang="en-US" sz="1100" b="1" dirty="0">
                <a:latin typeface="Calibri" pitchFamily="34" charset="0"/>
                <a:ea typeface="+mn-ea"/>
                <a:cs typeface="Arial" pitchFamily="34" charset="0"/>
              </a:rPr>
              <a:t/>
            </a:r>
            <a:br>
              <a:rPr lang="en-US" sz="1100" b="1" dirty="0">
                <a:latin typeface="Calibri" pitchFamily="34" charset="0"/>
                <a:ea typeface="+mn-ea"/>
                <a:cs typeface="Arial" pitchFamily="34" charset="0"/>
              </a:rPr>
            </a:br>
            <a:r>
              <a:rPr lang="el-GR" sz="1100" b="1" dirty="0">
                <a:latin typeface="Calibri" pitchFamily="34" charset="0"/>
                <a:ea typeface="+mn-ea"/>
                <a:cs typeface="Arial" pitchFamily="34" charset="0"/>
              </a:rPr>
              <a:t>ΥΠΟΥΡΓΕΙΟ ΠΑΙΔΕΙΑΣ,ΕΡΕΥΝΑΣ ΚΑΙ ΘΡΗΣΚΕΥΜΑΤΩΝ</a:t>
            </a:r>
            <a:r>
              <a:rPr lang="en-US" sz="1100" b="1" dirty="0">
                <a:latin typeface="Calibri" pitchFamily="34" charset="0"/>
                <a:ea typeface="+mn-ea"/>
                <a:cs typeface="Arial" pitchFamily="34" charset="0"/>
              </a:rPr>
              <a:t/>
            </a:r>
            <a:br>
              <a:rPr lang="en-US" sz="1100" b="1" dirty="0">
                <a:latin typeface="Calibri" pitchFamily="34" charset="0"/>
                <a:ea typeface="+mn-ea"/>
                <a:cs typeface="Arial" pitchFamily="34" charset="0"/>
              </a:rPr>
            </a:br>
            <a:r>
              <a:rPr lang="el-GR" sz="1100" b="1" dirty="0">
                <a:latin typeface="Calibri" pitchFamily="34" charset="0"/>
                <a:ea typeface="+mn-ea"/>
                <a:cs typeface="Arial" pitchFamily="34" charset="0"/>
              </a:rPr>
              <a:t>ΠΕΡ. Δ/ΝΣΗ Π. &amp; Δ. ΕΚΠ/ΣΗΣ ΑΤΤΙΚΗΣ</a:t>
            </a:r>
            <a:br>
              <a:rPr lang="el-GR" sz="1100" b="1" dirty="0">
                <a:latin typeface="Calibri" pitchFamily="34" charset="0"/>
                <a:ea typeface="+mn-ea"/>
                <a:cs typeface="Arial" pitchFamily="34" charset="0"/>
              </a:rPr>
            </a:br>
            <a:r>
              <a:rPr lang="el-GR" sz="1100" b="1" dirty="0">
                <a:latin typeface="Calibri" pitchFamily="34" charset="0"/>
                <a:ea typeface="+mn-ea"/>
                <a:cs typeface="Arial" pitchFamily="34" charset="0"/>
              </a:rPr>
              <a:t> ΔΙΕΥΘΥΝΣΗ Β΄ ΑΘΗΝΑΣ</a:t>
            </a:r>
            <a:r>
              <a:rPr lang="el-GR" sz="11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l-GR" sz="1100" dirty="0">
                <a:solidFill>
                  <a:prstClr val="black"/>
                </a:solidFill>
                <a:ea typeface="+mn-ea"/>
                <a:cs typeface="+mn-cs"/>
              </a:rPr>
            </a:br>
            <a:endParaRPr lang="el-GR" sz="1100" dirty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12776"/>
            <a:ext cx="2347163" cy="176189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818" y="1479837"/>
            <a:ext cx="2237310" cy="167798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1412776"/>
            <a:ext cx="2241084" cy="1680813"/>
          </a:xfrm>
          <a:prstGeom prst="rect">
            <a:avLst/>
          </a:prstGeom>
        </p:spPr>
      </p:pic>
      <p:pic>
        <p:nvPicPr>
          <p:cNvPr id="9218" name="Picture 2" descr="20260427 165020 AMPARORIZ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1999109" cy="266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20260506 171930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2669357" cy="302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r>
              <a:rPr lang="el-GR" sz="1300" b="1" dirty="0" smtClean="0">
                <a:latin typeface="Calibri" pitchFamily="34" charset="0"/>
                <a:cs typeface="Arial" pitchFamily="34" charset="0"/>
              </a:rPr>
              <a:t>ΕΛΛΗΝΙΚΗ ΔΗΜΟΚΡΑΤΙΑ</a:t>
            </a:r>
            <a:r>
              <a:rPr lang="en-US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Calibri" pitchFamily="34" charset="0"/>
                <a:cs typeface="Arial" pitchFamily="34" charset="0"/>
              </a:rPr>
            </a:br>
            <a:r>
              <a:rPr lang="el-GR" sz="1300" b="1" dirty="0" smtClean="0">
                <a:latin typeface="Calibri" pitchFamily="34" charset="0"/>
                <a:cs typeface="Arial" pitchFamily="34" charset="0"/>
              </a:rPr>
              <a:t>ΥΠΟΥΡΓΕΙΟ ΠΑΙΔΕΙΑΣ,ΕΡΕΥΝΑΣ ΚΑΙ ΘΡΗΣΚΕΥΜΑΤΩΝ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300" b="1" dirty="0" smtClean="0">
                <a:latin typeface="Calibri" pitchFamily="34" charset="0"/>
                <a:cs typeface="Arial" pitchFamily="34" charset="0"/>
              </a:rPr>
            </a:br>
            <a:r>
              <a:rPr lang="el-GR" sz="1300" b="1" dirty="0" smtClean="0">
                <a:latin typeface="Calibri" pitchFamily="34" charset="0"/>
                <a:cs typeface="Arial" pitchFamily="34" charset="0"/>
              </a:rPr>
              <a:t>ΠΕΡ. Δ/ΝΣΗ Π. &amp; Δ. ΕΚΠ/ΣΗΣ ΑΤΤΙΚΗΣ</a:t>
            </a:r>
            <a:br>
              <a:rPr lang="el-GR" sz="1300" b="1" dirty="0" smtClean="0">
                <a:latin typeface="Calibri" pitchFamily="34" charset="0"/>
                <a:cs typeface="Arial" pitchFamily="34" charset="0"/>
              </a:rPr>
            </a:br>
            <a:r>
              <a:rPr lang="el-GR" sz="1300" b="1" dirty="0" smtClean="0">
                <a:latin typeface="Calibri" pitchFamily="34" charset="0"/>
                <a:cs typeface="Arial" pitchFamily="34" charset="0"/>
              </a:rPr>
              <a:t>ΔΙΕΥΘΥΝΣΗ ΠΡΩΤΟΒΑΘΜΙΑΣ ΕΚΠΑΙΔΕΥΣΗΣ Β΄ ΑΘΗΝΑΣ</a:t>
            </a:r>
            <a:endParaRPr lang="el-GR" sz="13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Εκπαιδευτικοί</a:t>
            </a:r>
            <a:r>
              <a:rPr lang="el-GR" dirty="0" smtClean="0"/>
              <a:t>:</a:t>
            </a:r>
          </a:p>
          <a:p>
            <a:endParaRPr lang="el-GR" dirty="0" smtClean="0"/>
          </a:p>
          <a:p>
            <a:r>
              <a:rPr lang="el-GR" b="1" dirty="0" smtClean="0"/>
              <a:t>Συντονιστής</a:t>
            </a:r>
            <a:r>
              <a:rPr lang="el-GR" dirty="0" smtClean="0"/>
              <a:t>: Γεωργία Λαδά Π.Ε.60 Νηπιαγωγών</a:t>
            </a:r>
          </a:p>
          <a:p>
            <a:r>
              <a:rPr lang="el-GR" b="1" dirty="0" smtClean="0"/>
              <a:t>Συμμετέχοντες εκπαιδευτικοί</a:t>
            </a:r>
            <a:r>
              <a:rPr lang="el-GR" dirty="0" smtClean="0"/>
              <a:t>:</a:t>
            </a:r>
          </a:p>
          <a:p>
            <a:r>
              <a:rPr lang="el-GR" dirty="0" smtClean="0"/>
              <a:t>Αναστασία Ξενάκη Π.Ε.60 Νηπιαγωγών Ιωάννα </a:t>
            </a:r>
            <a:r>
              <a:rPr lang="el-GR" dirty="0" err="1" smtClean="0"/>
              <a:t>Σταματοπούλου</a:t>
            </a:r>
            <a:r>
              <a:rPr lang="el-GR" dirty="0" smtClean="0"/>
              <a:t> Π.Ε. 60ΕΑΕ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14446"/>
          </a:xfrm>
        </p:spPr>
        <p:txBody>
          <a:bodyPr>
            <a:normAutofit/>
          </a:bodyPr>
          <a:lstStyle/>
          <a:p>
            <a:r>
              <a:rPr lang="el-GR" sz="1400" b="1" dirty="0" smtClean="0">
                <a:latin typeface="Calibri" pitchFamily="34" charset="0"/>
                <a:cs typeface="Arial" pitchFamily="34" charset="0"/>
              </a:rPr>
              <a:t>ΕΛΛΗΝΙΚΗ ΔΗΜΟΚΡΑΤΙΑ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400" b="1" dirty="0" smtClean="0">
                <a:latin typeface="Calibri" pitchFamily="34" charset="0"/>
                <a:cs typeface="Arial" pitchFamily="34" charset="0"/>
              </a:rPr>
            </a:br>
            <a:r>
              <a:rPr lang="el-GR" sz="1400" b="1" dirty="0" smtClean="0">
                <a:latin typeface="Calibri" pitchFamily="34" charset="0"/>
                <a:cs typeface="Arial" pitchFamily="34" charset="0"/>
              </a:rPr>
              <a:t>ΥΠΟΥΡΓΕΙΟ ΠΑΙΔΕΙΑΣ,ΕΡΕΥΝΑΣ ΚΑΙ ΘΡΗΣΚΕΥΜΑΤΩΝ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400" b="1" dirty="0" smtClean="0">
                <a:latin typeface="Calibri" pitchFamily="34" charset="0"/>
                <a:cs typeface="Arial" pitchFamily="34" charset="0"/>
              </a:rPr>
            </a:br>
            <a:r>
              <a:rPr lang="el-GR" sz="1400" b="1" dirty="0" smtClean="0">
                <a:latin typeface="Calibri" pitchFamily="34" charset="0"/>
                <a:cs typeface="Arial" pitchFamily="34" charset="0"/>
              </a:rPr>
              <a:t>ΠΕΡ. Δ/ΝΣΗ Π. &amp; Δ. ΕΚΠ/ΣΗΣ ΑΤΤΙΚΗΣ</a:t>
            </a:r>
            <a:br>
              <a:rPr lang="el-GR" sz="1400" b="1" dirty="0" smtClean="0">
                <a:latin typeface="Calibri" pitchFamily="34" charset="0"/>
                <a:cs typeface="Arial" pitchFamily="34" charset="0"/>
              </a:rPr>
            </a:br>
            <a:r>
              <a:rPr lang="el-GR" sz="1400" b="1" dirty="0" smtClean="0">
                <a:latin typeface="Calibri" pitchFamily="34" charset="0"/>
                <a:cs typeface="Arial" pitchFamily="34" charset="0"/>
              </a:rPr>
              <a:t>ΔΙΕΥΘΥΝΣΗ ΠΡΩΤΟΒΑΘΜΙΑΣ ΕΚΠΑΙΔΕΥΣΗΣ Β΄ ΑΘΗΝΑΣ</a:t>
            </a:r>
            <a:endParaRPr lang="el-GR" sz="1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dirty="0" smtClean="0"/>
              <a:t>Σκοπός-Στόχοι:</a:t>
            </a:r>
          </a:p>
          <a:p>
            <a:r>
              <a:rPr lang="el-GR" sz="1800" dirty="0" smtClean="0"/>
              <a:t>Να έρθουν  αρχικά σε επαφή με βασικές  έννοιες  του περιβάλλοντος και της φύσης.</a:t>
            </a:r>
          </a:p>
          <a:p>
            <a:r>
              <a:rPr lang="el-GR" sz="1800" dirty="0" smtClean="0"/>
              <a:t>Να  εξοικειωθούν με τις έννοιες-διαφορές των εννοιών  Μόλυνση- Καθαρό περιβάλλον.</a:t>
            </a:r>
          </a:p>
          <a:p>
            <a:r>
              <a:rPr lang="el-GR" sz="1800" dirty="0" smtClean="0"/>
              <a:t>Μέσω της παρατήρησης να αντιληφθούν τι προσφέρει η φύση στον άνθρωπο.</a:t>
            </a:r>
          </a:p>
          <a:p>
            <a:r>
              <a:rPr lang="el-GR" sz="1800" dirty="0" smtClean="0"/>
              <a:t>Να  ανακαλύψουν τι συμβαίνει  σε όλες τις εποχές του κύκλου του χρόνου μέσα από απλά πράγματα στο επίπεδο  του Νηπιαγωγείου.</a:t>
            </a:r>
          </a:p>
          <a:p>
            <a:r>
              <a:rPr lang="el-GR" sz="1800" dirty="0" smtClean="0"/>
              <a:t>Να δούνε και να γνωρίσουν και άλλους κύκλους  Ζωής  πέρα από την ανακύκλωση του άλλου σχεδίου δράσης μας </a:t>
            </a:r>
            <a:r>
              <a:rPr lang="el-GR" sz="1800" b="1" dirty="0" smtClean="0">
                <a:solidFill>
                  <a:schemeClr val="accent4">
                    <a:lumMod val="50000"/>
                  </a:schemeClr>
                </a:solidFill>
              </a:rPr>
              <a:t>‘’ Οι μικροί ήρωες ανακυκλώνουν.’’</a:t>
            </a:r>
          </a:p>
          <a:p>
            <a:r>
              <a:rPr lang="el-GR" sz="1800" dirty="0" smtClean="0"/>
              <a:t>Να αγαπήσουν  με την πολύ συχνή τον ήδη υπάρχοντα κήπο του σχολείου μας  ανά εποχή του χρόνου.</a:t>
            </a:r>
          </a:p>
          <a:p>
            <a:endParaRPr lang="el-GR" sz="1800" dirty="0" smtClean="0"/>
          </a:p>
          <a:p>
            <a:endParaRPr lang="el-GR" sz="1800" dirty="0" smtClean="0"/>
          </a:p>
          <a:p>
            <a:endParaRPr lang="el-GR" sz="1800" dirty="0" smtClean="0"/>
          </a:p>
          <a:p>
            <a:pPr>
              <a:buNone/>
            </a:pPr>
            <a:endParaRPr lang="el-GR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1400" b="1" dirty="0" smtClean="0">
                <a:latin typeface="Calibri" pitchFamily="34" charset="0"/>
                <a:cs typeface="Arial" pitchFamily="34" charset="0"/>
              </a:rPr>
              <a:t>ΕΛΛΗΝΙΚΗ ΔΗΜΟΚΡΑΤΙΑ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400" b="1" dirty="0" smtClean="0">
                <a:latin typeface="Calibri" pitchFamily="34" charset="0"/>
                <a:cs typeface="Arial" pitchFamily="34" charset="0"/>
              </a:rPr>
            </a:br>
            <a:r>
              <a:rPr lang="el-GR" sz="1400" b="1" dirty="0" smtClean="0">
                <a:latin typeface="Calibri" pitchFamily="34" charset="0"/>
                <a:cs typeface="Arial" pitchFamily="34" charset="0"/>
              </a:rPr>
              <a:t>ΥΠΟΥΡΓΕΙΟ ΠΑΙΔΕΙΑΣ,ΕΡΕΥΝΑΣ ΚΑΙ ΘΡΗΣΚΕΥΜΑΤΩΝ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400" b="1" dirty="0" smtClean="0">
                <a:latin typeface="Calibri" pitchFamily="34" charset="0"/>
                <a:cs typeface="Arial" pitchFamily="34" charset="0"/>
              </a:rPr>
            </a:br>
            <a:r>
              <a:rPr lang="el-GR" sz="1400" b="1" dirty="0" smtClean="0">
                <a:latin typeface="Calibri" pitchFamily="34" charset="0"/>
                <a:cs typeface="Arial" pitchFamily="34" charset="0"/>
              </a:rPr>
              <a:t>ΠΕΡ. Δ/ΝΣΗ Π. &amp; Δ. ΕΚΠ/ΣΗΣ ΑΤΤΙΚΗΣ</a:t>
            </a:r>
            <a:br>
              <a:rPr lang="el-GR" sz="1400" b="1" dirty="0" smtClean="0">
                <a:latin typeface="Calibri" pitchFamily="34" charset="0"/>
                <a:cs typeface="Arial" pitchFamily="34" charset="0"/>
              </a:rPr>
            </a:br>
            <a:r>
              <a:rPr lang="el-GR" sz="1400" b="1" dirty="0" smtClean="0">
                <a:latin typeface="Calibri" pitchFamily="34" charset="0"/>
                <a:cs typeface="Arial" pitchFamily="34" charset="0"/>
              </a:rPr>
              <a:t>ΔΙΕΥΘΥΝΣΗ ΠΡΩΤΟΒΑΘΜΙΑΣ ΕΚΠΑΙΔΕΥΣΗΣ Β΄ ΑΘΗΝΑΣ</a:t>
            </a:r>
            <a:endParaRPr lang="el-GR" sz="1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endParaRPr lang="el-GR" sz="1800" dirty="0" smtClean="0"/>
          </a:p>
          <a:p>
            <a:pPr algn="ctr" fontAlgn="base">
              <a:buNone/>
            </a:pPr>
            <a:r>
              <a:rPr lang="el-GR" sz="1800" b="1" dirty="0" smtClean="0"/>
              <a:t>ΣΥΝΔΕΣΗ ΜΕ  ΕΡΓΑΣΤΗΡΙΟ ΔΕΞΙΟΤΗΤΩΝ</a:t>
            </a:r>
          </a:p>
          <a:p>
            <a:pPr algn="ctr" fontAlgn="base">
              <a:buNone/>
            </a:pPr>
            <a:r>
              <a:rPr lang="el-GR" sz="1800" b="1" dirty="0" smtClean="0"/>
              <a:t> ΚΑΙ ΑΝΑΛΥΤΙΚΟ ΠΡΟΓΡΑΜΜΑ ΣΠΟΥΔΩΝ 2023</a:t>
            </a:r>
            <a:r>
              <a:rPr lang="el-GR" sz="1800" dirty="0" smtClean="0"/>
              <a:t>.</a:t>
            </a:r>
          </a:p>
          <a:p>
            <a:pPr fontAlgn="base"/>
            <a:endParaRPr lang="el-GR" sz="1800" dirty="0" smtClean="0"/>
          </a:p>
          <a:p>
            <a:pPr fontAlgn="base"/>
            <a:r>
              <a:rPr lang="el-GR" sz="1800" b="1" dirty="0" smtClean="0"/>
              <a:t>ΘΕΜΑΤΙΚΗ ΕΝΟΤΗΤΑ :</a:t>
            </a:r>
          </a:p>
          <a:p>
            <a:pPr fontAlgn="base"/>
            <a:endParaRPr lang="el-GR" sz="1800" b="1" dirty="0" smtClean="0"/>
          </a:p>
          <a:p>
            <a:pPr fontAlgn="base"/>
            <a:r>
              <a:rPr lang="el-GR" sz="1600" b="1" dirty="0" smtClean="0"/>
              <a:t>ΖΩ ΚΑΛΥΤΕΡΑ -ΕΥ ΖΗΝ -ΦΡΟΝΤΙΖΩ ΤΟ ΠΕΡΙΒΑΛΛΟΝ</a:t>
            </a:r>
          </a:p>
          <a:p>
            <a:pPr fontAlgn="base">
              <a:buNone/>
            </a:pPr>
            <a:r>
              <a:rPr lang="el-GR" sz="1600" b="1" dirty="0" smtClean="0"/>
              <a:t>         </a:t>
            </a:r>
          </a:p>
          <a:p>
            <a:pPr fontAlgn="base">
              <a:buNone/>
            </a:pPr>
            <a:r>
              <a:rPr lang="el-GR" sz="1600" b="1" dirty="0" smtClean="0"/>
              <a:t>         ΤΟΜΕΑΣ:</a:t>
            </a:r>
          </a:p>
          <a:p>
            <a:pPr fontAlgn="base"/>
            <a:r>
              <a:rPr lang="el-GR" sz="1600" b="1" dirty="0" smtClean="0"/>
              <a:t>ΟΙΚΟΛΟΓΙΑ-ΠΑΓΚΟΣΜΙΑ ΚΑΙ ΤΟΠΙΚΗ ΦΥΣΙΚΗ ΚΛΗΡΟΝΟΜΙΑ.</a:t>
            </a:r>
          </a:p>
          <a:p>
            <a:pPr fontAlgn="base"/>
            <a:r>
              <a:rPr lang="el-GR" sz="1600" b="1" dirty="0" smtClean="0"/>
              <a:t>ΘΕΜΑΤΙΚΟ ΠΕΔΙΟ: ΠΑΙΔΙ ΕΑΥΤΟΣ  ΚΑΙ ΚΟΙΝΩΝΙΑ   (Αναλυτικό πρόγραμμα σπουδών 2023)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400" b="1" dirty="0" smtClean="0">
                <a:latin typeface="Calibri" pitchFamily="34" charset="0"/>
                <a:cs typeface="Arial" pitchFamily="34" charset="0"/>
              </a:rPr>
              <a:t>ΕΛΛΗΝΙΚΗ ΔΗΜΟΚΡΑΤΙΑ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400" b="1" dirty="0" smtClean="0">
                <a:latin typeface="Calibri" pitchFamily="34" charset="0"/>
                <a:cs typeface="Arial" pitchFamily="34" charset="0"/>
              </a:rPr>
            </a:br>
            <a:r>
              <a:rPr lang="el-GR" sz="1400" b="1" dirty="0" smtClean="0">
                <a:latin typeface="Calibri" pitchFamily="34" charset="0"/>
                <a:cs typeface="Arial" pitchFamily="34" charset="0"/>
              </a:rPr>
              <a:t>ΥΠΟΥΡΓΕΙΟ ΠΑΙΔΕΙΑΣ,ΕΡΕΥΝΑΣ ΚΑΙ ΘΡΗΣΚΕΥΜΑΤΩΝ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400" b="1" dirty="0" smtClean="0">
                <a:latin typeface="Calibri" pitchFamily="34" charset="0"/>
                <a:cs typeface="Arial" pitchFamily="34" charset="0"/>
              </a:rPr>
            </a:br>
            <a:r>
              <a:rPr lang="el-GR" sz="1400" b="1" dirty="0" smtClean="0">
                <a:latin typeface="Calibri" pitchFamily="34" charset="0"/>
                <a:cs typeface="Arial" pitchFamily="34" charset="0"/>
              </a:rPr>
              <a:t>ΠΕΡ. Δ/ΝΣΗ Π. &amp; Δ. ΕΚΠ/ΣΗΣ ΑΤΤΙΚΗΣ</a:t>
            </a:r>
            <a:br>
              <a:rPr lang="el-GR" sz="1400" b="1" dirty="0" smtClean="0">
                <a:latin typeface="Calibri" pitchFamily="34" charset="0"/>
                <a:cs typeface="Arial" pitchFamily="34" charset="0"/>
              </a:rPr>
            </a:br>
            <a:r>
              <a:rPr lang="el-GR" sz="1400" b="1" dirty="0" smtClean="0">
                <a:latin typeface="Calibri" pitchFamily="34" charset="0"/>
                <a:cs typeface="Arial" pitchFamily="34" charset="0"/>
              </a:rPr>
              <a:t>ΔΙΕΥΘΥΝΣΗ ΠΡΩΤΟΒΑΘΜΙΑΣ ΕΚΠΑΙΔΕΥΣΗΣ Β΄ ΑΘΗΝΑΣ</a:t>
            </a:r>
            <a:endParaRPr lang="el-GR" sz="1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l-GR" sz="1800" b="1" dirty="0" smtClean="0"/>
          </a:p>
          <a:p>
            <a:pPr algn="ctr">
              <a:buNone/>
            </a:pPr>
            <a:r>
              <a:rPr lang="el-GR" sz="2000" b="1" dirty="0" smtClean="0"/>
              <a:t>ΑΠΟΤΕΛΕΣΜΑΤΑ  ΠΟΥ ΠΡΟΣΔΟΚΟΥΜΕ:</a:t>
            </a:r>
          </a:p>
          <a:p>
            <a:pPr algn="ctr">
              <a:buNone/>
            </a:pPr>
            <a:endParaRPr lang="el-GR" sz="2000" b="1" dirty="0" smtClean="0"/>
          </a:p>
          <a:p>
            <a:r>
              <a:rPr lang="el-GR" sz="2000" b="1" dirty="0" smtClean="0"/>
              <a:t> </a:t>
            </a:r>
            <a:r>
              <a:rPr lang="el-GR" sz="1800" dirty="0" smtClean="0"/>
              <a:t>Τα παιδιά να αγαπήσουν την διαδικασία ενασχόλησης με τον  κήπο μας .</a:t>
            </a:r>
          </a:p>
          <a:p>
            <a:r>
              <a:rPr lang="el-GR" sz="1800" dirty="0" smtClean="0"/>
              <a:t>Να επιδιώκουν να τον επισκέπτονται συχνά και να περνούν ευχάριστα .</a:t>
            </a:r>
          </a:p>
          <a:p>
            <a:r>
              <a:rPr lang="el-GR" sz="1800" dirty="0" smtClean="0"/>
              <a:t>Να  εστιάσουν σε πολλά προϊόντα τα οποία προσφέρει η φύση στον Άνθρωπο. </a:t>
            </a:r>
          </a:p>
          <a:p>
            <a:r>
              <a:rPr lang="el-GR" sz="1800" dirty="0" smtClean="0"/>
              <a:t>Να εργαστούμε σε ομάδες και να ανταλλάξουμε εμπειρίες στις ομάδες και στην ολομέλεια.</a:t>
            </a:r>
          </a:p>
          <a:p>
            <a:r>
              <a:rPr lang="el-GR" sz="1800" dirty="0" smtClean="0"/>
              <a:t>Να σχεδιάσουμε, να  διερευνήσουμε ,να παρατηρήσουμε και να καταλήξουμε σε συμπεράσματα.</a:t>
            </a:r>
          </a:p>
          <a:p>
            <a:r>
              <a:rPr lang="el-GR" sz="1800" dirty="0" smtClean="0"/>
              <a:t>Να εκτιμήσουμε την αξία της εργασίας με την </a:t>
            </a:r>
            <a:r>
              <a:rPr lang="el-GR" sz="1800" dirty="0" err="1" smtClean="0"/>
              <a:t>γή</a:t>
            </a:r>
            <a:r>
              <a:rPr lang="el-GR" sz="1800" dirty="0" smtClean="0"/>
              <a:t> και την φύση .</a:t>
            </a:r>
          </a:p>
          <a:p>
            <a:r>
              <a:rPr lang="el-GR" sz="1800" dirty="0" smtClean="0"/>
              <a:t>Να </a:t>
            </a:r>
            <a:r>
              <a:rPr lang="el-GR" sz="1800" dirty="0" err="1" smtClean="0"/>
              <a:t>αναστοχαστούμε</a:t>
            </a:r>
            <a:r>
              <a:rPr lang="el-GR" sz="1800" dirty="0" smtClean="0"/>
              <a:t> και να υιοθετήσουμε στάσεις και αξίες που δεν γνωρίζαμε.</a:t>
            </a:r>
          </a:p>
          <a:p>
            <a:r>
              <a:rPr lang="el-GR" sz="1800" dirty="0" smtClean="0"/>
              <a:t>Να προσπαθήσουμε να τα εντάξουμε στην πραγματική ζωή μας μέσα από το καθημερινό βίωμα στην </a:t>
            </a:r>
            <a:r>
              <a:rPr lang="el-GR" sz="1800" dirty="0" err="1" smtClean="0"/>
              <a:t>σύγχρονηεποχή</a:t>
            </a:r>
            <a:r>
              <a:rPr lang="el-GR" sz="1800" dirty="0" smtClean="0"/>
              <a:t>. </a:t>
            </a:r>
          </a:p>
          <a:p>
            <a:pPr algn="ctr">
              <a:buNone/>
            </a:pPr>
            <a:endParaRPr lang="el-GR" sz="1800" dirty="0" smtClean="0"/>
          </a:p>
          <a:p>
            <a:endParaRPr lang="el-GR" sz="1800" b="1" dirty="0" smtClean="0"/>
          </a:p>
          <a:p>
            <a:pPr algn="ctr">
              <a:buNone/>
            </a:pPr>
            <a:endParaRPr lang="el-GR" sz="1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/>
          </a:bodyPr>
          <a:lstStyle/>
          <a:p>
            <a:r>
              <a:rPr lang="el-GR" sz="1600" b="1" dirty="0" smtClean="0">
                <a:latin typeface="Calibri" pitchFamily="34" charset="0"/>
                <a:cs typeface="Arial" pitchFamily="34" charset="0"/>
              </a:rPr>
              <a:t>ΕΛΛΗΝΙΚΗ ΔΗΜΟΚΡΑΤΙΑ</a:t>
            </a: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Calibri" pitchFamily="34" charset="0"/>
                <a:cs typeface="Arial" pitchFamily="34" charset="0"/>
              </a:rPr>
            </a:br>
            <a:r>
              <a:rPr lang="el-GR" sz="1600" b="1" dirty="0" smtClean="0">
                <a:latin typeface="Calibri" pitchFamily="34" charset="0"/>
                <a:cs typeface="Arial" pitchFamily="34" charset="0"/>
              </a:rPr>
              <a:t>ΥΠΟΥΡΓΕΙΟ ΠΑΙΔΕΙΑΣ,ΕΡΕΥΝΑΣ ΚΑΙ ΘΡΗΣΚΕΥΜΑΤΩΝ</a:t>
            </a: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Calibri" pitchFamily="34" charset="0"/>
                <a:cs typeface="Arial" pitchFamily="34" charset="0"/>
              </a:rPr>
            </a:br>
            <a:r>
              <a:rPr lang="el-GR" sz="1600" b="1" dirty="0" smtClean="0">
                <a:latin typeface="Calibri" pitchFamily="34" charset="0"/>
                <a:cs typeface="Arial" pitchFamily="34" charset="0"/>
              </a:rPr>
              <a:t>ΠΕΡ. Δ/ΝΣΗ Π. &amp; Δ. ΕΚΠ/ΣΗΣ ΑΤΤΙΚΗΣ</a:t>
            </a:r>
            <a:br>
              <a:rPr lang="el-GR" sz="1600" b="1" dirty="0" smtClean="0">
                <a:latin typeface="Calibri" pitchFamily="34" charset="0"/>
                <a:cs typeface="Arial" pitchFamily="34" charset="0"/>
              </a:rPr>
            </a:br>
            <a:r>
              <a:rPr lang="el-GR" sz="1600" b="1" dirty="0" smtClean="0">
                <a:latin typeface="Calibri" pitchFamily="34" charset="0"/>
                <a:cs typeface="Arial" pitchFamily="34" charset="0"/>
              </a:rPr>
              <a:t>ΔΙΕΥΘΥΝΣΗ ΠΡΩΤΟΒΑΘΜΙΑΣ ΕΚΠΑΙΔΕΥΣΗΣ Β΄ ΑΘΗΝΑΣ</a:t>
            </a:r>
            <a:endParaRPr lang="el-GR" sz="1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400" dirty="0" smtClean="0"/>
              <a:t>Η Ζωή μας κύκλους κάνει.</a:t>
            </a:r>
            <a:br>
              <a:rPr lang="el-GR" sz="2400" dirty="0" smtClean="0"/>
            </a:br>
            <a:r>
              <a:rPr lang="el-GR" sz="2400" dirty="0" smtClean="0"/>
              <a:t>Και η Ανακύκλωση έχει μέσα της την λέξη κύκλος.</a:t>
            </a:r>
            <a:endParaRPr lang="el-GR" sz="2400" dirty="0"/>
          </a:p>
        </p:txBody>
      </p:sp>
      <p:pic>
        <p:nvPicPr>
          <p:cNvPr id="4" name="Picture 2" descr="C:\Users\User\Downloads\αρχείο λήψης (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61239"/>
            <a:ext cx="6858048" cy="3582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el-GR" sz="3200" dirty="0" smtClean="0"/>
              <a:t>.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92869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sz="1400" b="1" dirty="0" smtClean="0">
                <a:latin typeface="Calibri" pitchFamily="34" charset="0"/>
                <a:cs typeface="Arial" pitchFamily="34" charset="0"/>
              </a:rPr>
              <a:t>ΕΛΛΗΝΙΚΗ ΔΗΜΟΚΡΑΤΙΑ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400" b="1" dirty="0" smtClean="0">
                <a:latin typeface="Calibri" pitchFamily="34" charset="0"/>
                <a:cs typeface="Arial" pitchFamily="34" charset="0"/>
              </a:rPr>
            </a:br>
            <a:r>
              <a:rPr lang="el-GR" sz="1400" b="1" dirty="0" smtClean="0">
                <a:latin typeface="Calibri" pitchFamily="34" charset="0"/>
                <a:cs typeface="Arial" pitchFamily="34" charset="0"/>
              </a:rPr>
              <a:t>ΥΠΟΥΡΓΕΙΟ ΠΑΙΔΕΙΑΣ,ΕΡΕΥΝΑΣ ΚΑΙ ΘΡΗΣΚΕΥΜΑΤΩΝ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400" b="1" dirty="0" smtClean="0">
                <a:latin typeface="Calibri" pitchFamily="34" charset="0"/>
                <a:cs typeface="Arial" pitchFamily="34" charset="0"/>
              </a:rPr>
            </a:br>
            <a:r>
              <a:rPr lang="el-GR" sz="1400" b="1" dirty="0" smtClean="0">
                <a:latin typeface="Calibri" pitchFamily="34" charset="0"/>
                <a:cs typeface="Arial" pitchFamily="34" charset="0"/>
              </a:rPr>
              <a:t>ΠΕΡ. Δ/ΝΣΗ Π. &amp; Δ. ΕΚΠ/ΣΗΣ ΑΤΤΙΚΗΣ</a:t>
            </a:r>
            <a:br>
              <a:rPr lang="el-GR" sz="1400" b="1" dirty="0" smtClean="0">
                <a:latin typeface="Calibri" pitchFamily="34" charset="0"/>
                <a:cs typeface="Arial" pitchFamily="34" charset="0"/>
              </a:rPr>
            </a:br>
            <a:r>
              <a:rPr lang="el-GR" sz="1400" b="1" dirty="0" smtClean="0">
                <a:latin typeface="Calibri" pitchFamily="34" charset="0"/>
                <a:cs typeface="Arial" pitchFamily="34" charset="0"/>
              </a:rPr>
              <a:t> ΔΙΕΥΘΥΝΣΗ Β΄ ΑΘΗΝΑΣ</a:t>
            </a:r>
            <a:endParaRPr lang="el-GR" sz="1400" dirty="0"/>
          </a:p>
        </p:txBody>
      </p:sp>
      <p:sp>
        <p:nvSpPr>
          <p:cNvPr id="4" name="3 - Ορθογώνιο"/>
          <p:cNvSpPr/>
          <p:nvPr/>
        </p:nvSpPr>
        <p:spPr>
          <a:xfrm>
            <a:off x="2286000" y="135729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         ΚΑΤΑΓΡΑΨΑΜΕ ΚΑΙ ΔΙΕΡΕΥΝΗΣΑΜΕ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Picture 2" descr="C:\Users\User\Downloads\1778162633874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2743219" cy="4572032"/>
          </a:xfrm>
          <a:prstGeom prst="rect">
            <a:avLst/>
          </a:prstGeom>
          <a:noFill/>
        </p:spPr>
      </p:pic>
      <p:pic>
        <p:nvPicPr>
          <p:cNvPr id="6" name="Picture 2" descr="C:\Users\User\Downloads\1778162633888-225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00240"/>
            <a:ext cx="3000396" cy="4572032"/>
          </a:xfrm>
          <a:prstGeom prst="rect">
            <a:avLst/>
          </a:prstGeom>
          <a:noFill/>
        </p:spPr>
      </p:pic>
      <p:pic>
        <p:nvPicPr>
          <p:cNvPr id="7" name="Picture 2" descr="C:\Users\User\Downloads\17781626338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000240"/>
            <a:ext cx="278608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214290"/>
            <a:ext cx="8372476" cy="642942"/>
          </a:xfrm>
        </p:spPr>
        <p:txBody>
          <a:bodyPr>
            <a:normAutofit fontScale="90000"/>
          </a:bodyPr>
          <a:lstStyle/>
          <a:p>
            <a:r>
              <a:rPr lang="el-GR" sz="16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l-GR" sz="1600" b="1" dirty="0" smtClean="0">
                <a:latin typeface="Calibri" pitchFamily="34" charset="0"/>
                <a:cs typeface="Arial" pitchFamily="34" charset="0"/>
              </a:rPr>
            </a:br>
            <a:r>
              <a:rPr lang="el-GR" sz="16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l-GR" sz="1600" b="1" dirty="0" smtClean="0">
                <a:latin typeface="Calibri" pitchFamily="34" charset="0"/>
                <a:cs typeface="Arial" pitchFamily="34" charset="0"/>
              </a:rPr>
            </a:br>
            <a:r>
              <a:rPr lang="el-GR" sz="16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l-GR" sz="1600" b="1" dirty="0" smtClean="0">
                <a:latin typeface="Calibri" pitchFamily="34" charset="0"/>
                <a:cs typeface="Arial" pitchFamily="34" charset="0"/>
              </a:rPr>
            </a:br>
            <a:r>
              <a:rPr lang="el-GR" sz="1300" b="1" dirty="0" smtClean="0">
                <a:latin typeface="Calibri" pitchFamily="34" charset="0"/>
                <a:cs typeface="Arial" pitchFamily="34" charset="0"/>
              </a:rPr>
              <a:t>ΕΛΛΗΝΙΚΗ ΔΗΜΟΚΡΑΤΙΑ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300" b="1" dirty="0" smtClean="0">
                <a:latin typeface="Calibri" pitchFamily="34" charset="0"/>
                <a:cs typeface="Arial" pitchFamily="34" charset="0"/>
              </a:rPr>
            </a:br>
            <a:r>
              <a:rPr lang="el-GR" sz="1300" b="1" dirty="0" smtClean="0">
                <a:latin typeface="Calibri" pitchFamily="34" charset="0"/>
                <a:cs typeface="Arial" pitchFamily="34" charset="0"/>
              </a:rPr>
              <a:t>ΥΠΟΥΡΓΕΙΟ ΠΑΙΔΕΙΑΣ,ΕΡΕΥΝΑΣ ΚΑΙ ΘΡΗΣΚΕΥΜΑΤΩΝ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300" b="1" dirty="0" smtClean="0">
                <a:latin typeface="Calibri" pitchFamily="34" charset="0"/>
                <a:cs typeface="Arial" pitchFamily="34" charset="0"/>
              </a:rPr>
            </a:br>
            <a:r>
              <a:rPr lang="el-GR" sz="1300" b="1" dirty="0" smtClean="0">
                <a:latin typeface="Calibri" pitchFamily="34" charset="0"/>
                <a:cs typeface="Arial" pitchFamily="34" charset="0"/>
              </a:rPr>
              <a:t>ΠΕΡ. Δ/ΝΣΗ Π. &amp; Δ. ΕΚΠ/ΣΗΣ ΑΤΤΙΚΗΣ</a:t>
            </a:r>
            <a:br>
              <a:rPr lang="el-GR" sz="1300" b="1" dirty="0" smtClean="0">
                <a:latin typeface="Calibri" pitchFamily="34" charset="0"/>
                <a:cs typeface="Arial" pitchFamily="34" charset="0"/>
              </a:rPr>
            </a:br>
            <a:r>
              <a:rPr lang="el-GR" sz="1300" b="1" dirty="0" smtClean="0">
                <a:latin typeface="Calibri" pitchFamily="34" charset="0"/>
                <a:cs typeface="Arial" pitchFamily="34" charset="0"/>
              </a:rPr>
              <a:t> ΔΙΕΥΘΥΝΣΗ Β΄ ΑΘΗΝΑΣ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graphicFrame>
        <p:nvGraphicFramePr>
          <p:cNvPr id="8193" name="Object 1"/>
          <p:cNvGraphicFramePr>
            <a:graphicFrameLocks noGrp="1" noChangeAspect="1"/>
          </p:cNvGraphicFramePr>
          <p:nvPr>
            <p:ph idx="1"/>
          </p:nvPr>
        </p:nvGraphicFramePr>
        <p:xfrm>
          <a:off x="1285852" y="1142984"/>
          <a:ext cx="7000924" cy="521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Έγγραφο" r:id="rId3" imgW="6112944" imgH="8762252" progId="Word.Document.12">
                  <p:embed/>
                </p:oleObj>
              </mc:Choice>
              <mc:Fallback>
                <p:oleObj name="Έγγραφο" r:id="rId3" imgW="6112944" imgH="8762252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1142984"/>
                        <a:ext cx="7000924" cy="5211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el-GR" sz="16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l-GR" sz="1600" b="1" dirty="0" smtClean="0">
                <a:latin typeface="Calibri" pitchFamily="34" charset="0"/>
                <a:cs typeface="Arial" pitchFamily="34" charset="0"/>
              </a:rPr>
            </a:br>
            <a:r>
              <a:rPr lang="el-GR" sz="16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l-GR" sz="1600" b="1" dirty="0" smtClean="0">
                <a:latin typeface="Calibri" pitchFamily="34" charset="0"/>
                <a:cs typeface="Arial" pitchFamily="34" charset="0"/>
              </a:rPr>
            </a:br>
            <a:r>
              <a:rPr lang="el-GR" sz="1600" b="1" dirty="0" smtClean="0">
                <a:latin typeface="Calibri" pitchFamily="34" charset="0"/>
                <a:cs typeface="Arial" pitchFamily="34" charset="0"/>
              </a:rPr>
              <a:t>ΕΛΛΗΝΙΚΗ ΔΗΜΟΚΡΑΤΙΑ</a:t>
            </a: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Calibri" pitchFamily="34" charset="0"/>
                <a:cs typeface="Arial" pitchFamily="34" charset="0"/>
              </a:rPr>
            </a:br>
            <a:r>
              <a:rPr lang="el-GR" sz="1600" b="1" dirty="0" smtClean="0">
                <a:latin typeface="Calibri" pitchFamily="34" charset="0"/>
                <a:cs typeface="Arial" pitchFamily="34" charset="0"/>
              </a:rPr>
              <a:t>ΥΠΟΥΡΓΕΙΟ ΠΑΙΔΕΙΑΣ,ΕΡΕΥΝΑΣ ΚΑΙ ΘΡΗΣΚΕΥΜΑΤΩΝ</a:t>
            </a: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Calibri" pitchFamily="34" charset="0"/>
                <a:cs typeface="Arial" pitchFamily="34" charset="0"/>
              </a:rPr>
            </a:br>
            <a:r>
              <a:rPr lang="el-GR" sz="1600" b="1" dirty="0" smtClean="0">
                <a:latin typeface="Calibri" pitchFamily="34" charset="0"/>
                <a:cs typeface="Arial" pitchFamily="34" charset="0"/>
              </a:rPr>
              <a:t>ΠΕΡ. Δ/ΝΣΗ Π. &amp; Δ. ΕΚΠ/ΣΗΣ ΑΤΤΙΚΗΣ</a:t>
            </a:r>
            <a:br>
              <a:rPr lang="el-GR" sz="1600" b="1" dirty="0" smtClean="0">
                <a:latin typeface="Calibri" pitchFamily="34" charset="0"/>
                <a:cs typeface="Arial" pitchFamily="34" charset="0"/>
              </a:rPr>
            </a:br>
            <a:r>
              <a:rPr lang="el-GR" sz="1600" b="1" dirty="0" smtClean="0">
                <a:latin typeface="Calibri" pitchFamily="34" charset="0"/>
                <a:cs typeface="Arial" pitchFamily="34" charset="0"/>
              </a:rPr>
              <a:t> ΔΙΕΥΘΥΝΣΗ Β΄ ΑΘΗΝΑΣ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l-GR" b="1" dirty="0" smtClean="0"/>
          </a:p>
          <a:p>
            <a:pPr algn="ctr">
              <a:buNone/>
            </a:pPr>
            <a:r>
              <a:rPr lang="el-GR" b="1" dirty="0" smtClean="0"/>
              <a:t>Συνεργασία  με φορείς.</a:t>
            </a:r>
          </a:p>
          <a:p>
            <a:pPr algn="ctr">
              <a:buNone/>
            </a:pPr>
            <a:endParaRPr lang="el-GR" b="1" dirty="0" smtClean="0"/>
          </a:p>
          <a:p>
            <a:r>
              <a:rPr lang="el-GR" sz="2400" dirty="0" smtClean="0"/>
              <a:t>Υπηρεσία Πρασίνου Αγίας Παρασκευής </a:t>
            </a:r>
          </a:p>
          <a:p>
            <a:r>
              <a:rPr lang="el-GR" sz="2400" dirty="0" smtClean="0"/>
              <a:t>Ειδικό επαγγελματικό  Λύκειο Αγίας Παρασκευής(ΕΝΕΕΓΥΛ).</a:t>
            </a:r>
          </a:p>
          <a:p>
            <a:r>
              <a:rPr lang="el-GR" sz="2400" dirty="0" smtClean="0"/>
              <a:t>Πρόγραμμα </a:t>
            </a:r>
            <a:r>
              <a:rPr lang="el-GR" sz="2400" dirty="0" err="1" smtClean="0"/>
              <a:t>κομποστοποίησης</a:t>
            </a:r>
            <a:r>
              <a:rPr lang="el-GR" sz="2400" dirty="0" smtClean="0"/>
              <a:t> –ΚΟΙΝΣΕΠ.</a:t>
            </a:r>
          </a:p>
          <a:p>
            <a:r>
              <a:rPr lang="el-GR" sz="2400" dirty="0" smtClean="0"/>
              <a:t>Σύλλογος γονέων-γονείς.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1108</Words>
  <Application>Microsoft Office PowerPoint</Application>
  <PresentationFormat>Προβολή στην οθόνη (4:3)</PresentationFormat>
  <Paragraphs>102</Paragraphs>
  <Slides>13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Θέμα του Office</vt:lpstr>
      <vt:lpstr>Έγγραφο</vt:lpstr>
      <vt:lpstr>ΕΛΛΗΝΙΚΗ ΔΗΜΟΚΡΑΤΙΑ ΥΠΟΥΡΓΕΙΟ ΠΑΙΔΕΙΑΣ,ΕΡΕΥΝΑΣ ΚΑΙ ΘΡΗΣΚΕΥΜΑΤΩΝ ΠΕΡ. Δ/ΝΣΗ Π. &amp; Δ. ΕΚΠ/ΣΗΣ ΑΤΤΙΚΗΣ ΔΙΕΥΘΥΝΣΗ ΠΡΩΤΟΒΑΘΜΙΑΣ ΕΚΠΑΙΔΕΥΣΗΣ Β΄ ΑΘΗΝΑΣ</vt:lpstr>
      <vt:lpstr>ΕΛΛΗΝΙΚΗ ΔΗΜΟΚΡΑΤΙΑ ΥΠΟΥΡΓΕΙΟ ΠΑΙΔΕΙΑΣ,ΕΡΕΥΝΑΣ ΚΑΙ ΘΡΗΣΚΕΥΜΑΤΩΝ ΠΕΡ. Δ/ΝΣΗ Π. &amp; Δ. ΕΚΠ/ΣΗΣ ΑΤΤΙΚΗΣ ΔΙΕΥΘΥΝΣΗ ΠΡΩΤΟΒΑΘΜΙΑΣ ΕΚΠΑΙΔΕΥΣΗΣ Β΄ ΑΘΗΝΑΣ</vt:lpstr>
      <vt:lpstr>ΕΛΛΗΝΙΚΗ ΔΗΜΟΚΡΑΤΙΑ ΥΠΟΥΡΓΕΙΟ ΠΑΙΔΕΙΑΣ,ΕΡΕΥΝΑΣ ΚΑΙ ΘΡΗΣΚΕΥΜΑΤΩΝ ΠΕΡ. Δ/ΝΣΗ Π. &amp; Δ. ΕΚΠ/ΣΗΣ ΑΤΤΙΚΗΣ ΔΙΕΥΘΥΝΣΗ ΠΡΩΤΟΒΑΘΜΙΑΣ ΕΚΠΑΙΔΕΥΣΗΣ Β΄ ΑΘΗΝΑΣ</vt:lpstr>
      <vt:lpstr>ΕΛΛΗΝΙΚΗ ΔΗΜΟΚΡΑΤΙΑ ΥΠΟΥΡΓΕΙΟ ΠΑΙΔΕΙΑΣ,ΕΡΕΥΝΑΣ ΚΑΙ ΘΡΗΣΚΕΥΜΑΤΩΝ ΠΕΡ. Δ/ΝΣΗ Π. &amp; Δ. ΕΚΠ/ΣΗΣ ΑΤΤΙΚΗΣ ΔΙΕΥΘΥΝΣΗ ΠΡΩΤΟΒΑΘΜΙΑΣ ΕΚΠΑΙΔΕΥΣΗΣ Β΄ ΑΘΗΝΑΣ</vt:lpstr>
      <vt:lpstr>ΕΛΛΗΝΙΚΗ ΔΗΜΟΚΡΑΤΙΑ ΥΠΟΥΡΓΕΙΟ ΠΑΙΔΕΙΑΣ,ΕΡΕΥΝΑΣ ΚΑΙ ΘΡΗΣΚΕΥΜΑΤΩΝ ΠΕΡ. Δ/ΝΣΗ Π. &amp; Δ. ΕΚΠ/ΣΗΣ ΑΤΤΙΚΗΣ ΔΙΕΥΘΥΝΣΗ ΠΡΩΤΟΒΑΘΜΙΑΣ ΕΚΠΑΙΔΕΥΣΗΣ Β΄ ΑΘΗΝΑΣ</vt:lpstr>
      <vt:lpstr>ΕΛΛΗΝΙΚΗ ΔΗΜΟΚΡΑΤΙΑ ΥΠΟΥΡΓΕΙΟ ΠΑΙΔΕΙΑΣ,ΕΡΕΥΝΑΣ ΚΑΙ ΘΡΗΣΚΕΥΜΑΤΩΝ ΠΕΡ. Δ/ΝΣΗ Π. &amp; Δ. ΕΚΠ/ΣΗΣ ΑΤΤΙΚΗΣ ΔΙΕΥΘΥΝΣΗ ΠΡΩΤΟΒΑΘΜΙΑΣ ΕΚΠΑΙΔΕΥΣΗΣ Β΄ ΑΘΗΝΑΣ</vt:lpstr>
      <vt:lpstr>.</vt:lpstr>
      <vt:lpstr>   ΕΛΛΗΝΙΚΗ ΔΗΜΟΚΡΑΤΙΑ ΥΠΟΥΡΓΕΙΟ ΠΑΙΔΕΙΑΣ,ΕΡΕΥΝΑΣ ΚΑΙ ΘΡΗΣΚΕΥΜΑΤΩΝ ΠΕΡ. Δ/ΝΣΗ Π. &amp; Δ. ΕΚΠ/ΣΗΣ ΑΤΤΙΚΗΣ  ΔΙΕΥΘΥΝΣΗ Β΄ ΑΘΗΝΑΣ </vt:lpstr>
      <vt:lpstr>  ΕΛΛΗΝΙΚΗ ΔΗΜΟΚΡΑΤΙΑ ΥΠΟΥΡΓΕΙΟ ΠΑΙΔΕΙΑΣ,ΕΡΕΥΝΑΣ ΚΑΙ ΘΡΗΣΚΕΥΜΑΤΩΝ ΠΕΡ. Δ/ΝΣΗ Π. &amp; Δ. ΕΚΠ/ΣΗΣ ΑΤΤΙΚΗΣ  ΔΙΕΥΘΥΝΣΗ Β΄ ΑΘΗΝΑΣ </vt:lpstr>
      <vt:lpstr> </vt:lpstr>
      <vt:lpstr> ΕΛΛΗΝΙΚΗ ΔΗΜΟΚΡΑΤΙΑ ΥΠΟΥΡΓΕΙΟ ΠΑΙΔΕΙΑΣ,ΕΡΕΥΝΑΣ ΚΑΙ ΘΡΗΣΚΕΥΜΑΤΩΝ ΠΕΡ. Δ/ΝΣΗ Π. &amp; Δ. ΕΚΠ/ΣΗΣ ΑΤΤΙΚΗΣ  ΔΙΕΥΘΥΝΣΗ Β΄ ΑΘΗΝΑΣ </vt:lpstr>
      <vt:lpstr>   </vt:lpstr>
      <vt:lpstr> ΕΛΛΗΝΙΚΗ ΔΗΜΟΚΡΑΤΙΑ ΥΠΟΥΡΓΕΙΟ ΠΑΙΔΕΙΑΣ,ΕΡΕΥΝΑΣ ΚΑΙ ΘΡΗΣΚΕΥΜΑΤΩΝ ΠΕΡ. Δ/ΝΣΗ Π. &amp; Δ. ΕΚΠ/ΣΗΣ ΑΤΤΙΚΗΣ  ΔΙΕΥΘΥΝΣΗ Β΄ ΑΘΗΝΑΣ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ΠΕΡΙΒΑΛΛΟΝΤΙΚΟ ΠΡΟΓΡΑΜΜΑ ‘’ Της φύσης τα γυρίσματα ΄΄   13ο  ΝΗΠΙΑΓΩΓΕΙΟ ΑΓΙΑΣ ΠΑΡΑΣΚΕΥΗΣ</dc:title>
  <dc:creator>User</dc:creator>
  <cp:lastModifiedBy>Windows User</cp:lastModifiedBy>
  <cp:revision>19</cp:revision>
  <dcterms:created xsi:type="dcterms:W3CDTF">2026-05-07T19:57:40Z</dcterms:created>
  <dcterms:modified xsi:type="dcterms:W3CDTF">2026-05-08T08:37:36Z</dcterms:modified>
</cp:coreProperties>
</file>