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8" r:id="rId12"/>
    <p:sldId id="272" r:id="rId13"/>
    <p:sldId id="269" r:id="rId14"/>
    <p:sldId id="270" r:id="rId15"/>
    <p:sldId id="273"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516" y="10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2240E8D2-A86E-4E24-B8D0-F0F6AF8D3104}" type="datetimeFigureOut">
              <a:rPr lang="el-GR" smtClean="0"/>
              <a:pPr/>
              <a:t>12/3/2025</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4218A2A-45EB-4ACF-83DA-4001C76E7C5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240E8D2-A86E-4E24-B8D0-F0F6AF8D3104}" type="datetimeFigureOut">
              <a:rPr lang="el-GR" smtClean="0"/>
              <a:pPr/>
              <a:t>12/3/2025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4218A2A-45EB-4ACF-83DA-4001C76E7C5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240E8D2-A86E-4E24-B8D0-F0F6AF8D3104}" type="datetimeFigureOut">
              <a:rPr lang="el-GR" smtClean="0"/>
              <a:pPr/>
              <a:t>12/3/2025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4218A2A-45EB-4ACF-83DA-4001C76E7C5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2240E8D2-A86E-4E24-B8D0-F0F6AF8D3104}" type="datetimeFigureOut">
              <a:rPr lang="el-GR" smtClean="0"/>
              <a:pPr/>
              <a:t>12/3/2025</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94218A2A-45EB-4ACF-83DA-4001C76E7C5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2240E8D2-A86E-4E24-B8D0-F0F6AF8D3104}" type="datetimeFigureOut">
              <a:rPr lang="el-GR" smtClean="0"/>
              <a:pPr/>
              <a:t>12/3/2025</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94218A2A-45EB-4ACF-83DA-4001C76E7C51}"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2240E8D2-A86E-4E24-B8D0-F0F6AF8D3104}" type="datetimeFigureOut">
              <a:rPr lang="el-GR" smtClean="0"/>
              <a:pPr/>
              <a:t>12/3/2025</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94218A2A-45EB-4ACF-83DA-4001C76E7C5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2240E8D2-A86E-4E24-B8D0-F0F6AF8D3104}" type="datetimeFigureOut">
              <a:rPr lang="el-GR" smtClean="0"/>
              <a:pPr/>
              <a:t>12/3/2025</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94218A2A-45EB-4ACF-83DA-4001C76E7C51}"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240E8D2-A86E-4E24-B8D0-F0F6AF8D3104}" type="datetimeFigureOut">
              <a:rPr lang="el-GR" smtClean="0"/>
              <a:pPr/>
              <a:t>12/3/2025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4218A2A-45EB-4ACF-83DA-4001C76E7C5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2240E8D2-A86E-4E24-B8D0-F0F6AF8D3104}" type="datetimeFigureOut">
              <a:rPr lang="el-GR" smtClean="0"/>
              <a:pPr/>
              <a:t>12/3/2025</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94218A2A-45EB-4ACF-83DA-4001C76E7C5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2240E8D2-A86E-4E24-B8D0-F0F6AF8D3104}" type="datetimeFigureOut">
              <a:rPr lang="el-GR" smtClean="0"/>
              <a:pPr/>
              <a:t>12/3/2025</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94218A2A-45EB-4ACF-83DA-4001C76E7C51}"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2240E8D2-A86E-4E24-B8D0-F0F6AF8D3104}" type="datetimeFigureOut">
              <a:rPr lang="el-GR" smtClean="0"/>
              <a:pPr/>
              <a:t>12/3/2025</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94218A2A-45EB-4ACF-83DA-4001C76E7C51}"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240E8D2-A86E-4E24-B8D0-F0F6AF8D3104}" type="datetimeFigureOut">
              <a:rPr lang="el-GR" smtClean="0"/>
              <a:pPr/>
              <a:t>12/3/2025</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4218A2A-45EB-4ACF-83DA-4001C76E7C51}"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40544" y="500043"/>
            <a:ext cx="8062912" cy="1357322"/>
          </a:xfrm>
        </p:spPr>
        <p:txBody>
          <a:bodyPr>
            <a:normAutofit/>
          </a:bodyPr>
          <a:lstStyle/>
          <a:p>
            <a:pPr algn="ctr"/>
            <a:r>
              <a:rPr lang="el-GR" sz="3200" b="1" dirty="0" smtClean="0"/>
              <a:t>ΒΙΒΛΙΑ ΜΕ ΑΝΑΔΙΠΛΟΥΜΕΝΕΣ ΕΙΚΟΝΕΣ &amp; ΚΟΜΙΚΣ</a:t>
            </a:r>
            <a:endParaRPr lang="el-GR" sz="3200" b="1" dirty="0"/>
          </a:p>
        </p:txBody>
      </p:sp>
      <p:sp>
        <p:nvSpPr>
          <p:cNvPr id="3" name="2 - Υπότιτλος"/>
          <p:cNvSpPr>
            <a:spLocks noGrp="1"/>
          </p:cNvSpPr>
          <p:nvPr>
            <p:ph type="subTitle" idx="1"/>
          </p:nvPr>
        </p:nvSpPr>
        <p:spPr>
          <a:xfrm>
            <a:off x="540544" y="1857364"/>
            <a:ext cx="8246298" cy="4714908"/>
          </a:xfrm>
        </p:spPr>
        <p:txBody>
          <a:bodyPr>
            <a:normAutofit lnSpcReduction="10000"/>
          </a:bodyPr>
          <a:lstStyle/>
          <a:p>
            <a:pPr algn="ctr"/>
            <a:r>
              <a:rPr lang="el-GR" sz="2800" b="1" dirty="0" smtClean="0"/>
              <a:t>Είδαμε και άλλα είδη βιβλίων.</a:t>
            </a:r>
          </a:p>
          <a:p>
            <a:pPr algn="ctr"/>
            <a:r>
              <a:rPr lang="el-GR" sz="2800" b="1" dirty="0" smtClean="0"/>
              <a:t>Διαβάσαμε αρκετά και διασκεδάσαμε πολύ.</a:t>
            </a:r>
          </a:p>
          <a:p>
            <a:pPr algn="ctr"/>
            <a:r>
              <a:rPr lang="el-GR" sz="2800" b="1" dirty="0" smtClean="0"/>
              <a:t>Αναφέρουμε ενδεικτικά μερικά βιβλία που είδαμε με </a:t>
            </a:r>
            <a:r>
              <a:rPr lang="el-GR" sz="2800" b="1" u="sng" dirty="0" smtClean="0"/>
              <a:t>αναδιπλούμενες εικόνες.</a:t>
            </a:r>
          </a:p>
          <a:p>
            <a:pPr algn="ctr"/>
            <a:r>
              <a:rPr lang="el-GR" sz="2800" b="1" dirty="0" smtClean="0"/>
              <a:t>Το </a:t>
            </a:r>
            <a:r>
              <a:rPr lang="el-GR" sz="2800" b="1" dirty="0" err="1" smtClean="0"/>
              <a:t>Γκρούφαλο</a:t>
            </a:r>
            <a:r>
              <a:rPr lang="el-GR" sz="2800" b="1" dirty="0" smtClean="0"/>
              <a:t> ,την οδύσσεια ,την Αργοναυτική εκστρατεία .</a:t>
            </a:r>
          </a:p>
          <a:p>
            <a:pPr algn="ctr"/>
            <a:r>
              <a:rPr lang="el-GR" sz="2800" b="1" dirty="0" smtClean="0"/>
              <a:t>Γνωρίσαμε τα </a:t>
            </a:r>
            <a:r>
              <a:rPr lang="el-GR" sz="2800" b="1" u="sng" dirty="0" smtClean="0"/>
              <a:t>κόμικς. </a:t>
            </a:r>
            <a:r>
              <a:rPr lang="el-GR" sz="2800" b="1" dirty="0" smtClean="0"/>
              <a:t>Είδαμε τις διαφορές.</a:t>
            </a:r>
          </a:p>
          <a:p>
            <a:pPr algn="ctr"/>
            <a:r>
              <a:rPr lang="el-GR" sz="2800" b="1" dirty="0" smtClean="0"/>
              <a:t>Ο Γάλλος Ποιητής </a:t>
            </a:r>
            <a:r>
              <a:rPr lang="el-GR" sz="2800" b="1" dirty="0" err="1" smtClean="0"/>
              <a:t>Ζάν</a:t>
            </a:r>
            <a:r>
              <a:rPr lang="el-GR" sz="2800" b="1" dirty="0" smtClean="0"/>
              <a:t> Πιέρ </a:t>
            </a:r>
            <a:r>
              <a:rPr lang="el-GR" sz="2800" b="1" dirty="0" err="1" smtClean="0"/>
              <a:t>Λαφονταίν</a:t>
            </a:r>
            <a:r>
              <a:rPr lang="el-GR" sz="2800" b="1" dirty="0" smtClean="0"/>
              <a:t>, πήρε μύθους από γνωστούς παραμυθάδες και τους έκανε κόμικς .Εμείς είδαμε τους μύθους του Αισώπου.</a:t>
            </a:r>
          </a:p>
          <a:p>
            <a:pPr algn="ctr"/>
            <a:endParaRPr lang="el-GR" b="1" dirty="0" smtClean="0"/>
          </a:p>
          <a:p>
            <a:pPr algn="ctr"/>
            <a:endParaRPr lang="el-GR" dirty="0" smtClean="0"/>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186766" cy="1589870"/>
          </a:xfrm>
        </p:spPr>
        <p:txBody>
          <a:bodyPr>
            <a:normAutofit fontScale="90000"/>
          </a:bodyPr>
          <a:lstStyle/>
          <a:p>
            <a:pPr algn="ctr"/>
            <a:r>
              <a:rPr lang="el-GR" sz="2000" b="1" dirty="0" smtClean="0"/>
              <a:t>Το Αποτέλεσμα κοσμεί την βιβλιοθήκη μας στις καινούριες τσέπες που φτιάξαμε αφού συνεχώς κάθε που μαθαίνουμε κάτι καινούριο εκτός από την διαδικασία στις ομάδες, φροντίζουμε να μεγαλώνουμε και  την γωνιά της βιβλιοθήκης μας καθ όλη την διάρκεια της χρονιάς λίγο λίγο.</a:t>
            </a:r>
            <a:endParaRPr lang="el-GR" sz="2000" b="1" dirty="0"/>
          </a:p>
        </p:txBody>
      </p:sp>
      <p:sp>
        <p:nvSpPr>
          <p:cNvPr id="3" name="2 - Θέση περιεχομένου"/>
          <p:cNvSpPr>
            <a:spLocks noGrp="1"/>
          </p:cNvSpPr>
          <p:nvPr>
            <p:ph idx="1"/>
          </p:nvPr>
        </p:nvSpPr>
        <p:spPr/>
        <p:txBody>
          <a:bodyPr/>
          <a:lstStyle/>
          <a:p>
            <a:endParaRPr lang="el-GR" dirty="0" smtClean="0"/>
          </a:p>
          <a:p>
            <a:endParaRPr lang="el-GR" dirty="0"/>
          </a:p>
        </p:txBody>
      </p:sp>
      <p:pic>
        <p:nvPicPr>
          <p:cNvPr id="4" name="3 - Εικόνα" descr="E:\φωτο 2025 σχολειο\20250126_171200.jpg"/>
          <p:cNvPicPr/>
          <p:nvPr/>
        </p:nvPicPr>
        <p:blipFill>
          <a:blip r:embed="rId2" cstate="print"/>
          <a:srcRect/>
          <a:stretch>
            <a:fillRect/>
          </a:stretch>
        </p:blipFill>
        <p:spPr bwMode="auto">
          <a:xfrm rot="5400000">
            <a:off x="607191" y="2393151"/>
            <a:ext cx="3929090" cy="3286148"/>
          </a:xfrm>
          <a:prstGeom prst="rect">
            <a:avLst/>
          </a:prstGeom>
          <a:noFill/>
          <a:ln w="9525">
            <a:noFill/>
            <a:miter lim="800000"/>
            <a:headEnd/>
            <a:tailEnd/>
          </a:ln>
        </p:spPr>
      </p:pic>
      <p:pic>
        <p:nvPicPr>
          <p:cNvPr id="5" name="4 - Εικόνα" descr="E:\φωτο 2025 σχολειο\20250126_171142.jpg"/>
          <p:cNvPicPr/>
          <p:nvPr/>
        </p:nvPicPr>
        <p:blipFill>
          <a:blip r:embed="rId3" cstate="print"/>
          <a:srcRect/>
          <a:stretch>
            <a:fillRect/>
          </a:stretch>
        </p:blipFill>
        <p:spPr bwMode="auto">
          <a:xfrm rot="5400000">
            <a:off x="4624589" y="2376279"/>
            <a:ext cx="3966786" cy="321471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2400" b="1" dirty="0" smtClean="0"/>
              <a:t>Συνεχίζουμε με κατασκευή και άλλου  βιβλίου αλλά αυτή την φορά </a:t>
            </a:r>
            <a:r>
              <a:rPr lang="el-GR" sz="2400" b="1" u="sng" dirty="0" smtClean="0"/>
              <a:t>κόμικς</a:t>
            </a:r>
            <a:r>
              <a:rPr lang="el-GR" sz="2400" b="1" dirty="0" smtClean="0"/>
              <a:t> . Αφού διαλέξαμε ρόλους ξεκινήσαμε να παίζουμε την ιστορία ‘’Ο κόρακας και η αλεπού ‘’η οποία μας άρεσε.</a:t>
            </a:r>
            <a:endParaRPr lang="el-GR" sz="2400" b="1" dirty="0"/>
          </a:p>
        </p:txBody>
      </p:sp>
      <p:pic>
        <p:nvPicPr>
          <p:cNvPr id="4" name="3 - Θέση περιεχομένου" descr="C:\Users\User\Downloads\20250214_154658.jpg"/>
          <p:cNvPicPr>
            <a:picLocks noGrp="1"/>
          </p:cNvPicPr>
          <p:nvPr>
            <p:ph idx="1"/>
          </p:nvPr>
        </p:nvPicPr>
        <p:blipFill>
          <a:blip r:embed="rId2" cstate="print"/>
          <a:srcRect/>
          <a:stretch>
            <a:fillRect/>
          </a:stretch>
        </p:blipFill>
        <p:spPr bwMode="auto">
          <a:xfrm rot="5400000">
            <a:off x="415905" y="2084372"/>
            <a:ext cx="4025910" cy="3571900"/>
          </a:xfrm>
          <a:prstGeom prst="rect">
            <a:avLst/>
          </a:prstGeom>
          <a:noFill/>
          <a:ln w="9525">
            <a:noFill/>
            <a:miter lim="800000"/>
            <a:headEnd/>
            <a:tailEnd/>
          </a:ln>
        </p:spPr>
      </p:pic>
      <p:pic>
        <p:nvPicPr>
          <p:cNvPr id="5" name="4 - Εικόνα" descr="C:\Users\User\Downloads\20250214_154404αισωπος.jpg"/>
          <p:cNvPicPr/>
          <p:nvPr/>
        </p:nvPicPr>
        <p:blipFill>
          <a:blip r:embed="rId3" cstate="print"/>
          <a:srcRect/>
          <a:stretch>
            <a:fillRect/>
          </a:stretch>
        </p:blipFill>
        <p:spPr bwMode="auto">
          <a:xfrm>
            <a:off x="4929190" y="1857364"/>
            <a:ext cx="3500462" cy="392909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400" b="1" dirty="0" smtClean="0"/>
              <a:t> Τι όμορφος που είσαι εκεί επάνω ψηλά;</a:t>
            </a:r>
            <a:endParaRPr lang="el-GR" sz="2400" b="1" dirty="0"/>
          </a:p>
        </p:txBody>
      </p:sp>
      <p:pic>
        <p:nvPicPr>
          <p:cNvPr id="4" name="3 - Θέση περιεχομένου" descr="C:\Users\User\Downloads\20250214_154304.jpg"/>
          <p:cNvPicPr>
            <a:picLocks noGrp="1"/>
          </p:cNvPicPr>
          <p:nvPr>
            <p:ph idx="1"/>
          </p:nvPr>
        </p:nvPicPr>
        <p:blipFill>
          <a:blip r:embed="rId2" cstate="print"/>
          <a:srcRect/>
          <a:stretch>
            <a:fillRect/>
          </a:stretch>
        </p:blipFill>
        <p:spPr bwMode="auto">
          <a:xfrm rot="5400000">
            <a:off x="2250266" y="678636"/>
            <a:ext cx="4143404" cy="69294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2400" b="1" dirty="0" smtClean="0"/>
              <a:t>Μας άρεσε η δραματοποίηση και παίξαμε και την Ιστορία του Αισώπου  ‘’ Αλεπού με τον κόρακα</a:t>
            </a:r>
            <a:r>
              <a:rPr lang="el-GR" dirty="0" smtClean="0"/>
              <a:t>.’’</a:t>
            </a:r>
            <a:endParaRPr lang="el-GR" dirty="0"/>
          </a:p>
        </p:txBody>
      </p:sp>
      <p:pic>
        <p:nvPicPr>
          <p:cNvPr id="4" name="3 - Θέση περιεχομένου" descr="C:\Users\User\Downloads\20250213_155852ΑΙΣΩΠΟΣ.jpg"/>
          <p:cNvPicPr>
            <a:picLocks noGrp="1"/>
          </p:cNvPicPr>
          <p:nvPr>
            <p:ph idx="1"/>
          </p:nvPr>
        </p:nvPicPr>
        <p:blipFill>
          <a:blip r:embed="rId2" cstate="print"/>
          <a:srcRect/>
          <a:stretch>
            <a:fillRect/>
          </a:stretch>
        </p:blipFill>
        <p:spPr bwMode="auto">
          <a:xfrm rot="5400000">
            <a:off x="292474" y="1779175"/>
            <a:ext cx="4201334" cy="3929090"/>
          </a:xfrm>
          <a:prstGeom prst="rect">
            <a:avLst/>
          </a:prstGeom>
          <a:noFill/>
          <a:ln w="9525">
            <a:noFill/>
            <a:miter lim="800000"/>
            <a:headEnd/>
            <a:tailEnd/>
          </a:ln>
        </p:spPr>
      </p:pic>
      <p:pic>
        <p:nvPicPr>
          <p:cNvPr id="5" name="4 - Εικόνα" descr="C:\Users\User\Downloads\20250213_155913 (1).jpg"/>
          <p:cNvPicPr/>
          <p:nvPr/>
        </p:nvPicPr>
        <p:blipFill>
          <a:blip r:embed="rId3" cstate="print"/>
          <a:srcRect/>
          <a:stretch>
            <a:fillRect/>
          </a:stretch>
        </p:blipFill>
        <p:spPr bwMode="auto">
          <a:xfrm rot="5400000">
            <a:off x="4591833" y="1623217"/>
            <a:ext cx="4214841" cy="411163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400" b="1" dirty="0" smtClean="0"/>
              <a:t>Αυτά που είπαμε τα ζωγραφίσαμε και στην  εργασία</a:t>
            </a:r>
            <a:endParaRPr lang="el-GR" sz="2400" b="1" dirty="0"/>
          </a:p>
        </p:txBody>
      </p:sp>
      <p:pic>
        <p:nvPicPr>
          <p:cNvPr id="4" name="3 - Θέση περιεχομένου" descr="C:\Users\User\Downloads\20250311_132035.jpg"/>
          <p:cNvPicPr>
            <a:picLocks noGrp="1"/>
          </p:cNvPicPr>
          <p:nvPr>
            <p:ph idx="1"/>
          </p:nvPr>
        </p:nvPicPr>
        <p:blipFill>
          <a:blip r:embed="rId2" cstate="print"/>
          <a:srcRect/>
          <a:stretch>
            <a:fillRect/>
          </a:stretch>
        </p:blipFill>
        <p:spPr bwMode="auto">
          <a:xfrm>
            <a:off x="500034" y="1882775"/>
            <a:ext cx="3786214" cy="4572000"/>
          </a:xfrm>
          <a:prstGeom prst="rect">
            <a:avLst/>
          </a:prstGeom>
          <a:noFill/>
          <a:ln w="9525">
            <a:noFill/>
            <a:miter lim="800000"/>
            <a:headEnd/>
            <a:tailEnd/>
          </a:ln>
        </p:spPr>
      </p:pic>
      <p:pic>
        <p:nvPicPr>
          <p:cNvPr id="5" name="4 - Εικόνα" descr="C:\Users\User\Downloads\20250311_131925.jpg"/>
          <p:cNvPicPr/>
          <p:nvPr/>
        </p:nvPicPr>
        <p:blipFill>
          <a:blip r:embed="rId3" cstate="print"/>
          <a:srcRect/>
          <a:stretch>
            <a:fillRect/>
          </a:stretch>
        </p:blipFill>
        <p:spPr bwMode="auto">
          <a:xfrm>
            <a:off x="4357686" y="1785926"/>
            <a:ext cx="4572032" cy="471490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732746"/>
          </a:xfrm>
        </p:spPr>
        <p:txBody>
          <a:bodyPr>
            <a:normAutofit fontScale="90000"/>
          </a:bodyPr>
          <a:lstStyle/>
          <a:p>
            <a:pPr algn="ctr"/>
            <a:r>
              <a:rPr lang="el-GR" sz="2400" b="1" dirty="0" smtClean="0"/>
              <a:t>Και</a:t>
            </a:r>
            <a:r>
              <a:rPr lang="el-GR" b="1" dirty="0" smtClean="0"/>
              <a:t> </a:t>
            </a:r>
            <a:r>
              <a:rPr lang="el-GR" sz="2700" b="1" dirty="0" smtClean="0"/>
              <a:t>τώρα πάλι ξεκινάμε να ζωγραφίζουμε ανά δύο παιδιά  στην ίδια ζωγραφιά την εξέλιξη της ιστορίας που παίξαμε .</a:t>
            </a:r>
            <a:br>
              <a:rPr lang="el-GR" sz="2700" b="1" dirty="0" smtClean="0"/>
            </a:br>
            <a:r>
              <a:rPr lang="el-GR" sz="2700" b="1" dirty="0" smtClean="0"/>
              <a:t>Το αποτέλεσμά  μας:</a:t>
            </a:r>
            <a:endParaRPr lang="el-GR" sz="2700" b="1" dirty="0"/>
          </a:p>
        </p:txBody>
      </p:sp>
      <p:pic>
        <p:nvPicPr>
          <p:cNvPr id="4" name="3 - Θέση περιεχομένου" descr="C:\Users\User\Downloads\20250213_133516.jpg"/>
          <p:cNvPicPr>
            <a:picLocks noGrp="1"/>
          </p:cNvPicPr>
          <p:nvPr>
            <p:ph idx="1"/>
          </p:nvPr>
        </p:nvPicPr>
        <p:blipFill>
          <a:blip r:embed="rId2" cstate="print"/>
          <a:srcRect/>
          <a:stretch>
            <a:fillRect/>
          </a:stretch>
        </p:blipFill>
        <p:spPr bwMode="auto">
          <a:xfrm rot="5400000">
            <a:off x="2643175" y="2928933"/>
            <a:ext cx="4500592" cy="2928958"/>
          </a:xfrm>
          <a:prstGeom prst="rect">
            <a:avLst/>
          </a:prstGeom>
          <a:noFill/>
          <a:ln w="9525">
            <a:noFill/>
            <a:miter lim="800000"/>
            <a:headEnd/>
            <a:tailEnd/>
          </a:ln>
        </p:spPr>
      </p:pic>
      <p:pic>
        <p:nvPicPr>
          <p:cNvPr id="5" name="4 - Εικόνα" descr="C:\Users\User\Downloads\20250213_133534.jpg"/>
          <p:cNvPicPr/>
          <p:nvPr/>
        </p:nvPicPr>
        <p:blipFill>
          <a:blip r:embed="rId3" cstate="print"/>
          <a:srcRect/>
          <a:stretch>
            <a:fillRect/>
          </a:stretch>
        </p:blipFill>
        <p:spPr bwMode="auto">
          <a:xfrm rot="5400000">
            <a:off x="-470318" y="2613401"/>
            <a:ext cx="4857760" cy="3631437"/>
          </a:xfrm>
          <a:prstGeom prst="rect">
            <a:avLst/>
          </a:prstGeom>
          <a:noFill/>
          <a:ln w="9525">
            <a:noFill/>
            <a:miter lim="800000"/>
            <a:headEnd/>
            <a:tailEnd/>
          </a:ln>
        </p:spPr>
      </p:pic>
      <p:pic>
        <p:nvPicPr>
          <p:cNvPr id="6" name="5 - Εικόνα" descr="C:\Users\User\Downloads\20250213_133511.jpg"/>
          <p:cNvPicPr/>
          <p:nvPr/>
        </p:nvPicPr>
        <p:blipFill>
          <a:blip r:embed="rId4" cstate="print"/>
          <a:srcRect/>
          <a:stretch>
            <a:fillRect/>
          </a:stretch>
        </p:blipFill>
        <p:spPr bwMode="auto">
          <a:xfrm rot="5400000">
            <a:off x="5286379" y="2857496"/>
            <a:ext cx="4357718" cy="307183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Βιβλία με τις αναδιπλούμενες εικόνες</a:t>
            </a:r>
            <a:endParaRPr lang="el-GR" b="1" dirty="0"/>
          </a:p>
        </p:txBody>
      </p:sp>
      <p:pic>
        <p:nvPicPr>
          <p:cNvPr id="4" name="3 - Θέση περιεχομένου" descr="C:\Users\User\Downloads\20250311_131525.jpg"/>
          <p:cNvPicPr>
            <a:picLocks noGrp="1"/>
          </p:cNvPicPr>
          <p:nvPr>
            <p:ph idx="1"/>
          </p:nvPr>
        </p:nvPicPr>
        <p:blipFill>
          <a:blip r:embed="rId2" cstate="print"/>
          <a:srcRect/>
          <a:stretch>
            <a:fillRect/>
          </a:stretch>
        </p:blipFill>
        <p:spPr bwMode="auto">
          <a:xfrm>
            <a:off x="1524000" y="2285991"/>
            <a:ext cx="6096000" cy="416878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Βιβλία κόμικς </a:t>
            </a:r>
            <a:endParaRPr lang="el-GR" b="1" dirty="0"/>
          </a:p>
        </p:txBody>
      </p:sp>
      <p:pic>
        <p:nvPicPr>
          <p:cNvPr id="4" name="3 - Θέση περιεχομένου" descr="C:\Users\User\Downloads\20250311_131529.jpg"/>
          <p:cNvPicPr>
            <a:picLocks noGrp="1"/>
          </p:cNvPicPr>
          <p:nvPr>
            <p:ph idx="1"/>
          </p:nvPr>
        </p:nvPicPr>
        <p:blipFill>
          <a:blip r:embed="rId2" cstate="print"/>
          <a:srcRect/>
          <a:stretch>
            <a:fillRect/>
          </a:stretch>
        </p:blipFill>
        <p:spPr bwMode="auto">
          <a:xfrm>
            <a:off x="1190624" y="1428750"/>
            <a:ext cx="6762751" cy="50720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2232812"/>
          </a:xfrm>
        </p:spPr>
        <p:txBody>
          <a:bodyPr>
            <a:normAutofit fontScale="90000"/>
          </a:bodyPr>
          <a:lstStyle/>
          <a:p>
            <a:pPr algn="ctr"/>
            <a:r>
              <a:rPr lang="el-GR" sz="2800" b="1" dirty="0" smtClean="0"/>
              <a:t>Μας άρεσε πολύ που τοποθετούσαμε εμείς στην αναδιπλούμενη σκηνή του βιβλίου τις φιγούρες του </a:t>
            </a:r>
            <a:r>
              <a:rPr lang="el-GR" sz="2800" b="1" dirty="0" err="1" smtClean="0"/>
              <a:t>Γκρούφαλου</a:t>
            </a:r>
            <a:r>
              <a:rPr lang="el-GR" sz="2800" b="1" dirty="0" smtClean="0"/>
              <a:t> ,κάθε φορά που γινόταν αναφορά σε κάποιο ζώο του δάσους.</a:t>
            </a:r>
            <a:br>
              <a:rPr lang="el-GR" sz="2800" b="1" dirty="0" smtClean="0"/>
            </a:br>
            <a:endParaRPr lang="el-GR" sz="2800" b="1" dirty="0"/>
          </a:p>
        </p:txBody>
      </p:sp>
      <p:pic>
        <p:nvPicPr>
          <p:cNvPr id="4" name="3 - Θέση περιεχομένου" descr="E:\φωτο 2025 σχολειο\20250116_122545 - Αντιγραφή.jpg"/>
          <p:cNvPicPr>
            <a:picLocks noGrp="1"/>
          </p:cNvPicPr>
          <p:nvPr>
            <p:ph idx="1"/>
          </p:nvPr>
        </p:nvPicPr>
        <p:blipFill>
          <a:blip r:embed="rId2" cstate="print"/>
          <a:srcRect/>
          <a:stretch>
            <a:fillRect/>
          </a:stretch>
        </p:blipFill>
        <p:spPr bwMode="auto">
          <a:xfrm rot="5400000">
            <a:off x="428596" y="2500306"/>
            <a:ext cx="4286280" cy="3714776"/>
          </a:xfrm>
          <a:prstGeom prst="rect">
            <a:avLst/>
          </a:prstGeom>
          <a:noFill/>
          <a:ln w="9525">
            <a:noFill/>
            <a:miter lim="800000"/>
            <a:headEnd/>
            <a:tailEnd/>
          </a:ln>
        </p:spPr>
      </p:pic>
      <p:pic>
        <p:nvPicPr>
          <p:cNvPr id="5" name="4 - Εικόνα" descr="E:\φωτο 2025 σχολειο\20250116_122822 - Αντιγραφή.jpg"/>
          <p:cNvPicPr/>
          <p:nvPr/>
        </p:nvPicPr>
        <p:blipFill>
          <a:blip r:embed="rId3" cstate="print"/>
          <a:srcRect/>
          <a:stretch>
            <a:fillRect/>
          </a:stretch>
        </p:blipFill>
        <p:spPr bwMode="auto">
          <a:xfrm rot="5400000">
            <a:off x="4357684" y="2500310"/>
            <a:ext cx="4429158" cy="385765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4290"/>
            <a:ext cx="8229600" cy="1785950"/>
          </a:xfrm>
        </p:spPr>
        <p:txBody>
          <a:bodyPr>
            <a:noAutofit/>
          </a:bodyPr>
          <a:lstStyle/>
          <a:p>
            <a:pPr algn="just"/>
            <a:r>
              <a:rPr lang="el-GR" sz="2000" b="1" dirty="0" smtClean="0"/>
              <a:t>Σκεφτήκαμε να κάνουμε δικά μας βιβλία και με αναδιπλούμενες εικόνες αλλά και κόμικς και να εμπλουτίσουμε την βιβλιοθήκη μας και με αυτά τα βιβλία.</a:t>
            </a:r>
            <a:br>
              <a:rPr lang="el-GR" sz="2000" b="1" dirty="0" smtClean="0"/>
            </a:br>
            <a:r>
              <a:rPr lang="el-GR" sz="2000" b="1" dirty="0" smtClean="0"/>
              <a:t>Είχαμε ήδη γνωρίσει από το σχέδιο δράσης </a:t>
            </a:r>
            <a:r>
              <a:rPr lang="el-GR" sz="2000" b="1" dirty="0" err="1" smtClean="0"/>
              <a:t>Φιλαναγνωσίας</a:t>
            </a:r>
            <a:r>
              <a:rPr lang="el-GR" sz="2000" b="1" dirty="0" smtClean="0"/>
              <a:t>  πως γίνονται τα βιβλία  και είχαμε ήδη φτιάξει και άλλα δικά μας βιβλία.</a:t>
            </a:r>
            <a:endParaRPr lang="el-GR" sz="2000" b="1" dirty="0"/>
          </a:p>
        </p:txBody>
      </p:sp>
      <p:sp>
        <p:nvSpPr>
          <p:cNvPr id="3" name="2 - Θέση περιεχομένου"/>
          <p:cNvSpPr>
            <a:spLocks noGrp="1"/>
          </p:cNvSpPr>
          <p:nvPr>
            <p:ph idx="1"/>
          </p:nvPr>
        </p:nvSpPr>
        <p:spPr>
          <a:xfrm>
            <a:off x="457200" y="2143116"/>
            <a:ext cx="8229600" cy="4311692"/>
          </a:xfrm>
        </p:spPr>
        <p:txBody>
          <a:bodyPr>
            <a:normAutofit/>
          </a:bodyPr>
          <a:lstStyle/>
          <a:p>
            <a:pPr algn="ctr"/>
            <a:r>
              <a:rPr lang="el-GR" sz="1800" b="1" dirty="0" smtClean="0"/>
              <a:t>Αυτή την φορά όμως  είπαμε ότι θα μετατρέψουμε έναν μύθο του Αισώπου, αλλά με την ματιά του </a:t>
            </a:r>
            <a:r>
              <a:rPr lang="el-GR" sz="1800" b="1" dirty="0" err="1" smtClean="0"/>
              <a:t>Ζάν</a:t>
            </a:r>
            <a:r>
              <a:rPr lang="el-GR" sz="1800" b="1" dirty="0" smtClean="0"/>
              <a:t> Πιέρ </a:t>
            </a:r>
            <a:r>
              <a:rPr lang="el-GR" sz="1800" b="1" dirty="0" err="1" smtClean="0"/>
              <a:t>Λαφονταίν</a:t>
            </a:r>
            <a:r>
              <a:rPr lang="el-GR" sz="1800" b="1" dirty="0" smtClean="0"/>
              <a:t> , σε ιστορία με αναδιπλούμενες εικόνες .</a:t>
            </a:r>
          </a:p>
          <a:p>
            <a:pPr algn="ctr"/>
            <a:r>
              <a:rPr lang="el-GR" sz="1800" b="1" dirty="0" smtClean="0"/>
              <a:t>Ο τίτλος είναι: Ο Γάτος ,η Νυφίτσα και το κουνέλι.</a:t>
            </a:r>
          </a:p>
          <a:p>
            <a:pPr algn="ctr"/>
            <a:endParaRPr lang="el-GR" sz="1800" b="1" dirty="0"/>
          </a:p>
        </p:txBody>
      </p:sp>
      <p:pic>
        <p:nvPicPr>
          <p:cNvPr id="4" name="3 - Εικόνα" descr="E:\φωτο 2025 σχολειο\20250122_113616 - Αντιγραφή - Αντιγραφή (2) - Αντιγραφή.jpg"/>
          <p:cNvPicPr/>
          <p:nvPr/>
        </p:nvPicPr>
        <p:blipFill>
          <a:blip r:embed="rId2" cstate="print"/>
          <a:srcRect/>
          <a:stretch>
            <a:fillRect/>
          </a:stretch>
        </p:blipFill>
        <p:spPr bwMode="auto">
          <a:xfrm rot="5400000">
            <a:off x="678630" y="3464720"/>
            <a:ext cx="3143270" cy="3214710"/>
          </a:xfrm>
          <a:prstGeom prst="rect">
            <a:avLst/>
          </a:prstGeom>
          <a:noFill/>
          <a:ln w="9525">
            <a:noFill/>
            <a:miter lim="800000"/>
            <a:headEnd/>
            <a:tailEnd/>
          </a:ln>
        </p:spPr>
      </p:pic>
      <p:pic>
        <p:nvPicPr>
          <p:cNvPr id="5" name="4 - Εικόνα" descr="E:\φωτο 2025 σχολειο\20250122_113704 - Αντιγραφή - Αντιγραφή - Αντιγραφή.jpg"/>
          <p:cNvPicPr/>
          <p:nvPr/>
        </p:nvPicPr>
        <p:blipFill>
          <a:blip r:embed="rId3" cstate="print"/>
          <a:srcRect/>
          <a:stretch>
            <a:fillRect/>
          </a:stretch>
        </p:blipFill>
        <p:spPr bwMode="auto">
          <a:xfrm rot="5400000">
            <a:off x="4536282" y="3607596"/>
            <a:ext cx="3143270" cy="292895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2400" b="1" dirty="0" smtClean="0"/>
              <a:t>Φυσικά και πάλι θα παίξουμε όλους τους μύθους του βιβλίου .</a:t>
            </a:r>
            <a:br>
              <a:rPr lang="el-GR" sz="2400" b="1" dirty="0" smtClean="0"/>
            </a:br>
            <a:r>
              <a:rPr lang="el-GR" sz="2400" b="1" dirty="0" smtClean="0"/>
              <a:t>Εδώ έχουμε τον μύθο με τον Γάτο, την Νυφίτσα και το κουνέλι .</a:t>
            </a:r>
            <a:endParaRPr lang="el-GR" sz="2400" b="1" dirty="0"/>
          </a:p>
        </p:txBody>
      </p:sp>
      <p:pic>
        <p:nvPicPr>
          <p:cNvPr id="4" name="3 - Θέση περιεχομένου" descr="E:\φωτο 2025 σχολειο\20250122_135908.jpg"/>
          <p:cNvPicPr>
            <a:picLocks noGrp="1"/>
          </p:cNvPicPr>
          <p:nvPr>
            <p:ph idx="1"/>
          </p:nvPr>
        </p:nvPicPr>
        <p:blipFill>
          <a:blip r:embed="rId2" cstate="print"/>
          <a:srcRect/>
          <a:stretch>
            <a:fillRect/>
          </a:stretch>
        </p:blipFill>
        <p:spPr bwMode="auto">
          <a:xfrm rot="5400000">
            <a:off x="71405" y="2714625"/>
            <a:ext cx="4000529" cy="2857520"/>
          </a:xfrm>
          <a:prstGeom prst="rect">
            <a:avLst/>
          </a:prstGeom>
          <a:noFill/>
          <a:ln w="9525">
            <a:noFill/>
            <a:miter lim="800000"/>
            <a:headEnd/>
            <a:tailEnd/>
          </a:ln>
        </p:spPr>
      </p:pic>
      <p:pic>
        <p:nvPicPr>
          <p:cNvPr id="6" name="5 - Εικόνα" descr="E:\φωτο 2025 σχολειο\20250122_140104 - Αντιγραφή - Αντιγραφή - Αντιγραφή (2) - Αντιγραφή.jpg"/>
          <p:cNvPicPr/>
          <p:nvPr/>
        </p:nvPicPr>
        <p:blipFill>
          <a:blip r:embed="rId3" cstate="print"/>
          <a:srcRect/>
          <a:stretch>
            <a:fillRect/>
          </a:stretch>
        </p:blipFill>
        <p:spPr bwMode="auto">
          <a:xfrm rot="5400000">
            <a:off x="2847973" y="2938453"/>
            <a:ext cx="4019557" cy="2428892"/>
          </a:xfrm>
          <a:prstGeom prst="rect">
            <a:avLst/>
          </a:prstGeom>
          <a:noFill/>
        </p:spPr>
      </p:pic>
      <p:pic>
        <p:nvPicPr>
          <p:cNvPr id="7" name="6 - Εικόνα" descr="E:\φωτο 2025 σχολειο\20250122_140112 - Αντιγραφή - Αντιγραφή - Αντιγραφή (2) - Αντιγραφή.jpg"/>
          <p:cNvPicPr/>
          <p:nvPr/>
        </p:nvPicPr>
        <p:blipFill>
          <a:blip r:embed="rId4" cstate="print"/>
          <a:srcRect/>
          <a:stretch>
            <a:fillRect/>
          </a:stretch>
        </p:blipFill>
        <p:spPr bwMode="auto">
          <a:xfrm rot="5400000">
            <a:off x="5588791" y="2769400"/>
            <a:ext cx="3929090" cy="26765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dirty="0" smtClean="0"/>
              <a:t>Η Νυφίτσα και το κουνέλι μαλώνανε συνέχεια κα πήγαν στον Γάτο που ήταν δικαστής να βρούνε την λύση.</a:t>
            </a:r>
            <a:br>
              <a:rPr lang="el-GR" sz="2000" b="1" dirty="0" smtClean="0"/>
            </a:br>
            <a:r>
              <a:rPr lang="el-GR" sz="2000" b="1" dirty="0" smtClean="0"/>
              <a:t>Όμως συνέχισαν να μαλώνουν μπροστά στον δικαστή κι εκείνος  τους </a:t>
            </a:r>
            <a:r>
              <a:rPr lang="el-GR" sz="2000" b="1" dirty="0" err="1" smtClean="0"/>
              <a:t>όρμηξε</a:t>
            </a:r>
            <a:r>
              <a:rPr lang="el-GR" sz="2000" b="1" dirty="0" smtClean="0"/>
              <a:t>.</a:t>
            </a:r>
            <a:endParaRPr lang="el-GR" sz="2000" b="1" dirty="0"/>
          </a:p>
        </p:txBody>
      </p:sp>
      <p:pic>
        <p:nvPicPr>
          <p:cNvPr id="4" name="3 - Θέση περιεχομένου" descr="E:\φωτο 2025 σχολειο\20250122_140120 - Αντιγραφή - Αντιγραφή - Αντιγραφή (2) - Αντιγραφή.jpg"/>
          <p:cNvPicPr>
            <a:picLocks noGrp="1"/>
          </p:cNvPicPr>
          <p:nvPr>
            <p:ph idx="1"/>
          </p:nvPr>
        </p:nvPicPr>
        <p:blipFill>
          <a:blip r:embed="rId2" cstate="print"/>
          <a:srcRect/>
          <a:stretch>
            <a:fillRect/>
          </a:stretch>
        </p:blipFill>
        <p:spPr bwMode="auto">
          <a:xfrm rot="5400000">
            <a:off x="321439" y="2250276"/>
            <a:ext cx="4286279" cy="3786214"/>
          </a:xfrm>
          <a:prstGeom prst="rect">
            <a:avLst/>
          </a:prstGeom>
          <a:noFill/>
          <a:ln w="9525">
            <a:noFill/>
            <a:miter lim="800000"/>
            <a:headEnd/>
            <a:tailEnd/>
          </a:ln>
        </p:spPr>
      </p:pic>
      <p:pic>
        <p:nvPicPr>
          <p:cNvPr id="5" name="4 - Εικόνα" descr="E:\φωτο 2025 σχολειο\20250122_140204 - Αντιγραφή.jpg"/>
          <p:cNvPicPr/>
          <p:nvPr/>
        </p:nvPicPr>
        <p:blipFill>
          <a:blip r:embed="rId3" cstate="print"/>
          <a:srcRect/>
          <a:stretch>
            <a:fillRect/>
          </a:stretch>
        </p:blipFill>
        <p:spPr bwMode="auto">
          <a:xfrm rot="5400000">
            <a:off x="4213609" y="2430069"/>
            <a:ext cx="4286280" cy="342662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Ζωγραφίσαμε και σε φύλλα εργασίας την εξέλιξη της ιστορίας .</a:t>
            </a:r>
            <a:endParaRPr lang="el-GR" sz="2800" b="1" dirty="0"/>
          </a:p>
        </p:txBody>
      </p:sp>
      <p:pic>
        <p:nvPicPr>
          <p:cNvPr id="4" name="3 - Θέση περιεχομένου" descr="E:\φωτο 2025 σχολειο\20250128_134217 - Αντιγραφή.jpg"/>
          <p:cNvPicPr>
            <a:picLocks noGrp="1"/>
          </p:cNvPicPr>
          <p:nvPr>
            <p:ph idx="1"/>
          </p:nvPr>
        </p:nvPicPr>
        <p:blipFill>
          <a:blip r:embed="rId2" cstate="print"/>
          <a:srcRect/>
          <a:stretch>
            <a:fillRect/>
          </a:stretch>
        </p:blipFill>
        <p:spPr bwMode="auto">
          <a:xfrm rot="5400000">
            <a:off x="451623" y="2120090"/>
            <a:ext cx="4025911" cy="3500462"/>
          </a:xfrm>
          <a:prstGeom prst="rect">
            <a:avLst/>
          </a:prstGeom>
          <a:noFill/>
          <a:ln w="9525">
            <a:noFill/>
            <a:miter lim="800000"/>
            <a:headEnd/>
            <a:tailEnd/>
          </a:ln>
        </p:spPr>
      </p:pic>
      <p:pic>
        <p:nvPicPr>
          <p:cNvPr id="5" name="4 - Εικόνα" descr="E:\φωτο 2025 σχολειο\20250128_134213.jpg"/>
          <p:cNvPicPr/>
          <p:nvPr/>
        </p:nvPicPr>
        <p:blipFill>
          <a:blip r:embed="rId3" cstate="print"/>
          <a:srcRect/>
          <a:stretch>
            <a:fillRect/>
          </a:stretch>
        </p:blipFill>
        <p:spPr bwMode="auto">
          <a:xfrm rot="5400000">
            <a:off x="4281498" y="2290742"/>
            <a:ext cx="3938590" cy="307183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518432"/>
          </a:xfrm>
        </p:spPr>
        <p:txBody>
          <a:bodyPr>
            <a:normAutofit fontScale="90000"/>
          </a:bodyPr>
          <a:lstStyle/>
          <a:p>
            <a:pPr algn="ctr"/>
            <a:r>
              <a:rPr lang="el-GR" sz="2800" b="1" dirty="0" smtClean="0"/>
              <a:t>Και τώρα ξεκινάμε να φτιάχνουμε το δικό μας  μεγάλο βιβλίο με αναδιπλούμενες εικόνες με τον μύθο του Αισώπου  που παίξαμε χωρίς όμως να είναι κόμικς.</a:t>
            </a:r>
            <a:endParaRPr lang="el-GR" sz="2800" b="1" dirty="0"/>
          </a:p>
        </p:txBody>
      </p:sp>
      <p:sp>
        <p:nvSpPr>
          <p:cNvPr id="3" name="2 - Θέση περιεχομένου"/>
          <p:cNvSpPr>
            <a:spLocks noGrp="1"/>
          </p:cNvSpPr>
          <p:nvPr>
            <p:ph idx="1"/>
          </p:nvPr>
        </p:nvSpPr>
        <p:spPr/>
        <p:txBody>
          <a:bodyPr/>
          <a:lstStyle/>
          <a:p>
            <a:pPr algn="ctr"/>
            <a:r>
              <a:rPr lang="el-GR" sz="2400" dirty="0" smtClean="0"/>
              <a:t>Χωριζόμαστε σε ομάδες </a:t>
            </a:r>
            <a:r>
              <a:rPr lang="el-GR" sz="2400" dirty="0" err="1" smtClean="0"/>
              <a:t>ανα</a:t>
            </a:r>
            <a:r>
              <a:rPr lang="el-GR" sz="2400" dirty="0" smtClean="0"/>
              <a:t> δύο  και διαλέγουμε ποια ζωγραφιά της ιστορίας θα μοιραστούμε με τον φίλο μας.</a:t>
            </a:r>
          </a:p>
          <a:p>
            <a:endParaRPr lang="el-GR" dirty="0" smtClean="0"/>
          </a:p>
          <a:p>
            <a:endParaRPr lang="el-GR" dirty="0"/>
          </a:p>
        </p:txBody>
      </p:sp>
      <p:pic>
        <p:nvPicPr>
          <p:cNvPr id="4" name="3 - Θέση περιεχομένου" descr="C:\Users\User\Downloads\20250311_131601.jpg"/>
          <p:cNvPicPr>
            <a:picLocks/>
          </p:cNvPicPr>
          <p:nvPr/>
        </p:nvPicPr>
        <p:blipFill>
          <a:blip r:embed="rId2" cstate="print"/>
          <a:srcRect/>
          <a:stretch>
            <a:fillRect/>
          </a:stretch>
        </p:blipFill>
        <p:spPr bwMode="auto">
          <a:xfrm rot="5400000">
            <a:off x="2714624" y="1928790"/>
            <a:ext cx="3500438" cy="635798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Λειτουργική μονάδα">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237</TotalTime>
  <Words>382</Words>
  <Application>Microsoft Office PowerPoint</Application>
  <PresentationFormat>Προβολή στην οθόνη (4:3)</PresentationFormat>
  <Paragraphs>25</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Ζωντάνια</vt:lpstr>
      <vt:lpstr>ΒΙΒΛΙΑ ΜΕ ΑΝΑΔΙΠΛΟΥΜΕΝΕΣ ΕΙΚΟΝΕΣ &amp; ΚΟΜΙΚΣ</vt:lpstr>
      <vt:lpstr>Βιβλία με τις αναδιπλούμενες εικόνες</vt:lpstr>
      <vt:lpstr>Βιβλία κόμικς </vt:lpstr>
      <vt:lpstr>Μας άρεσε πολύ που τοποθετούσαμε εμείς στην αναδιπλούμενη σκηνή του βιβλίου τις φιγούρες του Γκρούφαλου ,κάθε φορά που γινόταν αναφορά σε κάποιο ζώο του δάσους. </vt:lpstr>
      <vt:lpstr>Σκεφτήκαμε να κάνουμε δικά μας βιβλία και με αναδιπλούμενες εικόνες αλλά και κόμικς και να εμπλουτίσουμε την βιβλιοθήκη μας και με αυτά τα βιβλία. Είχαμε ήδη γνωρίσει από το σχέδιο δράσης Φιλαναγνωσίας  πως γίνονται τα βιβλία  και είχαμε ήδη φτιάξει και άλλα δικά μας βιβλία.</vt:lpstr>
      <vt:lpstr>Φυσικά και πάλι θα παίξουμε όλους τους μύθους του βιβλίου . Εδώ έχουμε τον μύθο με τον Γάτο, την Νυφίτσα και το κουνέλι .</vt:lpstr>
      <vt:lpstr>Η Νυφίτσα και το κουνέλι μαλώνανε συνέχεια κα πήγαν στον Γάτο που ήταν δικαστής να βρούνε την λύση. Όμως συνέχισαν να μαλώνουν μπροστά στον δικαστή κι εκείνος  τους όρμηξε.</vt:lpstr>
      <vt:lpstr>Ζωγραφίσαμε και σε φύλλα εργασίας την εξέλιξη της ιστορίας .</vt:lpstr>
      <vt:lpstr>Και τώρα ξεκινάμε να φτιάχνουμε το δικό μας  μεγάλο βιβλίο με αναδιπλούμενες εικόνες με τον μύθο του Αισώπου  που παίξαμε χωρίς όμως να είναι κόμικς.</vt:lpstr>
      <vt:lpstr>Το Αποτέλεσμα κοσμεί την βιβλιοθήκη μας στις καινούριες τσέπες που φτιάξαμε αφού συνεχώς κάθε που μαθαίνουμε κάτι καινούριο εκτός από την διαδικασία στις ομάδες, φροντίζουμε να μεγαλώνουμε και  την γωνιά της βιβλιοθήκης μας καθ όλη την διάρκεια της χρονιάς λίγο λίγο.</vt:lpstr>
      <vt:lpstr>Συνεχίζουμε με κατασκευή και άλλου  βιβλίου αλλά αυτή την φορά κόμικς . Αφού διαλέξαμε ρόλους ξεκινήσαμε να παίζουμε την ιστορία ‘’Ο κόρακας και η αλεπού ‘’η οποία μας άρεσε.</vt:lpstr>
      <vt:lpstr> Τι όμορφος που είσαι εκεί επάνω ψηλά;</vt:lpstr>
      <vt:lpstr>Μας άρεσε η δραματοποίηση και παίξαμε και την Ιστορία του Αισώπου  ‘’ Αλεπού με τον κόρακα.’’</vt:lpstr>
      <vt:lpstr>Αυτά που είπαμε τα ζωγραφίσαμε και στην  εργασία</vt:lpstr>
      <vt:lpstr>Και τώρα πάλι ξεκινάμε να ζωγραφίζουμε ανά δύο παιδιά  στην ίδια ζωγραφιά την εξέλιξη της ιστορίας που παίξαμε . Το αποτέλεσμά  μας: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ΒΙΒΛΙΑ ΜΕ ΑΝΑΔΙΠΛΟΥΜΕΝΕΣ ΕΙΚΟΝΕΣ &amp; ΚΟΜΙΚΣ</dc:title>
  <dc:creator>User</dc:creator>
  <cp:lastModifiedBy>User</cp:lastModifiedBy>
  <cp:revision>7</cp:revision>
  <dcterms:created xsi:type="dcterms:W3CDTF">2025-03-11T06:27:59Z</dcterms:created>
  <dcterms:modified xsi:type="dcterms:W3CDTF">2025-03-11T23:17:06Z</dcterms:modified>
</cp:coreProperties>
</file>