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2"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17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2"/>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7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8 - Τίτλος"/>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B379B69B-73AA-427B-97C9-56B58ED2590D}" type="datetimeFigureOut">
              <a:rPr lang="el-GR" smtClean="0"/>
              <a:pPr/>
              <a:t>12/2/2017</a:t>
            </a:fld>
            <a:endParaRPr lang="el-GR" dirty="0"/>
          </a:p>
        </p:txBody>
      </p:sp>
      <p:sp>
        <p:nvSpPr>
          <p:cNvPr id="19" name="18 - Θέση υποσέλιδου"/>
          <p:cNvSpPr>
            <a:spLocks noGrp="1"/>
          </p:cNvSpPr>
          <p:nvPr>
            <p:ph type="ftr" sz="quarter" idx="11"/>
          </p:nvPr>
        </p:nvSpPr>
        <p:spPr/>
        <p:txBody>
          <a:bodyPr/>
          <a:lstStyle/>
          <a:p>
            <a:endParaRPr lang="el-GR" dirty="0"/>
          </a:p>
        </p:txBody>
      </p:sp>
      <p:sp>
        <p:nvSpPr>
          <p:cNvPr id="27" name="26 - Θέση αριθμού διαφάνειας"/>
          <p:cNvSpPr>
            <a:spLocks noGrp="1"/>
          </p:cNvSpPr>
          <p:nvPr>
            <p:ph type="sldNum" sz="quarter" idx="12"/>
          </p:nvPr>
        </p:nvSpPr>
        <p:spPr/>
        <p:txBody>
          <a:bodyPr/>
          <a:lstStyle/>
          <a:p>
            <a:fld id="{3F8FECDB-5D53-4D85-B9FD-871E58FF1F23}"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379B69B-73AA-427B-97C9-56B58ED2590D}" type="datetimeFigureOut">
              <a:rPr lang="el-GR" smtClean="0"/>
              <a:pPr/>
              <a:t>12/2/2017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F8FECDB-5D53-4D85-B9FD-871E58FF1F23}"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379B69B-73AA-427B-97C9-56B58ED2590D}" type="datetimeFigureOut">
              <a:rPr lang="el-GR" smtClean="0"/>
              <a:pPr/>
              <a:t>12/2/2017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F8FECDB-5D53-4D85-B9FD-871E58FF1F23}"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379B69B-73AA-427B-97C9-56B58ED2590D}" type="datetimeFigureOut">
              <a:rPr lang="el-GR" smtClean="0"/>
              <a:pPr/>
              <a:t>12/2/2017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F8FECDB-5D53-4D85-B9FD-871E58FF1F23}"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8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379B69B-73AA-427B-97C9-56B58ED2590D}" type="datetimeFigureOut">
              <a:rPr lang="el-GR" smtClean="0"/>
              <a:pPr/>
              <a:t>12/2/2017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F8FECDB-5D53-4D85-B9FD-871E58FF1F23}"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B379B69B-73AA-427B-97C9-56B58ED2590D}" type="datetimeFigureOut">
              <a:rPr lang="el-GR" smtClean="0"/>
              <a:pPr/>
              <a:t>12/2/2017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3F8FECDB-5D53-4D85-B9FD-871E58FF1F23}"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B379B69B-73AA-427B-97C9-56B58ED2590D}" type="datetimeFigureOut">
              <a:rPr lang="el-GR" smtClean="0"/>
              <a:pPr/>
              <a:t>12/2/2017</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3F8FECDB-5D53-4D85-B9FD-871E58FF1F23}"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320"/>
            <a:ext cx="7470648" cy="1143000"/>
          </a:xfrm>
        </p:spPr>
        <p:txBody>
          <a:bodyPr anchor="ctr"/>
          <a:lstStyle>
            <a:lvl1pPr algn="l">
              <a:defRPr sz="4600"/>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B379B69B-73AA-427B-97C9-56B58ED2590D}" type="datetimeFigureOut">
              <a:rPr lang="el-GR" smtClean="0"/>
              <a:pPr/>
              <a:t>12/2/2017</a:t>
            </a:fld>
            <a:endParaRPr lang="el-GR" dirty="0"/>
          </a:p>
        </p:txBody>
      </p:sp>
      <p:sp>
        <p:nvSpPr>
          <p:cNvPr id="8" name="7 - Θέση αριθμού διαφάνειας"/>
          <p:cNvSpPr>
            <a:spLocks noGrp="1"/>
          </p:cNvSpPr>
          <p:nvPr>
            <p:ph type="sldNum" sz="quarter" idx="11"/>
          </p:nvPr>
        </p:nvSpPr>
        <p:spPr/>
        <p:txBody>
          <a:bodyPr/>
          <a:lstStyle/>
          <a:p>
            <a:fld id="{3F8FECDB-5D53-4D85-B9FD-871E58FF1F23}" type="slidenum">
              <a:rPr lang="el-GR" smtClean="0"/>
              <a:pPr/>
              <a:t>‹#›</a:t>
            </a:fld>
            <a:endParaRPr lang="el-GR" dirty="0"/>
          </a:p>
        </p:txBody>
      </p:sp>
      <p:sp>
        <p:nvSpPr>
          <p:cNvPr id="9" name="8 - Θέση υποσέλιδου"/>
          <p:cNvSpPr>
            <a:spLocks noGrp="1"/>
          </p:cNvSpPr>
          <p:nvPr>
            <p:ph type="ftr" sz="quarter" idx="12"/>
          </p:nvPr>
        </p:nvSpPr>
        <p:spPr/>
        <p:txBody>
          <a:bodyPr/>
          <a:lstStyle/>
          <a:p>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379B69B-73AA-427B-97C9-56B58ED2590D}" type="datetimeFigureOut">
              <a:rPr lang="el-GR" smtClean="0"/>
              <a:pPr/>
              <a:t>12/2/2017</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3F8FECDB-5D53-4D85-B9FD-871E58FF1F23}"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B379B69B-73AA-427B-97C9-56B58ED2590D}" type="datetimeFigureOut">
              <a:rPr lang="el-GR" smtClean="0"/>
              <a:pPr/>
              <a:t>12/2/2017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a:xfrm>
            <a:off x="8156448" y="6422064"/>
            <a:ext cx="762000" cy="365125"/>
          </a:xfrm>
        </p:spPr>
        <p:txBody>
          <a:bodyPr/>
          <a:lstStyle/>
          <a:p>
            <a:fld id="{3F8FECDB-5D53-4D85-B9FD-871E58FF1F23}"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l-GR" dirty="0"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422064"/>
            <a:ext cx="2133600" cy="365125"/>
          </a:xfrm>
        </p:spPr>
        <p:txBody>
          <a:bodyPr/>
          <a:lstStyle/>
          <a:p>
            <a:fld id="{B379B69B-73AA-427B-97C9-56B58ED2590D}" type="datetimeFigureOut">
              <a:rPr lang="el-GR" smtClean="0"/>
              <a:pPr/>
              <a:t>12/2/2017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3F8FECDB-5D53-4D85-B9FD-871E58FF1F23}"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15 - Ελεύθερη σχεδίαση"/>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8 - Θέση τίτλου"/>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379B69B-73AA-427B-97C9-56B58ED2590D}" type="datetimeFigureOut">
              <a:rPr lang="el-GR" smtClean="0"/>
              <a:pPr/>
              <a:t>12/2/2017</a:t>
            </a:fld>
            <a:endParaRPr lang="el-GR" dirty="0"/>
          </a:p>
        </p:txBody>
      </p:sp>
      <p:sp>
        <p:nvSpPr>
          <p:cNvPr id="22" name="21 - Θέση υποσέλιδου"/>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l-GR" dirty="0"/>
          </a:p>
        </p:txBody>
      </p:sp>
      <p:sp>
        <p:nvSpPr>
          <p:cNvPr id="18" name="17 - Θέση αριθμού διαφάνειας"/>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F8FECDB-5D53-4D85-B9FD-871E58FF1F23}" type="slidenum">
              <a:rPr lang="el-GR" smtClean="0"/>
              <a:pPr/>
              <a:t>‹#›</a:t>
            </a:fld>
            <a:endParaRPr lang="el-GR"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File:Santa_Ana_Volcano.USAF.C-130.3.jpg"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en.wikipedia.org/wiki/File:B%C3%A1r%C3%B0arbunga_Volcano,_September_4_2014_-_15145875322.jpg" TargetMode="Externa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hyperlink" Target="https://en.wikipedia.org/wiki/File:Lava_channel_overflow.JP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en.wikipedia.org/wiki/File:Lava_entering_sea_-_Hawaii.png"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908720" y="1916832"/>
            <a:ext cx="6480048" cy="1752600"/>
          </a:xfrm>
        </p:spPr>
        <p:txBody>
          <a:bodyPr>
            <a:normAutofit/>
          </a:bodyPr>
          <a:lstStyle/>
          <a:p>
            <a:r>
              <a:rPr lang="en-US" sz="4400" dirty="0" smtClean="0"/>
              <a:t>VOLCANO </a:t>
            </a:r>
            <a:endParaRPr lang="el-GR" sz="4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476672"/>
            <a:ext cx="7859216" cy="5746968"/>
          </a:xfrm>
        </p:spPr>
        <p:txBody>
          <a:bodyPr>
            <a:noAutofit/>
          </a:bodyPr>
          <a:lstStyle/>
          <a:p>
            <a:r>
              <a:rPr lang="en-US" sz="2800" dirty="0" smtClean="0"/>
              <a:t>A </a:t>
            </a:r>
            <a:r>
              <a:rPr lang="en-US" sz="2800" b="1" dirty="0" smtClean="0"/>
              <a:t>volcano</a:t>
            </a:r>
            <a:r>
              <a:rPr lang="en-US" sz="2800" dirty="0" smtClean="0"/>
              <a:t> allows hot </a:t>
            </a:r>
            <a:r>
              <a:rPr lang="en-US" sz="2800" u="sng" dirty="0" smtClean="0"/>
              <a:t>lava</a:t>
            </a:r>
            <a:r>
              <a:rPr lang="en-US" sz="2800" dirty="0" smtClean="0"/>
              <a:t> and smoke to leave from a magma  chamber  below the surface of the Earth.</a:t>
            </a:r>
            <a:r>
              <a:rPr lang="el-GR" sz="2800" dirty="0" smtClean="0"/>
              <a:t/>
            </a:r>
            <a:br>
              <a:rPr lang="el-GR" sz="2800" dirty="0" smtClean="0"/>
            </a:br>
            <a:r>
              <a:rPr lang="en-US" sz="2800" dirty="0" smtClean="0"/>
              <a:t> Volcanoes are generally found at different places on Earth. For example, in the </a:t>
            </a:r>
            <a:r>
              <a:rPr lang="en-US" sz="2800" u="sng" dirty="0" smtClean="0"/>
              <a:t>oceans</a:t>
            </a:r>
            <a:r>
              <a:rPr lang="en-US" sz="2800" dirty="0" smtClean="0"/>
              <a:t>, Volcanoes can also form where there is stretching and thinning of the crust. For example </a:t>
            </a:r>
            <a:r>
              <a:rPr lang="en-US" sz="2800" u="sng" dirty="0" smtClean="0"/>
              <a:t>the Hawaii was created from magma </a:t>
            </a:r>
            <a:r>
              <a:rPr lang="en-US" sz="2800" dirty="0" smtClean="0"/>
              <a:t>3,000 km deep in the Earth. </a:t>
            </a:r>
            <a:r>
              <a:rPr lang="el-GR" sz="2800" dirty="0" smtClean="0"/>
              <a:t/>
            </a:r>
            <a:br>
              <a:rPr lang="el-GR" sz="2800" dirty="0" smtClean="0"/>
            </a:br>
            <a:r>
              <a:rPr lang="en-US" sz="2800" dirty="0" smtClean="0"/>
              <a:t>Erupting volcanoes have many dangers not only near  the eruption. One such danger is that volcanic ash can be a threat to aircraft. Also, large eruptions can affect temperature and cool the Earth's  atmosphere </a:t>
            </a:r>
            <a:r>
              <a:rPr lang="el-GR" sz="2800" dirty="0" smtClean="0"/>
              <a:t/>
            </a:r>
            <a:br>
              <a:rPr lang="el-GR" sz="2800" dirty="0" smtClean="0"/>
            </a:br>
            <a:r>
              <a:rPr lang="en-US" sz="2800" dirty="0" smtClean="0"/>
              <a:t> </a:t>
            </a:r>
            <a:r>
              <a:rPr lang="el-GR" sz="2800" dirty="0" smtClean="0"/>
              <a:t/>
            </a:r>
            <a:br>
              <a:rPr lang="el-GR" sz="2800" dirty="0" smtClean="0"/>
            </a:br>
            <a:endParaRPr lang="el-GR"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 Θέση περιεχομένου" descr="krakatora.jpg"/>
          <p:cNvPicPr>
            <a:picLocks noGrp="1" noChangeAspect="1"/>
          </p:cNvPicPr>
          <p:nvPr>
            <p:ph sz="half" idx="2"/>
          </p:nvPr>
        </p:nvPicPr>
        <p:blipFill>
          <a:blip r:embed="rId2" cstate="print"/>
          <a:stretch>
            <a:fillRect/>
          </a:stretch>
        </p:blipFill>
        <p:spPr>
          <a:xfrm>
            <a:off x="4732117" y="1412776"/>
            <a:ext cx="4411883" cy="3933056"/>
          </a:xfrm>
        </p:spPr>
      </p:pic>
      <p:pic>
        <p:nvPicPr>
          <p:cNvPr id="5" name="4 - Θέση περιεχομένου" descr="https://upload.wikimedia.org/wikipedia/commons/thumb/1/10/Santa_Ana_Volcano.USAF.C-130.3.jpg/220px-Santa_Ana_Volcano.USAF.C-130.3.jpg">
            <a:hlinkClick r:id="rId3"/>
          </p:cNvPr>
          <p:cNvPicPr>
            <a:picLocks noGrp="1"/>
          </p:cNvPicPr>
          <p:nvPr>
            <p:ph sz="half" idx="1"/>
          </p:nvPr>
        </p:nvPicPr>
        <p:blipFill>
          <a:blip r:embed="rId4" cstate="print"/>
          <a:srcRect/>
          <a:stretch>
            <a:fillRect/>
          </a:stretch>
        </p:blipFill>
        <p:spPr bwMode="auto">
          <a:xfrm>
            <a:off x="0" y="980728"/>
            <a:ext cx="3995936" cy="4869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908720"/>
            <a:ext cx="6629400" cy="1484784"/>
          </a:xfrm>
        </p:spPr>
        <p:txBody>
          <a:bodyPr/>
          <a:lstStyle/>
          <a:p>
            <a:r>
              <a:rPr lang="el-GR" dirty="0" smtClean="0"/>
              <a:t>Volcanic features</a:t>
            </a:r>
            <a:br>
              <a:rPr lang="el-GR" dirty="0" smtClean="0"/>
            </a:br>
            <a:endParaRPr lang="el-GR" dirty="0"/>
          </a:p>
        </p:txBody>
      </p:sp>
      <p:sp>
        <p:nvSpPr>
          <p:cNvPr id="3" name="2 - Θέση κειμένου"/>
          <p:cNvSpPr>
            <a:spLocks noGrp="1"/>
          </p:cNvSpPr>
          <p:nvPr>
            <p:ph type="body" idx="1"/>
          </p:nvPr>
        </p:nvSpPr>
        <p:spPr>
          <a:xfrm>
            <a:off x="395536" y="3538536"/>
            <a:ext cx="7200800" cy="3319464"/>
          </a:xfrm>
        </p:spPr>
        <p:txBody>
          <a:bodyPr>
            <a:normAutofit fontScale="92500" lnSpcReduction="20000"/>
          </a:bodyPr>
          <a:lstStyle/>
          <a:p>
            <a:r>
              <a:rPr lang="en-US" sz="3200" dirty="0" smtClean="0"/>
              <a:t>The most people think that volcanoes are like tall mountains; however, this describes just one of the many types of volcano. The features of volcanoes are much more complicated and their structure and behavior depends on a number of factors. Some volcanoes have peaks formed b</a:t>
            </a:r>
            <a:r>
              <a:rPr lang="en-US" sz="3200" u="sng" dirty="0" smtClean="0"/>
              <a:t>y lava</a:t>
            </a:r>
            <a:r>
              <a:rPr lang="en-US" sz="3200" dirty="0" smtClean="0"/>
              <a:t> while others are flat.</a:t>
            </a:r>
            <a:endParaRPr lang="el-GR" sz="3200" dirty="0" smtClean="0"/>
          </a:p>
          <a:p>
            <a:endParaRPr lang="el-GR" sz="9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Τίτλος"/>
          <p:cNvSpPr>
            <a:spLocks noGrp="1"/>
          </p:cNvSpPr>
          <p:nvPr>
            <p:ph type="body" idx="1"/>
          </p:nvPr>
        </p:nvSpPr>
        <p:spPr>
          <a:xfrm>
            <a:off x="323528" y="1916832"/>
            <a:ext cx="7349480" cy="3240360"/>
          </a:xfrm>
        </p:spPr>
        <p:txBody>
          <a:bodyPr>
            <a:normAutofit fontScale="25000" lnSpcReduction="20000"/>
          </a:bodyPr>
          <a:lstStyle/>
          <a:p>
            <a:r>
              <a:rPr lang="en-US" sz="11200" dirty="0" smtClean="0"/>
              <a:t>As of 2013, the following are considered Earth's most active volcanoes:</a:t>
            </a:r>
          </a:p>
          <a:p>
            <a:endParaRPr lang="el-GR" sz="11200" dirty="0" smtClean="0"/>
          </a:p>
          <a:p>
            <a:pPr lvl="0">
              <a:buFont typeface="Wingdings" pitchFamily="2" charset="2"/>
              <a:buChar char="§"/>
            </a:pPr>
            <a:r>
              <a:rPr lang="en-US" sz="11200" dirty="0" smtClean="0"/>
              <a:t>Kīlauea, the famous Hawaiian volcano since 1983, and has the longest-observed</a:t>
            </a:r>
            <a:r>
              <a:rPr lang="el-GR" sz="11200" dirty="0" smtClean="0"/>
              <a:t> </a:t>
            </a:r>
            <a:r>
              <a:rPr lang="en-US" sz="11200" dirty="0" smtClean="0"/>
              <a:t>lava lake</a:t>
            </a:r>
          </a:p>
          <a:p>
            <a:pPr lvl="0">
              <a:buFont typeface="Wingdings" pitchFamily="2" charset="2"/>
              <a:buChar char="§"/>
            </a:pPr>
            <a:endParaRPr lang="en-US" sz="11200" dirty="0" smtClean="0"/>
          </a:p>
          <a:p>
            <a:pPr lvl="0">
              <a:buFont typeface="Arial" pitchFamily="34" charset="0"/>
              <a:buChar char="•"/>
            </a:pPr>
            <a:r>
              <a:rPr lang="en-US" sz="11200" dirty="0" smtClean="0"/>
              <a:t>Mount Etna and nearby Stromboli two Mediterranean volcanoes in "almost continuous eruption since ancient times.</a:t>
            </a:r>
            <a:endParaRPr lang="el-GR" sz="11200" dirty="0" smtClean="0"/>
          </a:p>
          <a:p>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3284984"/>
            <a:ext cx="8115672" cy="2943200"/>
          </a:xfrm>
        </p:spPr>
        <p:txBody>
          <a:bodyPr>
            <a:normAutofit/>
          </a:bodyPr>
          <a:lstStyle/>
          <a:p>
            <a:r>
              <a:rPr lang="en-US" dirty="0" smtClean="0"/>
              <a:t>1)Lava flows at Holuhraun, Iceland, September 2014</a:t>
            </a:r>
            <a:r>
              <a:rPr lang="el-GR" dirty="0" smtClean="0"/>
              <a:t/>
            </a:r>
            <a:br>
              <a:rPr lang="el-GR" dirty="0" smtClean="0"/>
            </a:br>
            <a:r>
              <a:rPr lang="en-US" dirty="0" smtClean="0"/>
              <a:t>2)Pāhoehoe lava flow on Hawaii. </a:t>
            </a:r>
            <a:r>
              <a:rPr lang="el-GR" dirty="0" smtClean="0"/>
              <a:t>The picture a main lava channel</a:t>
            </a:r>
            <a:endParaRPr lang="el-GR" dirty="0"/>
          </a:p>
        </p:txBody>
      </p:sp>
      <p:pic>
        <p:nvPicPr>
          <p:cNvPr id="5" name="4 - Θέση περιεχομένου" descr="https://upload.wikimedia.org/wikipedia/commons/thumb/2/24/B%C3%A1r%C3%B0arbunga_Volcano%2C_September_4_2014_-_15145875322.jpg/220px-B%C3%A1r%C3%B0arbunga_Volcano%2C_September_4_2014_-_15145875322.jpg">
            <a:hlinkClick r:id="rId2"/>
          </p:cNvPr>
          <p:cNvPicPr>
            <a:picLocks noGrp="1"/>
          </p:cNvPicPr>
          <p:nvPr>
            <p:ph sz="half" idx="1"/>
          </p:nvPr>
        </p:nvPicPr>
        <p:blipFill>
          <a:blip r:embed="rId3" cstate="print"/>
          <a:srcRect/>
          <a:stretch>
            <a:fillRect/>
          </a:stretch>
        </p:blipFill>
        <p:spPr bwMode="auto">
          <a:xfrm>
            <a:off x="395536" y="476672"/>
            <a:ext cx="3586088" cy="2658988"/>
          </a:xfrm>
          <a:prstGeom prst="rect">
            <a:avLst/>
          </a:prstGeom>
          <a:noFill/>
          <a:ln w="9525">
            <a:noFill/>
            <a:miter lim="800000"/>
            <a:headEnd/>
            <a:tailEnd/>
          </a:ln>
        </p:spPr>
      </p:pic>
      <p:pic>
        <p:nvPicPr>
          <p:cNvPr id="6" name="5 - Θέση περιεχομένου" descr="https://upload.wikimedia.org/wikipedia/commons/thumb/4/41/Lava_channel_overflow.JPG/220px-Lava_channel_overflow.JPG">
            <a:hlinkClick r:id="rId4"/>
          </p:cNvPr>
          <p:cNvPicPr>
            <a:picLocks noGrp="1"/>
          </p:cNvPicPr>
          <p:nvPr>
            <p:ph sz="half" idx="2"/>
          </p:nvPr>
        </p:nvPicPr>
        <p:blipFill>
          <a:blip r:embed="rId5" cstate="print"/>
          <a:srcRect/>
          <a:stretch>
            <a:fillRect/>
          </a:stretch>
        </p:blipFill>
        <p:spPr bwMode="auto">
          <a:xfrm>
            <a:off x="5004048" y="476672"/>
            <a:ext cx="3401392" cy="25197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5486400" y="2780928"/>
            <a:ext cx="3657600" cy="7118251"/>
          </a:xfrm>
        </p:spPr>
        <p:txBody>
          <a:bodyPr>
            <a:normAutofit fontScale="77500" lnSpcReduction="20000"/>
          </a:bodyPr>
          <a:lstStyle/>
          <a:p>
            <a:pPr>
              <a:lnSpc>
                <a:spcPct val="115000"/>
              </a:lnSpc>
              <a:buNone/>
            </a:pPr>
            <a:r>
              <a:rPr lang="en-US" sz="3200" dirty="0" smtClean="0">
                <a:latin typeface="Times New Roman"/>
                <a:ea typeface="Times New Roman"/>
                <a:cs typeface="Times New Roman"/>
              </a:rPr>
              <a:t>Kīlauea lava entering the </a:t>
            </a:r>
            <a:endParaRPr lang="el-GR" sz="3200" dirty="0" smtClean="0">
              <a:latin typeface="Calibri"/>
              <a:ea typeface="Calibri"/>
              <a:cs typeface="Times New Roman"/>
            </a:endParaRPr>
          </a:p>
          <a:p>
            <a:pPr>
              <a:lnSpc>
                <a:spcPct val="115000"/>
              </a:lnSpc>
              <a:spcAft>
                <a:spcPts val="0"/>
              </a:spcAft>
              <a:buNone/>
            </a:pPr>
            <a:r>
              <a:rPr lang="en-US" sz="3200" dirty="0" smtClean="0">
                <a:latin typeface="Times New Roman"/>
                <a:ea typeface="Times New Roman"/>
                <a:cs typeface="Times New Roman"/>
              </a:rPr>
              <a:t>sea.</a:t>
            </a:r>
            <a:endParaRPr lang="el-GR" sz="3200" dirty="0"/>
          </a:p>
        </p:txBody>
      </p:sp>
      <p:sp>
        <p:nvSpPr>
          <p:cNvPr id="4" name="3 - Θέση περιεχομένου"/>
          <p:cNvSpPr>
            <a:spLocks noGrp="1"/>
          </p:cNvSpPr>
          <p:nvPr>
            <p:ph sz="half" idx="2"/>
          </p:nvPr>
        </p:nvSpPr>
        <p:spPr>
          <a:xfrm>
            <a:off x="251520" y="332656"/>
            <a:ext cx="6785520" cy="2232248"/>
          </a:xfrm>
        </p:spPr>
        <p:txBody>
          <a:bodyPr>
            <a:normAutofit fontScale="77500" lnSpcReduction="20000"/>
          </a:bodyPr>
          <a:lstStyle/>
          <a:p>
            <a:pPr>
              <a:buNone/>
            </a:pPr>
            <a:r>
              <a:rPr lang="en-US" sz="4600" b="1" dirty="0" smtClean="0"/>
              <a:t>Active volcanoes.    </a:t>
            </a:r>
            <a:endParaRPr lang="el-GR" sz="4600" dirty="0" smtClean="0"/>
          </a:p>
          <a:p>
            <a:endParaRPr lang="en-US" dirty="0" smtClean="0"/>
          </a:p>
          <a:p>
            <a:endParaRPr lang="en-US" dirty="0" smtClean="0"/>
          </a:p>
          <a:p>
            <a:pPr>
              <a:buNone/>
            </a:pPr>
            <a:r>
              <a:rPr lang="en-US" sz="3300" dirty="0" smtClean="0"/>
              <a:t>Scientists usually consider a volcano to be active if it is </a:t>
            </a:r>
            <a:r>
              <a:rPr lang="en-US" sz="3300" i="1" dirty="0" smtClean="0"/>
              <a:t>erupting</a:t>
            </a:r>
            <a:r>
              <a:rPr lang="en-US" sz="3300" dirty="0" smtClean="0"/>
              <a:t> or </a:t>
            </a:r>
            <a:r>
              <a:rPr lang="en-US" sz="3300" i="1" dirty="0" smtClean="0"/>
              <a:t>likely to erupt</a:t>
            </a:r>
            <a:r>
              <a:rPr lang="en-US" sz="3300" dirty="0" smtClean="0"/>
              <a:t> </a:t>
            </a:r>
            <a:endParaRPr lang="el-GR" sz="3300" dirty="0"/>
          </a:p>
        </p:txBody>
      </p:sp>
      <p:pic>
        <p:nvPicPr>
          <p:cNvPr id="5" name="4 - Εικόνα" descr="https://upload.wikimedia.org/wikipedia/commons/thumb/8/8c/Lava_entering_sea_-_Hawaii.png/220px-Lava_entering_sea_-_Hawaii.png">
            <a:hlinkClick r:id="rId2"/>
          </p:cNvPr>
          <p:cNvPicPr/>
          <p:nvPr/>
        </p:nvPicPr>
        <p:blipFill>
          <a:blip r:embed="rId3" cstate="print"/>
          <a:srcRect/>
          <a:stretch>
            <a:fillRect/>
          </a:stretch>
        </p:blipFill>
        <p:spPr bwMode="auto">
          <a:xfrm>
            <a:off x="467544" y="2348880"/>
            <a:ext cx="4824536" cy="33123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395536" y="764704"/>
            <a:ext cx="7632848" cy="3240360"/>
          </a:xfrm>
        </p:spPr>
        <p:txBody>
          <a:bodyPr>
            <a:normAutofit/>
          </a:bodyPr>
          <a:lstStyle/>
          <a:p>
            <a:r>
              <a:rPr lang="en-US" sz="4400" dirty="0" smtClean="0"/>
              <a:t>Thank you for attention    </a:t>
            </a:r>
          </a:p>
          <a:p>
            <a:r>
              <a:rPr lang="en-US" sz="4400" dirty="0" smtClean="0"/>
              <a:t>Dionysia </a:t>
            </a:r>
            <a:r>
              <a:rPr lang="en-US" sz="4400" dirty="0" smtClean="0"/>
              <a:t>Kalantzi  </a:t>
            </a:r>
            <a:r>
              <a:rPr lang="en-US" sz="4400" dirty="0" smtClean="0"/>
              <a:t>B1</a:t>
            </a:r>
            <a:endParaRPr lang="el-GR" sz="4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Τεχνικό">
  <a:themeElements>
    <a:clrScheme name="Τεχνικό">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Τεχνικό">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Τεχνικό">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65</TotalTime>
  <Words>165</Words>
  <Application>Microsoft Office PowerPoint</Application>
  <PresentationFormat>Προβολή στην οθόνη (4:3)</PresentationFormat>
  <Paragraphs>18</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Τεχνικό</vt:lpstr>
      <vt:lpstr>Διαφάνεια 1</vt:lpstr>
      <vt:lpstr>A volcano allows hot lava and smoke to leave from a magma  chamber  below the surface of the Earth.  Volcanoes are generally found at different places on Earth. For example, in the oceans, Volcanoes can also form where there is stretching and thinning of the crust. For example the Hawaii was created from magma 3,000 km deep in the Earth.  Erupting volcanoes have many dangers not only near  the eruption. One such danger is that volcanic ash can be a threat to aircraft. Also, large eruptions can affect temperature and cool the Earth's  atmosphere    </vt:lpstr>
      <vt:lpstr>Διαφάνεια 3</vt:lpstr>
      <vt:lpstr>Volcanic features </vt:lpstr>
      <vt:lpstr>Διαφάνεια 5</vt:lpstr>
      <vt:lpstr>1)Lava flows at Holuhraun, Iceland, September 2014 2)Pāhoehoe lava flow on Hawaii. The picture a main lava channel</vt:lpstr>
      <vt:lpstr>Διαφάνεια 7</vt:lpstr>
      <vt:lpstr>Διαφάνεια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MΑΤΙΝΑ</dc:creator>
  <cp:lastModifiedBy>ΜΙΧΑΗΛ</cp:lastModifiedBy>
  <cp:revision>8</cp:revision>
  <dcterms:created xsi:type="dcterms:W3CDTF">2017-02-07T19:18:18Z</dcterms:created>
  <dcterms:modified xsi:type="dcterms:W3CDTF">2017-02-12T21:30:00Z</dcterms:modified>
</cp:coreProperties>
</file>