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5" r:id="rId6"/>
    <p:sldId id="276" r:id="rId7"/>
    <p:sldId id="265" r:id="rId8"/>
    <p:sldId id="266" r:id="rId9"/>
    <p:sldId id="277" r:id="rId10"/>
    <p:sldId id="278" r:id="rId11"/>
    <p:sldId id="282" r:id="rId12"/>
    <p:sldId id="268" r:id="rId13"/>
    <p:sldId id="267" r:id="rId14"/>
    <p:sldId id="283" r:id="rId15"/>
    <p:sldId id="280" r:id="rId16"/>
    <p:sldId id="2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5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6/28/2023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146232" cy="18288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αυλή μας…το  κλιματικό  μας καταφύγιο!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Περιβαλλοντικό  πρόγραμμα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11479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Πήραμε  μέρος στον ετήσιο διαγωνισμό ζωγραφικής της </a:t>
            </a:r>
            <a:r>
              <a:rPr lang="en-GB" dirty="0" smtClean="0"/>
              <a:t>HELMEPA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smtClean="0"/>
              <a:t>Ορκιστήκαμε να προστατεύουμε τον εαυτό μας και το περιβάλλον!</a:t>
            </a:r>
            <a:br>
              <a:rPr lang="el-GR" dirty="0" smtClean="0"/>
            </a:br>
            <a:r>
              <a:rPr lang="el-GR" dirty="0" smtClean="0"/>
              <a:t>Καταλάβαμε τη δύναμη της ενότητας!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526586"/>
            <a:ext cx="4237182" cy="298217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3257561"/>
            <a:ext cx="2199373" cy="164953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64" y="1124745"/>
            <a:ext cx="2199373" cy="1649530"/>
          </a:xfrm>
        </p:spPr>
      </p:pic>
      <p:sp>
        <p:nvSpPr>
          <p:cNvPr id="2" name="Ορθογώνιο 1"/>
          <p:cNvSpPr/>
          <p:nvPr/>
        </p:nvSpPr>
        <p:spPr>
          <a:xfrm>
            <a:off x="2999656" y="980729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ΤΜΗΜΑ 2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021057" y="980729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ΤΜΗΜΑ 2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024715" y="980729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ΤΜΗΜΑ 2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83832" y="365126"/>
            <a:ext cx="2088232" cy="543594"/>
          </a:xfrm>
        </p:spPr>
        <p:txBody>
          <a:bodyPr/>
          <a:lstStyle/>
          <a:p>
            <a:r>
              <a:rPr lang="el-GR" dirty="0" smtClean="0"/>
              <a:t>ΤΜΗΜΑ 1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08720"/>
            <a:ext cx="75608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Δημιουργώντας…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92188" y="1112838"/>
            <a:ext cx="3638550" cy="375126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Θάλασσα καθαρή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511151" y="1168401"/>
            <a:ext cx="3749675" cy="36385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Ένα πλαστικό μια φορά.. Ιστορία από  τα παιδιά..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Φυτεύοντας!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595438" y="2049463"/>
            <a:ext cx="1587500" cy="2752725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595438" y="4143375"/>
            <a:ext cx="1587500" cy="2752725"/>
          </a:xfrm>
        </p:spPr>
      </p:pic>
      <p:pic>
        <p:nvPicPr>
          <p:cNvPr id="33" name="Picture Placeholder 32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1334" y="2451507"/>
            <a:ext cx="2678112" cy="4748213"/>
          </a:xfrm>
        </p:spPr>
      </p:pic>
      <p:sp>
        <p:nvSpPr>
          <p:cNvPr id="9" name="Heart 8"/>
          <p:cNvSpPr/>
          <p:nvPr/>
        </p:nvSpPr>
        <p:spPr>
          <a:xfrm>
            <a:off x="1487488" y="836712"/>
            <a:ext cx="288032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2927648" y="1052736"/>
            <a:ext cx="432048" cy="3873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2101262" y="836712"/>
            <a:ext cx="288032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5094302" y="989436"/>
            <a:ext cx="360040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4408561" y="1661601"/>
            <a:ext cx="360040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4733212" y="1617787"/>
            <a:ext cx="360040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4907648" y="1661601"/>
            <a:ext cx="360040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5262404" y="1661601"/>
            <a:ext cx="360040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/>
          <p:cNvSpPr/>
          <p:nvPr/>
        </p:nvSpPr>
        <p:spPr>
          <a:xfrm>
            <a:off x="6240016" y="1451286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443478" y="1663796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6653992" y="1792152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7431779" y="181614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>
            <a:off x="7946099" y="1744954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7104112" y="145845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/>
          <p:cNvSpPr/>
          <p:nvPr/>
        </p:nvSpPr>
        <p:spPr>
          <a:xfrm>
            <a:off x="7680176" y="113506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/>
          <p:cNvSpPr/>
          <p:nvPr/>
        </p:nvSpPr>
        <p:spPr>
          <a:xfrm>
            <a:off x="6944059" y="111660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6952823" y="1872579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6702301" y="145845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5866936" y="144007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4970798" y="1473143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1740871" y="1205460"/>
            <a:ext cx="154497" cy="177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6520726" y="4239603"/>
            <a:ext cx="1313947" cy="96624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4379950" y="5589240"/>
            <a:ext cx="1177986" cy="7242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αρχικοί στόχοι επιτεύχθηκαν</a:t>
            </a:r>
          </a:p>
          <a:p>
            <a:r>
              <a:rPr lang="el-GR" dirty="0" smtClean="0"/>
              <a:t>Σε όλη τη διάρκεια του προγράμματος τα παιδιά συμμετείχαν ενεργά και έδειχναν να απολαμβάνουν την πλειονότητα των δραστηριοτήτων, ενώ  κατέβαλαν μεγάλη προσπάθεια να κατανοήσουν τους σύνθετους όρους που εισήχθησαν</a:t>
            </a:r>
          </a:p>
          <a:p>
            <a:r>
              <a:rPr lang="el-GR" dirty="0" smtClean="0"/>
              <a:t>Ικανοποιήθηκαν οι μαθησιακές ανάγκες των μαθητών</a:t>
            </a:r>
          </a:p>
          <a:p>
            <a:r>
              <a:rPr lang="el-GR" dirty="0" smtClean="0"/>
              <a:t>Πετύχαμε αλλαγή στάσης απέναντι σε καθημερινά ζητήματα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33400"/>
            <a:ext cx="10369152" cy="1023392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Σκοπός</a:t>
            </a:r>
            <a:br>
              <a:rPr lang="el-GR" sz="2400" dirty="0" smtClean="0"/>
            </a:br>
            <a:r>
              <a:rPr lang="el-GR" sz="2400" dirty="0" smtClean="0"/>
              <a:t>Ευαισθητοποίηση μαθητών απέναντι στα σοβαρά περιβαλλοντικά προβλήματα του πλανήτη μας</a:t>
            </a:r>
            <a:endParaRPr lang="en-US" sz="2400" dirty="0"/>
          </a:p>
        </p:txBody>
      </p:sp>
      <p:sp useBgFill="1"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664" y="1916832"/>
            <a:ext cx="6120680" cy="36004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Στόχοι:</a:t>
            </a:r>
          </a:p>
          <a:p>
            <a:r>
              <a:rPr lang="el-GR" dirty="0" smtClean="0"/>
              <a:t>Η συμμετοχή στην προστασία του κλίματος.</a:t>
            </a:r>
          </a:p>
          <a:p>
            <a:r>
              <a:rPr lang="el-GR" dirty="0" smtClean="0"/>
              <a:t>Η μείωση του οικολογικού αποτυπώματος του σχολείου με σωστότερες επιλογές από την πλευρά των μαθητών.</a:t>
            </a:r>
          </a:p>
          <a:p>
            <a:r>
              <a:rPr lang="el-GR" dirty="0" smtClean="0"/>
              <a:t>Η ενίσχυση των προσπαθειών ενημέρωσης και ευαισθητοποίησης σε θέματα κλιματικής αλλαγής.</a:t>
            </a:r>
          </a:p>
          <a:p>
            <a:r>
              <a:rPr lang="el-GR" dirty="0" smtClean="0"/>
              <a:t>Η αλλαγή συμπεριφοράς των μαθητών.</a:t>
            </a:r>
          </a:p>
          <a:p>
            <a:r>
              <a:rPr lang="el-GR" dirty="0" smtClean="0"/>
              <a:t>Η προετοιμασία  της σχολικής κοινότητας για τη διαχείριση των συνεπειών της κλιματικής κρίσης.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Μεθοδολογία υλοποίησης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Μέθοδος </a:t>
            </a:r>
            <a:r>
              <a:rPr lang="en-GB" dirty="0" smtClean="0"/>
              <a:t>Project</a:t>
            </a:r>
            <a:endParaRPr lang="el-GR" dirty="0" smtClean="0"/>
          </a:p>
          <a:p>
            <a:r>
              <a:rPr lang="el-GR" dirty="0" err="1" smtClean="0"/>
              <a:t>Ανακαλυπτική</a:t>
            </a:r>
            <a:r>
              <a:rPr lang="el-GR" dirty="0" smtClean="0"/>
              <a:t>- διερευνητική μάθηση μέσα από τη χρήση πρωτογενών πηγών</a:t>
            </a:r>
          </a:p>
          <a:p>
            <a:r>
              <a:rPr lang="el-GR" dirty="0" err="1" smtClean="0"/>
              <a:t>Ομαδοσυνεργατική</a:t>
            </a:r>
            <a:r>
              <a:rPr lang="el-GR" dirty="0" smtClean="0"/>
              <a:t> διδασκαλία</a:t>
            </a:r>
          </a:p>
          <a:p>
            <a:r>
              <a:rPr lang="el-GR" dirty="0" smtClean="0"/>
              <a:t>Παιχνίδι  ρόλων</a:t>
            </a:r>
          </a:p>
          <a:p>
            <a:r>
              <a:rPr lang="el-GR" dirty="0" smtClean="0"/>
              <a:t>Διεπιστημονική προσέγγιση- διαθεματικότητα</a:t>
            </a:r>
          </a:p>
          <a:p>
            <a:r>
              <a:rPr lang="el-GR" dirty="0" smtClean="0"/>
              <a:t>Ελεύθερη έκφραση</a:t>
            </a:r>
          </a:p>
          <a:p>
            <a:r>
              <a:rPr lang="el-GR" dirty="0" smtClean="0"/>
              <a:t>Βιωματικές δραστηριότητες</a:t>
            </a:r>
          </a:p>
          <a:p>
            <a:r>
              <a:rPr lang="el-GR" dirty="0" smtClean="0"/>
              <a:t>Χρήση ΤΠΕ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Πρώτα ήρθε ένα βιβλίο…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26" y="1874520"/>
            <a:ext cx="3916680" cy="293751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«Το  καταπράσινο  σχολείο μου» πώς να είναι άραγε;</a:t>
            </a:r>
          </a:p>
          <a:p>
            <a:r>
              <a:rPr lang="el-GR" dirty="0" smtClean="0"/>
              <a:t>Το δικό μας το σχολείο πώς μπορεί να γίνει πιο…πράσινο;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6502" y="1581812"/>
            <a:ext cx="3750319" cy="28127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76768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Φυλλαράκια μας έγιναν βοηθοί για να δούμε το</a:t>
            </a:r>
            <a:r>
              <a:rPr lang="el-GR" dirty="0"/>
              <a:t> </a:t>
            </a:r>
            <a:r>
              <a:rPr lang="el-GR" dirty="0" smtClean="0"/>
              <a:t>σχολείο μας  με άλλα… μάτια!</a:t>
            </a:r>
          </a:p>
          <a:p>
            <a:r>
              <a:rPr lang="el-GR" dirty="0" smtClean="0"/>
              <a:t>Πραγματοποιήσαμε έρευνα πεδίου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4634" y="1599964"/>
            <a:ext cx="3750319" cy="28127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Και μας έδωσαν ιδέα για τη δική μας πλήρως </a:t>
            </a:r>
            <a:r>
              <a:rPr lang="el-GR" dirty="0" err="1" smtClean="0"/>
              <a:t>βιοαποικοδομήσιμη</a:t>
            </a:r>
            <a:r>
              <a:rPr lang="el-GR" dirty="0" smtClean="0"/>
              <a:t> σκυτάλη!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μετά τρέξαμε για το κλίμα…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26" y="1874520"/>
            <a:ext cx="3916680" cy="293751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Συμμετοχή στην  πρωτοβουλία </a:t>
            </a:r>
            <a:r>
              <a:rPr lang="en-GB" dirty="0" smtClean="0"/>
              <a:t>Running out of time</a:t>
            </a:r>
            <a:r>
              <a:rPr lang="el-GR" dirty="0" smtClean="0"/>
              <a:t> με αγώνα σκυταλοδρομίας! </a:t>
            </a:r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2855640" y="3140968"/>
            <a:ext cx="144016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495600" y="2996952"/>
            <a:ext cx="144016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759483" y="2839280"/>
            <a:ext cx="144016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3625298" y="2854200"/>
            <a:ext cx="144016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997212" y="2903196"/>
            <a:ext cx="427715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3287687" y="2983296"/>
            <a:ext cx="471795" cy="1576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767680"/>
          </a:xfrm>
        </p:spPr>
        <p:txBody>
          <a:bodyPr>
            <a:normAutofit/>
          </a:bodyPr>
          <a:lstStyle/>
          <a:p>
            <a:r>
              <a:rPr lang="el-GR" dirty="0" smtClean="0"/>
              <a:t>Ανανεώσιμες πηγές ενέργειας!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Ενεργειακοί επιθεωρητές!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167" b="111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Συμμετοχή στο πρόγραμμα «</a:t>
            </a:r>
            <a:r>
              <a:rPr lang="en-GB" dirty="0" smtClean="0"/>
              <a:t>The green city</a:t>
            </a:r>
            <a:r>
              <a:rPr lang="el-GR" dirty="0" smtClean="0"/>
              <a:t>»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φορτηγό της ανακύκλωσης στο  σχολείο μας!</a:t>
            </a:r>
            <a:endParaRPr lang="en-US" dirty="0"/>
          </a:p>
        </p:txBody>
      </p:sp>
      <p:pic>
        <p:nvPicPr>
          <p:cNvPr id="1026" name="Picture 2" descr="https://blogs.sch.gr/12nipilioup/files/2023/02/1%CE%B9-226x300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b="111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24392" y="740080"/>
            <a:ext cx="2133600" cy="15398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ταξίδι της τροφής</a:t>
            </a:r>
            <a:r>
              <a:rPr lang="en-GB" dirty="0" smtClean="0"/>
              <a:t>- </a:t>
            </a:r>
            <a:r>
              <a:rPr lang="el-GR" dirty="0" smtClean="0"/>
              <a:t>το  αποτύπωμα των διατροφικών μας επιλογών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745" y="436315"/>
            <a:ext cx="3569974" cy="2677481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856" y="538232"/>
            <a:ext cx="2116877" cy="1587658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59991" y="3954467"/>
            <a:ext cx="2677481" cy="2008110"/>
          </a:xfrm>
        </p:spPr>
      </p:pic>
      <p:sp>
        <p:nvSpPr>
          <p:cNvPr id="2" name="Heart 1"/>
          <p:cNvSpPr/>
          <p:nvPr/>
        </p:nvSpPr>
        <p:spPr>
          <a:xfrm>
            <a:off x="5159896" y="980728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5706736" y="519538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7314416" y="436315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7818472" y="476672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4931671" y="2047262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5438" y="2632075"/>
            <a:ext cx="1587500" cy="1587500"/>
          </a:xfrm>
        </p:spPr>
      </p:pic>
      <p:pic>
        <p:nvPicPr>
          <p:cNvPr id="1026" name="Picture 2" descr="https://encrypted-tbn0.gstatic.com/images?q=tbn:ANd9GcR8opCUJ1kod1ZWYQd2fGc7BtKODOeCTCgVUukzPoU__A&amp;s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http://purl.org/dc/dcmitype/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10144</TotalTime>
  <Words>476</Words>
  <Application>Microsoft Office PowerPoint</Application>
  <PresentationFormat>Ευρεία οθόνη</PresentationFormat>
  <Paragraphs>57</Paragraphs>
  <Slides>14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Children Friends 16x9</vt:lpstr>
      <vt:lpstr>Η αυλή μας…το  κλιματικό  μας καταφύγιο!</vt:lpstr>
      <vt:lpstr>Σκοπός Ευαισθητοποίηση μαθητών απέναντι στα σοβαρά περιβαλλοντικά προβλήματα του πλανήτη μας</vt:lpstr>
      <vt:lpstr>Μεθοδολογία υλοποίησης</vt:lpstr>
      <vt:lpstr>Πρώτα ήρθε ένα βιβλίο…</vt:lpstr>
      <vt:lpstr>Παρουσίαση του PowerPoint</vt:lpstr>
      <vt:lpstr>Και μετά τρέξαμε για το κλίμα…</vt:lpstr>
      <vt:lpstr>Παρουσίαση του PowerPoint</vt:lpstr>
      <vt:lpstr>Παρουσίαση του PowerPoint</vt:lpstr>
      <vt:lpstr>Το ταξίδι της τροφής- το  αποτύπωμα των διατροφικών μας επιλογών</vt:lpstr>
      <vt:lpstr>Πήραμε  μέρος στον ετήσιο διαγωνισμό ζωγραφικής της HELMEPA! Ορκιστήκαμε να προστατεύουμε τον εαυτό μας και το περιβάλλον! Καταλάβαμε τη δύναμη της ενότητας!</vt:lpstr>
      <vt:lpstr>ΤΜΗΜΑ 1</vt:lpstr>
      <vt:lpstr>Δημιουργώντας…</vt:lpstr>
      <vt:lpstr>Φυτεύοντας!</vt:lpstr>
      <vt:lpstr>Αξιολόγηση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αυλή μας…το  κλιματικό  μας καταφύγιο!</dc:title>
  <dc:creator>Kostas Dimopoulos</dc:creator>
  <cp:keywords/>
  <cp:lastModifiedBy>Admin</cp:lastModifiedBy>
  <cp:revision>25</cp:revision>
  <dcterms:created xsi:type="dcterms:W3CDTF">2023-06-18T14:04:15Z</dcterms:created>
  <dcterms:modified xsi:type="dcterms:W3CDTF">2023-06-28T09:24:57Z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