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5" r:id="rId1"/>
  </p:sldMasterIdLst>
  <p:sldIdLst>
    <p:sldId id="268" r:id="rId2"/>
    <p:sldId id="258" r:id="rId3"/>
    <p:sldId id="260" r:id="rId4"/>
    <p:sldId id="256" r:id="rId5"/>
    <p:sldId id="259" r:id="rId6"/>
    <p:sldId id="262" r:id="rId7"/>
    <p:sldId id="263" r:id="rId8"/>
    <p:sldId id="264" r:id="rId9"/>
    <p:sldId id="265" r:id="rId10"/>
    <p:sldId id="266" r:id="rId11"/>
    <p:sldId id="267" r:id="rId12"/>
    <p:sldId id="26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1939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7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357245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816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087267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8635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4364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6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633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22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575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527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5509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356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507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6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60000"/>
                <a:lumOff val="4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131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8CBEC5-25A2-4580-97C4-57194B25E8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8649" y="624110"/>
            <a:ext cx="9535963" cy="1097114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el-GR" sz="3200" b="1" dirty="0" err="1"/>
              <a:t>Ενδοσχολική</a:t>
            </a:r>
            <a:r>
              <a:rPr lang="el-GR" sz="3200" b="1" dirty="0"/>
              <a:t> Επιμόρφωση Εκπαιδευτικών</a:t>
            </a:r>
            <a:br>
              <a:rPr lang="el-GR" sz="3200" b="1" dirty="0"/>
            </a:br>
            <a:r>
              <a:rPr lang="el-GR" sz="3200" b="1" dirty="0"/>
              <a:t>Σχολικό έτος 2021-2022</a:t>
            </a:r>
            <a:endParaRPr lang="en-US" sz="3200" b="1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FBA547EB-8267-4460-9C5D-EC6E6F8014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47595" y="2431229"/>
            <a:ext cx="6605196" cy="35607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5346132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3C91C7B-D276-4560-8245-82B3E27D7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192" y="500419"/>
            <a:ext cx="8261873" cy="1043326"/>
          </a:xfrm>
          <a:solidFill>
            <a:srgbClr val="FFFF99"/>
          </a:solidFill>
        </p:spPr>
        <p:txBody>
          <a:bodyPr/>
          <a:lstStyle/>
          <a:p>
            <a:r>
              <a:rPr lang="el-GR" b="1" dirty="0">
                <a:solidFill>
                  <a:srgbClr val="31B4E6">
                    <a:lumMod val="75000"/>
                  </a:srgbClr>
                </a:solidFill>
                <a:latin typeface="+mn-lt"/>
              </a:rPr>
              <a:t>5</a:t>
            </a:r>
            <a:r>
              <a:rPr kumimoji="0" lang="el-GR" sz="3600" b="1" i="0" u="none" strike="noStrike" kern="1200" cap="none" spc="0" normalizeH="0" baseline="30000" noProof="0" dirty="0">
                <a:ln>
                  <a:noFill/>
                </a:ln>
                <a:solidFill>
                  <a:srgbClr val="31B4E6">
                    <a:lumMod val="75000"/>
                  </a:srgb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η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75000"/>
                  </a:srgb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Επιμορφωτική συνάντηση</a:t>
            </a:r>
            <a:r>
              <a:rPr lang="el-GR" dirty="0">
                <a:latin typeface="+mn-lt"/>
              </a:rPr>
              <a:t> 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61EA83C0-8D54-46B0-96E2-34CB922851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2866" y="1743012"/>
            <a:ext cx="9966268" cy="4092906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10000"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Τετάρτη, 9/02/2022 και ώρα 1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8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:30.</a:t>
            </a:r>
          </a:p>
          <a:p>
            <a:pPr marL="0" indent="0">
              <a:buClr>
                <a:srgbClr val="FF0000"/>
              </a:buClr>
              <a:buSzPct val="110000"/>
              <a:buNone/>
            </a:pPr>
            <a:endParaRPr lang="el-GR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SzPct val="110000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Θέμα: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''Επικοινωνία - συνεργασία με γονείς μαθητών/τριών προσχολικής εκπαίδευσης</a:t>
            </a:r>
            <a:r>
              <a:rPr lang="en-US" sz="2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’’.</a:t>
            </a:r>
            <a:endParaRPr lang="el-GR" sz="2400" b="1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Clr>
                <a:srgbClr val="FF0000"/>
              </a:buClr>
              <a:buSzPct val="110000"/>
              <a:buNone/>
            </a:pPr>
            <a:endParaRPr lang="el-GR" sz="2400" b="1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SzPct val="110000"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Ομιλητής: </a:t>
            </a:r>
            <a:r>
              <a:rPr lang="el-GR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Δρ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Ανδριανός </a:t>
            </a:r>
            <a:r>
              <a:rPr lang="el-GR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Μουταβελής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  ΣΕΕ Ειδικής Αγωγής &amp; Ενταξιακής Εκπαίδευσης.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12F987FA-3677-49CE-9DCB-00F0332E45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7784" y="4711850"/>
            <a:ext cx="3299851" cy="2070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75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400120B-46E5-4386-ACF4-7291ABC1E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4436" y="462767"/>
            <a:ext cx="8911687" cy="968022"/>
          </a:xfrm>
          <a:solidFill>
            <a:srgbClr val="FFFF99"/>
          </a:solidFill>
        </p:spPr>
        <p:txBody>
          <a:bodyPr/>
          <a:lstStyle/>
          <a:p>
            <a:r>
              <a:rPr lang="el-GR" b="1" dirty="0">
                <a:solidFill>
                  <a:srgbClr val="31B4E6">
                    <a:lumMod val="75000"/>
                  </a:srgbClr>
                </a:solidFill>
                <a:latin typeface="+mn-lt"/>
              </a:rPr>
              <a:t>6</a:t>
            </a:r>
            <a:r>
              <a:rPr kumimoji="0" lang="el-GR" sz="3600" b="1" i="0" u="none" strike="noStrike" kern="1200" cap="none" spc="0" normalizeH="0" baseline="30000" noProof="0" dirty="0">
                <a:ln>
                  <a:noFill/>
                </a:ln>
                <a:solidFill>
                  <a:srgbClr val="31B4E6">
                    <a:lumMod val="75000"/>
                  </a:srgb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η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75000"/>
                  </a:srgb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Επιμορφωτική συνάντηση</a:t>
            </a:r>
            <a:r>
              <a:rPr lang="el-GR" dirty="0">
                <a:latin typeface="+mn-lt"/>
              </a:rPr>
              <a:t> 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07BB9E-895F-44CF-886F-1493BEC9FF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0616" y="1925619"/>
            <a:ext cx="9933996" cy="3985603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10000"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Τετάρτη, 16/02/2022 και ώρα 17:30.</a:t>
            </a:r>
          </a:p>
          <a:p>
            <a:pPr marL="0" indent="0">
              <a:buClr>
                <a:srgbClr val="FF0000"/>
              </a:buClr>
              <a:buSzPct val="110000"/>
              <a:buNone/>
            </a:pPr>
            <a:endParaRPr lang="el-GR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SzPct val="110000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Θέμα: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''Διαχείριση σχολικής τάξης στην προσχολική εκπαίδευση‘’. </a:t>
            </a:r>
          </a:p>
          <a:p>
            <a:pPr marL="0" indent="0">
              <a:buClr>
                <a:srgbClr val="FF0000"/>
              </a:buClr>
              <a:buSzPct val="110000"/>
              <a:buNone/>
            </a:pPr>
            <a:endParaRPr lang="el-GR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SzPct val="110000"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Ομιλήτρια: Γλυνού Βεατρίκη, </a:t>
            </a:r>
            <a:r>
              <a:rPr lang="el-GR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MSc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Επιστημονικά Υπεύθυνη του Κέντρου Ειδικών Θεραπειών ''Γνώση και Δράση‘’.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9F27BB72-8420-4062-8199-27043EFEB7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144" y="4625788"/>
            <a:ext cx="4044875" cy="2151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0249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1DFBA24-0763-4338-A60A-9FCCC59E6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A18423-0F40-4FE1-90C7-AC9C4A183F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27094"/>
            <a:ext cx="8915400" cy="42841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rgbClr val="FF0000"/>
              </a:solidFill>
            </a:endParaRPr>
          </a:p>
        </p:txBody>
      </p:sp>
      <p:pic>
        <p:nvPicPr>
          <p:cNvPr id="6" name="Εικόνα 5">
            <a:extLst>
              <a:ext uri="{FF2B5EF4-FFF2-40B4-BE49-F238E27FC236}">
                <a16:creationId xmlns:a16="http://schemas.microsoft.com/office/drawing/2014/main" id="{28215FFA-F741-40A9-8385-ED2BFDA6C4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709" y="5302153"/>
            <a:ext cx="5157663" cy="1218138"/>
          </a:xfrm>
          <a:prstGeom prst="rect">
            <a:avLst/>
          </a:prstGeom>
        </p:spPr>
      </p:pic>
      <p:pic>
        <p:nvPicPr>
          <p:cNvPr id="4" name="Εικόνα 3">
            <a:extLst>
              <a:ext uri="{FF2B5EF4-FFF2-40B4-BE49-F238E27FC236}">
                <a16:creationId xmlns:a16="http://schemas.microsoft.com/office/drawing/2014/main" id="{922F4F12-8282-4C12-8973-54F18194EF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4862" y="624108"/>
            <a:ext cx="9205510" cy="5854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264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BEC79A-97AE-4991-ABF3-F347CB5949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44245" y="624110"/>
            <a:ext cx="9660367" cy="1129386"/>
          </a:xfrm>
          <a:solidFill>
            <a:srgbClr val="FFFF99"/>
          </a:solidFill>
        </p:spPr>
        <p:txBody>
          <a:bodyPr>
            <a:normAutofit/>
          </a:bodyPr>
          <a:lstStyle/>
          <a:p>
            <a:pPr algn="ctr"/>
            <a:r>
              <a:rPr lang="el-GR" b="1" dirty="0"/>
              <a:t>Νομοθετικό Πλαίσιο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79B3B4AF-4823-4E24-B994-5C33574EB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6753" y="2133600"/>
            <a:ext cx="10203627" cy="377762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10000"/>
            </a:pP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Νόμος 4823/2021 Φ.Ε.Κ 136/Α/3-08-21,</a:t>
            </a:r>
          </a:p>
          <a:p>
            <a:pPr>
              <a:buClr>
                <a:srgbClr val="FF0000"/>
              </a:buClr>
              <a:buSzPct val="110000"/>
            </a:pP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άρθρο 95 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«</a:t>
            </a:r>
            <a:r>
              <a:rPr lang="el-GR" sz="26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Ενδοσχολική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επιμόρφωση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»,</a:t>
            </a:r>
            <a:endParaRPr lang="el-GR" sz="2600" dirty="0">
              <a:solidFill>
                <a:schemeClr val="tx1">
                  <a:lumMod val="95000"/>
                  <a:lumOff val="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Clr>
                <a:srgbClr val="FF0000"/>
              </a:buClr>
              <a:buSzPct val="110000"/>
            </a:pP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άρθρο 96 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«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Συμμετοχή εκπαιδευτικών στην </a:t>
            </a:r>
            <a:r>
              <a:rPr lang="el-GR" sz="2600" dirty="0" err="1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ενδοσχολική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επιμόρφωση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»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9CB2A4D3-587F-44A9-86A5-FC2EB5472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8112" y="4105611"/>
            <a:ext cx="62865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59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BA78749-983B-4954-B5BA-96236757F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021810"/>
          </a:xfrm>
          <a:solidFill>
            <a:srgbClr val="FFFF99"/>
          </a:solidFill>
        </p:spPr>
        <p:txBody>
          <a:bodyPr/>
          <a:lstStyle/>
          <a:p>
            <a:r>
              <a:rPr lang="el-GR" b="1" dirty="0"/>
              <a:t>Χρονοδιάγραμμα επιμόρφωσης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32933A8A-F64E-4445-AC08-708186A870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SzPct val="105000"/>
            </a:pPr>
            <a:r>
              <a:rPr lang="el-GR" sz="2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Δεκέμβριος 2021 - Μάιος 2022. </a:t>
            </a:r>
          </a:p>
          <a:p>
            <a:pPr>
              <a:buClr>
                <a:srgbClr val="FF0000"/>
              </a:buClr>
              <a:buSzPct val="105000"/>
            </a:pPr>
            <a:r>
              <a:rPr lang="el-GR" sz="26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τρίωρες επιμορφωτικές διαδικτυακές συναντήσεις</a:t>
            </a:r>
            <a:r>
              <a:rPr lang="el-GR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5C6EB704-9456-43CA-A5B5-15476E634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1053" y="3731902"/>
            <a:ext cx="47625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313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A3AD197A-4FBC-4C38-BBC2-73EEC839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8194" y="624110"/>
            <a:ext cx="7573383" cy="1043325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el-GR" sz="3400" b="1" dirty="0"/>
              <a:t>Δίκτυο συνεργασίας νηπιαγωγείων</a:t>
            </a:r>
            <a:endParaRPr lang="en-US" sz="3400" b="1" dirty="0"/>
          </a:p>
        </p:txBody>
      </p:sp>
      <p:sp>
        <p:nvSpPr>
          <p:cNvPr id="5" name="Θέση περιεχομένου 4">
            <a:extLst>
              <a:ext uri="{FF2B5EF4-FFF2-40B4-BE49-F238E27FC236}">
                <a16:creationId xmlns:a16="http://schemas.microsoft.com/office/drawing/2014/main" id="{FBA4EE02-D5B5-4B93-8A1D-AFF01795D9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529" y="2133600"/>
            <a:ext cx="10496083" cy="3777622"/>
          </a:xfrm>
        </p:spPr>
        <p:txBody>
          <a:bodyPr/>
          <a:lstStyle/>
          <a:p>
            <a:pPr>
              <a:buClr>
                <a:srgbClr val="FF0000"/>
              </a:buClr>
              <a:buSzPct val="111000"/>
            </a:pPr>
            <a:r>
              <a:rPr lang="el-GR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1ο Ολοήμερο Νηπιαγωγείο </a:t>
            </a:r>
            <a:r>
              <a:rPr lang="el-GR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Άρδασσας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Ν. Κοζάνης (2 </a:t>
            </a:r>
            <a:r>
              <a:rPr lang="el-GR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εκπ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κοί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>
              <a:buClr>
                <a:srgbClr val="FF0000"/>
              </a:buClr>
              <a:buSzPct val="111000"/>
            </a:pP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6ο Νηπιαγωγείο Γαλατσίου Ν. Αττικής (8 </a:t>
            </a:r>
            <a:r>
              <a:rPr lang="el-GR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εκπ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κοί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>
              <a:buClr>
                <a:srgbClr val="FF0000"/>
              </a:buClr>
              <a:buSzPct val="111000"/>
            </a:pP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12ο Νηπιαγωγείο Γλυφάδας Ν. Αττικής (4 </a:t>
            </a:r>
            <a:r>
              <a:rPr lang="el-GR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εκπ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κοί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>
              <a:buClr>
                <a:srgbClr val="FF0000"/>
              </a:buClr>
              <a:buSzPct val="111000"/>
            </a:pP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15ο Νηπιαγωγείο Γλυφάδας Ν. Αττικής (2 </a:t>
            </a:r>
            <a:r>
              <a:rPr lang="el-GR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εκπ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κοί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>
              <a:buClr>
                <a:srgbClr val="FF0000"/>
              </a:buClr>
              <a:buSzPct val="111000"/>
            </a:pP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16ο Νηπιαγωγείο Γλυφάδας Ν. Αττικής (2 </a:t>
            </a:r>
            <a:r>
              <a:rPr lang="el-GR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εκπ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2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κοί</a:t>
            </a:r>
            <a:r>
              <a:rPr lang="el-GR" sz="2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endParaRPr lang="en-US" dirty="0"/>
          </a:p>
        </p:txBody>
      </p:sp>
      <p:pic>
        <p:nvPicPr>
          <p:cNvPr id="2" name="Εικόνα 1">
            <a:extLst>
              <a:ext uri="{FF2B5EF4-FFF2-40B4-BE49-F238E27FC236}">
                <a16:creationId xmlns:a16="http://schemas.microsoft.com/office/drawing/2014/main" id="{05199797-8648-4864-A913-7583F551AC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5848" y="4630391"/>
            <a:ext cx="3056152" cy="2070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811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EF7F38D-4475-4164-AEFF-7023DADE0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0647" y="486517"/>
            <a:ext cx="8911687" cy="989537"/>
          </a:xfrm>
          <a:solidFill>
            <a:srgbClr val="FFFF99"/>
          </a:solidFill>
        </p:spPr>
        <p:txBody>
          <a:bodyPr/>
          <a:lstStyle/>
          <a:p>
            <a:r>
              <a:rPr lang="el-G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εματολογία </a:t>
            </a:r>
            <a:r>
              <a:rPr lang="el-GR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ενδοσχολικής</a:t>
            </a:r>
            <a:r>
              <a:rPr lang="el-GR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επιμόρφωσης</a:t>
            </a:r>
            <a:endParaRPr lang="en-US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B820092-1EFC-43D4-838F-F8E95855F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42739"/>
            <a:ext cx="8915400" cy="4491151"/>
          </a:xfrm>
        </p:spPr>
        <p:txBody>
          <a:bodyPr>
            <a:noAutofit/>
          </a:bodyPr>
          <a:lstStyle/>
          <a:p>
            <a:pPr>
              <a:buClr>
                <a:srgbClr val="FF0000"/>
              </a:buClr>
              <a:buSzPct val="107000"/>
            </a:pP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Η</a:t>
            </a:r>
            <a:r>
              <a:rPr lang="el-GR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γεσία και διοίκηση, </a:t>
            </a:r>
          </a:p>
          <a:p>
            <a:pPr>
              <a:buClr>
                <a:srgbClr val="FF0000"/>
              </a:buClr>
              <a:buSzPct val="107000"/>
            </a:pPr>
            <a:r>
              <a:rPr lang="el-GR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Τ.Π.Ε, </a:t>
            </a:r>
          </a:p>
          <a:p>
            <a:pPr>
              <a:buClr>
                <a:srgbClr val="FF0000"/>
              </a:buClr>
              <a:buSzPct val="107000"/>
            </a:pPr>
            <a:r>
              <a:rPr lang="el-GR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Ειδική αγωγή κι εκπαίδευση, </a:t>
            </a:r>
          </a:p>
          <a:p>
            <a:pPr>
              <a:buClr>
                <a:srgbClr val="FF0000"/>
              </a:buClr>
              <a:buSzPct val="107000"/>
            </a:pP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el-GR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γωγή υγείας,</a:t>
            </a:r>
          </a:p>
          <a:p>
            <a:pPr>
              <a:buClr>
                <a:srgbClr val="FF0000"/>
              </a:buClr>
              <a:buSzPct val="107000"/>
            </a:pP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Ψ</a:t>
            </a:r>
            <a:r>
              <a:rPr lang="el-GR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υχική υγεία, </a:t>
            </a:r>
          </a:p>
          <a:p>
            <a:pPr>
              <a:buClr>
                <a:srgbClr val="FF0000"/>
              </a:buClr>
              <a:buSzPct val="107000"/>
            </a:pPr>
            <a:r>
              <a:rPr lang="el-GR" sz="2000" dirty="0" err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el-GR" sz="2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ειφορία</a:t>
            </a:r>
            <a:r>
              <a:rPr lang="el-GR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buClr>
                <a:srgbClr val="FF0000"/>
              </a:buClr>
              <a:buSzPct val="107000"/>
            </a:pP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</a:t>
            </a:r>
            <a:r>
              <a:rPr lang="el-GR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νάπτυξη </a:t>
            </a:r>
            <a:r>
              <a:rPr lang="el-GR" sz="20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φιλαναγνωσίας</a:t>
            </a:r>
            <a:r>
              <a:rPr lang="el-GR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>
              <a:buClr>
                <a:srgbClr val="FF0000"/>
              </a:buClr>
              <a:buSzPct val="107000"/>
            </a:pP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Θ</a:t>
            </a:r>
            <a:r>
              <a:rPr lang="el-GR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εατρική παιδεία, </a:t>
            </a:r>
          </a:p>
          <a:p>
            <a:pPr>
              <a:buClr>
                <a:srgbClr val="FF0000"/>
              </a:buClr>
              <a:buSzPct val="107000"/>
            </a:pP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Φ</a:t>
            </a:r>
            <a:r>
              <a:rPr lang="el-GR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υσικές επιστήμες, </a:t>
            </a:r>
          </a:p>
          <a:p>
            <a:pPr>
              <a:buClr>
                <a:srgbClr val="FF0000"/>
              </a:buClr>
              <a:buSzPct val="107000"/>
            </a:pPr>
            <a:r>
              <a:rPr lang="el-GR" sz="2000" dirty="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</a:t>
            </a:r>
            <a:r>
              <a:rPr lang="el-GR" sz="2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υρωπαϊκά προγράμματα. 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9901D99E-195A-43A8-8B80-2BB27BE9C9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99045" y="3265647"/>
            <a:ext cx="3305175" cy="3295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7193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3D3198-893F-4C1F-B876-646C6CAD4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4436" y="532670"/>
            <a:ext cx="8911687" cy="1086356"/>
          </a:xfrm>
          <a:solidFill>
            <a:srgbClr val="FFFF99"/>
          </a:solidFill>
        </p:spPr>
        <p:txBody>
          <a:bodyPr>
            <a:normAutofit/>
          </a:bodyPr>
          <a:lstStyle/>
          <a:p>
            <a:r>
              <a:rPr lang="el-GR" sz="3400" b="1" dirty="0"/>
              <a:t>1</a:t>
            </a:r>
            <a:r>
              <a:rPr lang="el-GR" sz="3400" b="1" baseline="30000" dirty="0"/>
              <a:t>η</a:t>
            </a:r>
            <a:r>
              <a:rPr lang="el-GR" sz="3400" b="1" dirty="0"/>
              <a:t> Επιμορφωτική συνάντηση</a:t>
            </a:r>
            <a:endParaRPr lang="en-US" sz="3400" b="1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3785070-F089-4024-9678-755F1F6505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18042" y="2133600"/>
            <a:ext cx="9686570" cy="3105374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08000"/>
            </a:pPr>
            <a:r>
              <a:rPr lang="el-GR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Τετάρτη, 1/12/21 και ώρα 17:30.</a:t>
            </a:r>
          </a:p>
          <a:p>
            <a:pPr marL="0" indent="0">
              <a:buClr>
                <a:srgbClr val="FF0000"/>
              </a:buClr>
              <a:buSzPct val="108000"/>
              <a:buNone/>
            </a:pPr>
            <a:endParaRPr lang="el-GR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SzPct val="108000"/>
            </a:pPr>
            <a:r>
              <a:rPr lang="el-GR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Θέμα: </a:t>
            </a:r>
            <a:r>
              <a:rPr lang="el-GR" sz="2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l-GR" sz="22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''Σύνταξη - έκδοση δημοσίων εγγράφων και άλλες διοικητικές διαδικασίες‘’. </a:t>
            </a:r>
          </a:p>
          <a:p>
            <a:pPr marL="0" indent="0">
              <a:buClr>
                <a:srgbClr val="FF0000"/>
              </a:buClr>
              <a:buSzPct val="108000"/>
              <a:buNone/>
            </a:pPr>
            <a:endParaRPr lang="en-US" sz="2200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SzPct val="108000"/>
            </a:pPr>
            <a:r>
              <a:rPr lang="en-US" sz="2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l-GR" sz="2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μιλητής</a:t>
            </a:r>
            <a:r>
              <a:rPr lang="el-GR" sz="2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l-GR" sz="2200" b="0" i="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Δρ</a:t>
            </a:r>
            <a:r>
              <a:rPr lang="el-GR" sz="22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Ευστράτιος Χατζηδημητρίου, ΠΕ 70, </a:t>
            </a:r>
            <a:r>
              <a:rPr lang="el-GR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Διευθυντής του 6</a:t>
            </a:r>
            <a:r>
              <a:rPr lang="el-GR" sz="2200" baseline="300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ου</a:t>
            </a:r>
            <a:r>
              <a:rPr lang="el-GR" sz="2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Δημοτικού Σχολείου Αγίου Δημητρίου Αττικής.</a:t>
            </a:r>
            <a:endParaRPr lang="en-US" sz="2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052" name="Picture 4" descr="Οδηγός για την ορθή κατάρτιση και έκδοση εγγράφων, σύμφωνα με τον «Καν">
            <a:extLst>
              <a:ext uri="{FF2B5EF4-FFF2-40B4-BE49-F238E27FC236}">
                <a16:creationId xmlns:a16="http://schemas.microsoft.com/office/drawing/2014/main" id="{AA00C977-6114-4E4A-9D08-4CD48FE32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9586" y="5331031"/>
            <a:ext cx="3314700" cy="1381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32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B8FCA6D-A4E7-4ADF-AA6E-AD3EAC79C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6984" y="459098"/>
            <a:ext cx="9030353" cy="971669"/>
          </a:xfrm>
          <a:solidFill>
            <a:srgbClr val="FFFF99"/>
          </a:solidFill>
        </p:spPr>
        <p:txBody>
          <a:bodyPr/>
          <a:lstStyle/>
          <a:p>
            <a:r>
              <a:rPr lang="el-GR" sz="3400" b="1" dirty="0">
                <a:solidFill>
                  <a:srgbClr val="31B4E6">
                    <a:lumMod val="75000"/>
                  </a:srgbClr>
                </a:solidFill>
                <a:latin typeface="Century Gothic" panose="020B0502020202020204"/>
              </a:rPr>
              <a:t>2</a:t>
            </a:r>
            <a:r>
              <a:rPr kumimoji="0" lang="el-GR" sz="3400" b="1" i="0" u="none" strike="noStrike" kern="1200" cap="none" spc="0" normalizeH="0" baseline="30000" noProof="0" dirty="0">
                <a:ln>
                  <a:noFill/>
                </a:ln>
                <a:solidFill>
                  <a:srgbClr val="31B4E6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η</a:t>
            </a:r>
            <a:r>
              <a:rPr kumimoji="0" lang="el-GR" sz="34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75000"/>
                  </a:srgb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 Επιμορφωτική συνάντηση</a:t>
            </a:r>
            <a:r>
              <a:rPr lang="el-GR" dirty="0"/>
              <a:t> 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A7715BC-F41C-48F4-BB65-B9AD28C77F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5268" y="1918447"/>
            <a:ext cx="8915400" cy="377762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08000"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Τετάρτη, 8/12/21 και ώρα 18:00.</a:t>
            </a:r>
          </a:p>
          <a:p>
            <a:pPr marL="0" indent="0">
              <a:buClr>
                <a:srgbClr val="FF0000"/>
              </a:buClr>
              <a:buSzPct val="108000"/>
              <a:buNone/>
            </a:pPr>
            <a:endParaRPr lang="el-GR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SzPct val="107000"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Θέμα: </a:t>
            </a:r>
            <a:r>
              <a:rPr lang="el-GR" sz="2400" b="0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el-GR" sz="2400" b="1" i="0" dirty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«Οι Τ.Π.Ε. στο νηπιαγωγείο».</a:t>
            </a:r>
          </a:p>
          <a:p>
            <a:pPr marL="0" indent="0">
              <a:buClr>
                <a:srgbClr val="FF0000"/>
              </a:buClr>
              <a:buSzPct val="107000"/>
              <a:buNone/>
            </a:pPr>
            <a:endParaRPr lang="el-GR" sz="2400" b="0" i="0" dirty="0">
              <a:solidFill>
                <a:schemeClr val="tx1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SzPct val="107000"/>
            </a:pP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Ομιλήτρια: Τάνια </a:t>
            </a:r>
            <a:r>
              <a:rPr lang="el-GR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Μάνεση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ΠΕ60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&amp; </a:t>
            </a:r>
            <a:r>
              <a:rPr lang="el-GR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ΠΕ70.</a:t>
            </a:r>
            <a:endParaRPr lang="en-US" sz="2400" dirty="0"/>
          </a:p>
        </p:txBody>
      </p:sp>
      <p:pic>
        <p:nvPicPr>
          <p:cNvPr id="1026" name="Picture 2" descr="2019-2020 Οδηγίες – Ύλη μαθήματος Τ.Π.Ε. στο Δημοτικό σχολείο">
            <a:extLst>
              <a:ext uri="{FF2B5EF4-FFF2-40B4-BE49-F238E27FC236}">
                <a16:creationId xmlns:a16="http://schemas.microsoft.com/office/drawing/2014/main" id="{A5F3B3B2-6166-49F6-ABEF-2E0081CBB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8308" y="4026784"/>
            <a:ext cx="2416419" cy="237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75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1123E1-D500-46C1-9F87-E510164C83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9723" y="444290"/>
            <a:ext cx="7626840" cy="1043325"/>
          </a:xfrm>
          <a:solidFill>
            <a:srgbClr val="FFFF99"/>
          </a:solidFill>
        </p:spPr>
        <p:txBody>
          <a:bodyPr/>
          <a:lstStyle/>
          <a:p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75000"/>
                  </a:srgb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3</a:t>
            </a:r>
            <a:r>
              <a:rPr kumimoji="0" lang="el-GR" sz="3600" b="1" i="0" u="none" strike="noStrike" kern="1200" cap="none" spc="0" normalizeH="0" baseline="30000" noProof="0" dirty="0">
                <a:ln>
                  <a:noFill/>
                </a:ln>
                <a:solidFill>
                  <a:srgbClr val="31B4E6">
                    <a:lumMod val="75000"/>
                  </a:srgb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η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75000"/>
                  </a:srgb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Επιμορφωτική συνάντηση</a:t>
            </a:r>
            <a:r>
              <a:rPr lang="el-GR" dirty="0">
                <a:latin typeface="+mn-lt"/>
              </a:rPr>
              <a:t> </a:t>
            </a:r>
            <a:endParaRPr lang="en-US" dirty="0">
              <a:latin typeface="+mn-lt"/>
            </a:endParaRP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BD5C659-3906-4940-B527-DCA664888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562" y="1964727"/>
            <a:ext cx="10116876" cy="377762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10000"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Τρίτη, 11/01/2022 και ώρα 17:30.</a:t>
            </a:r>
          </a:p>
          <a:p>
            <a:pPr marL="0" indent="0">
              <a:buClr>
                <a:srgbClr val="FF0000"/>
              </a:buClr>
              <a:buSzPct val="110000"/>
              <a:buNone/>
            </a:pPr>
            <a:endParaRPr lang="el-GR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SzPct val="110000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Θέμα: </a:t>
            </a:r>
            <a:r>
              <a:rPr lang="el-GR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''Το ραδιόφωνο στην πρωτοβάθμια εκπαίδευση‘’. </a:t>
            </a:r>
          </a:p>
          <a:p>
            <a:pPr marL="0" indent="0">
              <a:buClr>
                <a:srgbClr val="FF0000"/>
              </a:buClr>
              <a:buSzPct val="110000"/>
              <a:buNone/>
            </a:pPr>
            <a:endParaRPr lang="el-GR" sz="2400" b="1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SzPct val="110000"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Ομιλητής: </a:t>
            </a:r>
            <a:r>
              <a:rPr lang="el-GR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Δρ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Καμήλος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Νικόλαος, Οργανωτικός Συντονιστής 4ου ΠΕΚΕΣ Αττικής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Κλάδου Π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E70,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Μέλος της Επιστημονικής Εταιρίας </a:t>
            </a:r>
            <a:r>
              <a:rPr lang="en-US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European</a:t>
            </a:r>
          </a:p>
          <a:p>
            <a:pPr marL="0" indent="0">
              <a:buClr>
                <a:srgbClr val="FF0000"/>
              </a:buClr>
              <a:buSzPct val="110000"/>
              <a:buNone/>
            </a:pPr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School Radio.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C383375E-3EB2-4BF7-8AEC-18B7F4B233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776" y="4893273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301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FD882B4-7342-4589-A136-A3D7A4FAC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6543" y="489557"/>
            <a:ext cx="8196995" cy="1043325"/>
          </a:xfrm>
          <a:solidFill>
            <a:srgbClr val="FFFF99"/>
          </a:solidFill>
        </p:spPr>
        <p:txBody>
          <a:bodyPr/>
          <a:lstStyle/>
          <a:p>
            <a:r>
              <a:rPr lang="el-GR" b="1" dirty="0">
                <a:solidFill>
                  <a:srgbClr val="31B4E6">
                    <a:lumMod val="75000"/>
                  </a:srgbClr>
                </a:solidFill>
                <a:latin typeface="+mn-lt"/>
              </a:rPr>
              <a:t>4</a:t>
            </a:r>
            <a:r>
              <a:rPr kumimoji="0" lang="el-GR" sz="3600" b="1" i="0" u="none" strike="noStrike" kern="1200" cap="none" spc="0" normalizeH="0" baseline="30000" noProof="0" dirty="0">
                <a:ln>
                  <a:noFill/>
                </a:ln>
                <a:solidFill>
                  <a:srgbClr val="31B4E6">
                    <a:lumMod val="75000"/>
                  </a:srgb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η</a:t>
            </a:r>
            <a:r>
              <a:rPr kumimoji="0" lang="el-GR" sz="3600" b="1" i="0" u="none" strike="noStrike" kern="1200" cap="none" spc="0" normalizeH="0" baseline="0" noProof="0" dirty="0">
                <a:ln>
                  <a:noFill/>
                </a:ln>
                <a:solidFill>
                  <a:srgbClr val="31B4E6">
                    <a:lumMod val="75000"/>
                  </a:srgb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Επιμορφωτική συνάντηση</a:t>
            </a:r>
            <a:r>
              <a:rPr lang="el-GR" dirty="0">
                <a:latin typeface="+mn-lt"/>
              </a:rPr>
              <a:t> </a:t>
            </a:r>
            <a:endParaRPr lang="en-US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94B9DDB7-224B-4455-97F2-F3BEDC27C4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3342" y="2133600"/>
            <a:ext cx="9703398" cy="3777622"/>
          </a:xfrm>
        </p:spPr>
        <p:txBody>
          <a:bodyPr>
            <a:normAutofit fontScale="92500"/>
          </a:bodyPr>
          <a:lstStyle/>
          <a:p>
            <a:pPr>
              <a:buClr>
                <a:srgbClr val="FF0000"/>
              </a:buClr>
              <a:buSzPct val="110000"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Πέμπτη, 27/01/2022 και ώρα 17:30-19:00. </a:t>
            </a:r>
          </a:p>
          <a:p>
            <a:pPr>
              <a:buClr>
                <a:srgbClr val="FF0000"/>
              </a:buClr>
              <a:buSzPct val="110000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Α) Θέμα: </a:t>
            </a:r>
            <a:r>
              <a:rPr lang="el-GR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''Εκπαίδευση για την </a:t>
            </a:r>
            <a:r>
              <a:rPr lang="el-GR" sz="2400" b="1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Αειφορία</a:t>
            </a:r>
            <a:r>
              <a:rPr lang="el-GR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-Αειφόρο Σχολείο-αειφόρο νηπιαγωγείο‘’. </a:t>
            </a:r>
          </a:p>
          <a:p>
            <a:pPr>
              <a:buClr>
                <a:srgbClr val="FF0000"/>
              </a:buClr>
              <a:buSzPct val="110000"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Ομιλητής:  </a:t>
            </a:r>
            <a:r>
              <a:rPr lang="el-GR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Δρ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Καλαϊτζίδης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Δημήτρης, </a:t>
            </a: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ΠΕ 04, 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ΣΕΕ Εκπαίδευση για την </a:t>
            </a:r>
            <a:r>
              <a:rPr lang="el-GR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αειφορία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Clr>
                <a:srgbClr val="FF0000"/>
              </a:buClr>
              <a:buSzPct val="110000"/>
              <a:buNone/>
            </a:pPr>
            <a:endParaRPr lang="el-GR" sz="2400" b="0" i="0" dirty="0">
              <a:solidFill>
                <a:srgbClr val="000000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rgbClr val="FF0000"/>
              </a:buClr>
              <a:buSzPct val="110000"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Πέμπτη, 27/01/2022 και ώρα 19:00-20:30. </a:t>
            </a:r>
          </a:p>
          <a:p>
            <a:pPr>
              <a:buClr>
                <a:srgbClr val="FF0000"/>
              </a:buClr>
              <a:buSzPct val="110000"/>
            </a:pPr>
            <a:r>
              <a:rPr lang="el-GR" sz="2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Β) Θέμα: </a:t>
            </a:r>
            <a:r>
              <a:rPr lang="el-GR" sz="2400" b="1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''Υγιής Πλανήτης - Υγιή Παιδιά‘’. </a:t>
            </a:r>
          </a:p>
          <a:p>
            <a:pPr>
              <a:buClr>
                <a:srgbClr val="FF0000"/>
              </a:buClr>
              <a:buSzPct val="110000"/>
            </a:pP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Ομιλήτρια: </a:t>
            </a:r>
            <a:r>
              <a:rPr lang="el-GR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Δρ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l-GR" sz="2400" b="0" i="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Ναούμ</a:t>
            </a:r>
            <a:r>
              <a:rPr lang="el-GR" sz="24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Έλλη, ΠΕ 60.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AA7EA911-DDB9-4ED1-B075-02FFEFAAC0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0207" y="4378361"/>
            <a:ext cx="3646842" cy="235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9173992"/>
      </p:ext>
    </p:extLst>
  </p:cSld>
  <p:clrMapOvr>
    <a:masterClrMapping/>
  </p:clrMapOvr>
</p:sld>
</file>

<file path=ppt/theme/theme1.xml><?xml version="1.0" encoding="utf-8"?>
<a:theme xmlns:a="http://schemas.openxmlformats.org/drawingml/2006/main" name="Θρόισμα">
  <a:themeElements>
    <a:clrScheme name="Θρόισμα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Θρόισμα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Θρόισμα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393</TotalTime>
  <Words>420</Words>
  <Application>Microsoft Office PowerPoint</Application>
  <PresentationFormat>Ευρεία οθόνη</PresentationFormat>
  <Paragraphs>64</Paragraphs>
  <Slides>12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7" baseType="lpstr">
      <vt:lpstr>Arial</vt:lpstr>
      <vt:lpstr>Calibri</vt:lpstr>
      <vt:lpstr>Century Gothic</vt:lpstr>
      <vt:lpstr>Wingdings 3</vt:lpstr>
      <vt:lpstr>Θρόισμα</vt:lpstr>
      <vt:lpstr>Ενδοσχολική Επιμόρφωση Εκπαιδευτικών Σχολικό έτος 2021-2022</vt:lpstr>
      <vt:lpstr>Νομοθετικό Πλαίσιο</vt:lpstr>
      <vt:lpstr>Χρονοδιάγραμμα επιμόρφωσης</vt:lpstr>
      <vt:lpstr>Δίκτυο συνεργασίας νηπιαγωγείων</vt:lpstr>
      <vt:lpstr>Θεματολογία ενδοσχολικής επιμόρφωσης</vt:lpstr>
      <vt:lpstr>1η Επιμορφωτική συνάντηση</vt:lpstr>
      <vt:lpstr>2η Επιμορφωτική συνάντηση </vt:lpstr>
      <vt:lpstr>3η Επιμορφωτική συνάντηση </vt:lpstr>
      <vt:lpstr>4η Επιμορφωτική συνάντηση </vt:lpstr>
      <vt:lpstr>5η Επιμορφωτική συνάντηση </vt:lpstr>
      <vt:lpstr>6η Επιμορφωτική συνάντηση 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Ενδοσχολική επιμόρφωση</dc:title>
  <dc:creator>Aggeliki</dc:creator>
  <cp:lastModifiedBy>Aggeliki</cp:lastModifiedBy>
  <cp:revision>16</cp:revision>
  <dcterms:created xsi:type="dcterms:W3CDTF">2021-11-28T18:33:24Z</dcterms:created>
  <dcterms:modified xsi:type="dcterms:W3CDTF">2022-02-21T08:18:30Z</dcterms:modified>
</cp:coreProperties>
</file>