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60" r:id="rId5"/>
    <p:sldId id="261" r:id="rId6"/>
    <p:sldId id="262" r:id="rId7"/>
    <p:sldId id="263"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29/12/2024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29/12/2024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29/12/2024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29/12/2024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29/12/2024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29/12/2024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29/12/2024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16632"/>
            <a:ext cx="8424936" cy="1440160"/>
          </a:xfrm>
        </p:spPr>
        <p:txBody>
          <a:bodyPr>
            <a:noAutofit/>
          </a:bodyPr>
          <a:lstStyle/>
          <a:p>
            <a:r>
              <a:rPr lang="el-GR" sz="2400" dirty="0"/>
              <a:t>1. Ζω καλύτερα – Ευ Ζην </a:t>
            </a:r>
            <a:br>
              <a:rPr lang="el-GR" sz="2400" dirty="0"/>
            </a:br>
            <a:r>
              <a:rPr lang="el-GR" sz="2400" dirty="0"/>
              <a:t>Ψυχική και Συναισθηματική Υγεία- Πρόληψη</a:t>
            </a:r>
            <a:br>
              <a:rPr lang="el-GR" sz="2400" dirty="0"/>
            </a:br>
            <a:r>
              <a:rPr lang="el-GR" sz="2400" b="1" dirty="0"/>
              <a:t>« Ενδυνάμωση-Συνεργασία-Αποδοχή. Προλαβαίνουμε τη Βία, πριν εμφανιστεί» </a:t>
            </a:r>
          </a:p>
        </p:txBody>
      </p:sp>
      <p:sp>
        <p:nvSpPr>
          <p:cNvPr id="3" name="2 - Θέση περιεχομένου"/>
          <p:cNvSpPr>
            <a:spLocks noGrp="1"/>
          </p:cNvSpPr>
          <p:nvPr>
            <p:ph sz="half" idx="1"/>
          </p:nvPr>
        </p:nvSpPr>
        <p:spPr/>
        <p:txBody>
          <a:bodyPr>
            <a:normAutofit/>
          </a:bodyPr>
          <a:lstStyle/>
          <a:p>
            <a:pPr>
              <a:buNone/>
            </a:pPr>
            <a:r>
              <a:rPr lang="el-GR" sz="2000" b="1" dirty="0"/>
              <a:t>Κατασκευή:</a:t>
            </a:r>
          </a:p>
          <a:p>
            <a:pPr>
              <a:buNone/>
            </a:pPr>
            <a:r>
              <a:rPr lang="el-GR" sz="2000" dirty="0"/>
              <a:t>Ατομική- Συλλογική Ταυτότητα </a:t>
            </a:r>
          </a:p>
          <a:p>
            <a:pPr>
              <a:buNone/>
            </a:pPr>
            <a:r>
              <a:rPr lang="el-GR" sz="2000" dirty="0"/>
              <a:t>-</a:t>
            </a:r>
            <a:r>
              <a:rPr lang="el-GR" sz="1600" dirty="0"/>
              <a:t>Σε σχετικό φύλλο εργασίας, κάθε παιδί ζωγραφίζει τον εαυτό του, γράφει το όνομά του και ζωγραφίζει ή «γράφει» τρία στοιχεία του χαρακτήρα του και το αγαπημένο του χρώμα, παιχνίδι, φαγητό, βιβλίο. Κατασκευάζουν την ατομική τους ταυτότητα.</a:t>
            </a:r>
          </a:p>
          <a:p>
            <a:pPr>
              <a:buNone/>
            </a:pPr>
            <a:r>
              <a:rPr lang="el-GR" sz="1600" dirty="0"/>
              <a:t>Συγκεντρώνοντα ι στις ομάδες τους. Η κάθε ομάδα, αποφασίζει το όνομα, το έμβλημα και το σύνθημα της ομάδας . -Σε χαρτί Α3,  ζωγραφίζουν το έμβλημά τους και ζωγραφίζουν τα κοινά χαρακτηριστικά που τους κάνουν ομάδα, δημιουργώντας την ταυτότητα της ομάδας. </a:t>
            </a:r>
          </a:p>
        </p:txBody>
      </p:sp>
      <p:pic>
        <p:nvPicPr>
          <p:cNvPr id="5" name="4 - Θέση περιεχομένου" descr="IMG_20241113_120210.jpg"/>
          <p:cNvPicPr>
            <a:picLocks noGrp="1" noChangeAspect="1"/>
          </p:cNvPicPr>
          <p:nvPr>
            <p:ph sz="half" idx="2"/>
          </p:nvPr>
        </p:nvPicPr>
        <p:blipFill>
          <a:blip r:embed="rId2" cstate="print"/>
          <a:srcRect r="3718" b="14416"/>
          <a:stretch>
            <a:fillRect/>
          </a:stretch>
        </p:blipFill>
        <p:spPr>
          <a:xfrm>
            <a:off x="4427984" y="1556792"/>
            <a:ext cx="2520280" cy="2240250"/>
          </a:xfrm>
        </p:spPr>
      </p:pic>
      <p:pic>
        <p:nvPicPr>
          <p:cNvPr id="6" name="5 - Εικόνα" descr="IMG_20241017_123601.jpg"/>
          <p:cNvPicPr>
            <a:picLocks noChangeAspect="1"/>
          </p:cNvPicPr>
          <p:nvPr/>
        </p:nvPicPr>
        <p:blipFill>
          <a:blip r:embed="rId3" cstate="print"/>
          <a:srcRect l="32150" t="5901" r="6951" b="11150"/>
          <a:stretch>
            <a:fillRect/>
          </a:stretch>
        </p:blipFill>
        <p:spPr>
          <a:xfrm>
            <a:off x="4427984" y="4013684"/>
            <a:ext cx="2088232" cy="2844316"/>
          </a:xfrm>
          <a:prstGeom prst="rect">
            <a:avLst/>
          </a:prstGeom>
        </p:spPr>
      </p:pic>
      <p:pic>
        <p:nvPicPr>
          <p:cNvPr id="7" name="6 - Εικόνα" descr="IMG_20241017_123938.jpg"/>
          <p:cNvPicPr>
            <a:picLocks noChangeAspect="1"/>
          </p:cNvPicPr>
          <p:nvPr/>
        </p:nvPicPr>
        <p:blipFill>
          <a:blip r:embed="rId4" cstate="print"/>
          <a:srcRect l="10101" t="31100" r="21650" b="9051"/>
          <a:stretch>
            <a:fillRect/>
          </a:stretch>
        </p:blipFill>
        <p:spPr>
          <a:xfrm>
            <a:off x="6588224" y="4077072"/>
            <a:ext cx="2463432" cy="2160240"/>
          </a:xfrm>
          <a:prstGeom prst="rect">
            <a:avLst/>
          </a:prstGeom>
        </p:spPr>
      </p:pic>
      <p:pic>
        <p:nvPicPr>
          <p:cNvPr id="8" name="7 - Εικόνα" descr="IMG_20241017_123943.jpg"/>
          <p:cNvPicPr>
            <a:picLocks noChangeAspect="1"/>
          </p:cNvPicPr>
          <p:nvPr/>
        </p:nvPicPr>
        <p:blipFill>
          <a:blip r:embed="rId5" cstate="print"/>
          <a:srcRect l="26900" t="40550" r="24800" b="6951"/>
          <a:stretch>
            <a:fillRect/>
          </a:stretch>
        </p:blipFill>
        <p:spPr>
          <a:xfrm>
            <a:off x="7164288" y="1988840"/>
            <a:ext cx="1788679" cy="19442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IMG_20241113_120223.jpg"/>
          <p:cNvPicPr>
            <a:picLocks noChangeAspect="1"/>
          </p:cNvPicPr>
          <p:nvPr/>
        </p:nvPicPr>
        <p:blipFill>
          <a:blip r:embed="rId2" cstate="print"/>
          <a:srcRect l="5901" t="16400" r="1701" b="17451"/>
          <a:stretch>
            <a:fillRect/>
          </a:stretch>
        </p:blipFill>
        <p:spPr>
          <a:xfrm rot="5400000">
            <a:off x="-378342" y="818501"/>
            <a:ext cx="3927291" cy="2811584"/>
          </a:xfrm>
          <a:prstGeom prst="rect">
            <a:avLst/>
          </a:prstGeom>
        </p:spPr>
      </p:pic>
      <p:pic>
        <p:nvPicPr>
          <p:cNvPr id="3" name="2 - Εικόνα" descr="IMG_20241113_120227.jpg"/>
          <p:cNvPicPr>
            <a:picLocks noChangeAspect="1"/>
          </p:cNvPicPr>
          <p:nvPr/>
        </p:nvPicPr>
        <p:blipFill>
          <a:blip r:embed="rId3" cstate="print"/>
          <a:srcRect l="2751" t="20600" r="5901" b="13251"/>
          <a:stretch>
            <a:fillRect/>
          </a:stretch>
        </p:blipFill>
        <p:spPr>
          <a:xfrm rot="5400000">
            <a:off x="2655216" y="737274"/>
            <a:ext cx="3977584" cy="2880320"/>
          </a:xfrm>
          <a:prstGeom prst="rect">
            <a:avLst/>
          </a:prstGeom>
        </p:spPr>
      </p:pic>
      <p:pic>
        <p:nvPicPr>
          <p:cNvPr id="4" name="3 - Εικόνα" descr="IMG_20241113_120245.jpg"/>
          <p:cNvPicPr>
            <a:picLocks noChangeAspect="1"/>
          </p:cNvPicPr>
          <p:nvPr/>
        </p:nvPicPr>
        <p:blipFill>
          <a:blip r:embed="rId4" cstate="print"/>
          <a:srcRect r="251" b="5901"/>
          <a:stretch>
            <a:fillRect/>
          </a:stretch>
        </p:blipFill>
        <p:spPr>
          <a:xfrm rot="5400000">
            <a:off x="6142544" y="274280"/>
            <a:ext cx="3024338" cy="28530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323528" y="260648"/>
            <a:ext cx="4110608" cy="6336704"/>
          </a:xfrm>
        </p:spPr>
        <p:txBody>
          <a:bodyPr>
            <a:normAutofit/>
          </a:bodyPr>
          <a:lstStyle/>
          <a:p>
            <a:pPr>
              <a:buNone/>
            </a:pPr>
            <a:r>
              <a:rPr lang="el-GR" sz="1600" dirty="0"/>
              <a:t>-Σε χωρισμένο στα τρία περίγραμμα ενός κύκλου που έχει σχεδιαστεί σε χαρτί </a:t>
            </a:r>
            <a:r>
              <a:rPr lang="el-GR" sz="1600" dirty="0" err="1"/>
              <a:t>κανσόν</a:t>
            </a:r>
            <a:r>
              <a:rPr lang="el-GR" sz="1600" dirty="0"/>
              <a:t> , οι ομάδες «ενώνουν» τις ιδέες τους και όλοι μαζί δημιουργούν το έμβλημα της τάξης.</a:t>
            </a:r>
          </a:p>
          <a:p>
            <a:pPr>
              <a:buNone/>
            </a:pPr>
            <a:endParaRPr lang="el-GR" sz="1600" dirty="0"/>
          </a:p>
          <a:p>
            <a:pPr>
              <a:buNone/>
            </a:pPr>
            <a:endParaRPr lang="el-GR" sz="1600" dirty="0"/>
          </a:p>
          <a:p>
            <a:pPr>
              <a:buNone/>
            </a:pPr>
            <a:endParaRPr lang="el-GR" sz="1600" dirty="0"/>
          </a:p>
          <a:p>
            <a:pPr>
              <a:buNone/>
            </a:pPr>
            <a:endParaRPr lang="el-GR" sz="1600" dirty="0"/>
          </a:p>
        </p:txBody>
      </p:sp>
      <p:pic>
        <p:nvPicPr>
          <p:cNvPr id="5" name="4 - Θέση περιεχομένου" descr="IMG_20241113_120348.jpg"/>
          <p:cNvPicPr>
            <a:picLocks noGrp="1" noChangeAspect="1"/>
          </p:cNvPicPr>
          <p:nvPr>
            <p:ph sz="half" idx="2"/>
          </p:nvPr>
        </p:nvPicPr>
        <p:blipFill>
          <a:blip r:embed="rId2" cstate="print"/>
          <a:srcRect l="17726" t="1806" r="19869" b="129"/>
          <a:stretch>
            <a:fillRect/>
          </a:stretch>
        </p:blipFill>
        <p:spPr>
          <a:xfrm>
            <a:off x="611560" y="1700808"/>
            <a:ext cx="3024336" cy="4752528"/>
          </a:xfrm>
        </p:spPr>
      </p:pic>
      <p:sp>
        <p:nvSpPr>
          <p:cNvPr id="6" name="5 - Ορθογώνιο"/>
          <p:cNvSpPr/>
          <p:nvPr/>
        </p:nvSpPr>
        <p:spPr>
          <a:xfrm>
            <a:off x="4283968" y="404664"/>
            <a:ext cx="4572000" cy="4555093"/>
          </a:xfrm>
          <a:prstGeom prst="rect">
            <a:avLst/>
          </a:prstGeom>
        </p:spPr>
        <p:txBody>
          <a:bodyPr>
            <a:spAutoFit/>
          </a:bodyPr>
          <a:lstStyle/>
          <a:p>
            <a:pPr>
              <a:buNone/>
            </a:pPr>
            <a:r>
              <a:rPr lang="el-GR" sz="2800" b="1" dirty="0"/>
              <a:t>« Δυναμώνω- Προστατεύω- Πιστεύω στον εαυτό μου»</a:t>
            </a:r>
          </a:p>
          <a:p>
            <a:pPr>
              <a:buNone/>
            </a:pPr>
            <a:r>
              <a:rPr lang="el-GR" dirty="0"/>
              <a:t>  </a:t>
            </a:r>
            <a:r>
              <a:rPr lang="el-GR" b="1" dirty="0"/>
              <a:t>Δραστηριότητα Αυτογνωσίας: </a:t>
            </a:r>
            <a:r>
              <a:rPr lang="el-GR" dirty="0"/>
              <a:t>Σε χαρτί Α4  με σχεδιασμένο το περίγραμμα της παλάμης κάθε παιδί ζωγραφίζει   μέσα σε κάθε δάχτυλο πέντε πράγματα , για να διαπιστώσει, πόσο καλά γνωρίζει τον εαυτό του.</a:t>
            </a:r>
          </a:p>
          <a:p>
            <a:pPr>
              <a:buNone/>
            </a:pPr>
            <a:r>
              <a:rPr lang="el-GR" b="1" dirty="0"/>
              <a:t>Αναζητούν το «ξεχωριστό» παιδί της τάξης: </a:t>
            </a:r>
          </a:p>
          <a:p>
            <a:pPr>
              <a:buNone/>
            </a:pPr>
            <a:r>
              <a:rPr lang="el-GR" dirty="0"/>
              <a:t>Η εκπαιδευτικός έχει βάλει τη φωτογραφία κάθε παιδιού σε ξεχωριστό φάκελο και έχει κρύψει τους φακέλους σε διάφορα σημεία της τάξεις. Καθοδηγεί το κάθε παιδί να βρει το φάκελο με τη φωτογραφία του. Το κάθε παιδί ανακαλύπτει πως το «ξεχωριστό» παιδί είναι ο εαυτός του.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p:txBody>
          <a:bodyPr/>
          <a:lstStyle/>
          <a:p>
            <a:pPr>
              <a:buNone/>
            </a:pPr>
            <a:r>
              <a:rPr lang="el-GR" dirty="0"/>
              <a:t> </a:t>
            </a:r>
            <a:r>
              <a:rPr lang="el-GR" sz="2400" b="1" dirty="0"/>
              <a:t>«Μπουγάδα της τάξης»: </a:t>
            </a:r>
            <a:r>
              <a:rPr lang="el-GR" sz="1600" dirty="0"/>
              <a:t>Στην ολομέλεια προτείνουν λέξεις που κάνουν όλα τα παιδιά να νιώθουν πιο δυνατά. Γράφουν τις λέξεις πάνω σε «χάρτινα» ρούχα και φτιάχνουν τη μπουγάδα της τάξης.</a:t>
            </a:r>
          </a:p>
        </p:txBody>
      </p:sp>
      <p:pic>
        <p:nvPicPr>
          <p:cNvPr id="5" name="4 - Θέση περιεχομένου" descr="IMG_20241113_120316.jpg"/>
          <p:cNvPicPr>
            <a:picLocks noGrp="1" noChangeAspect="1"/>
          </p:cNvPicPr>
          <p:nvPr>
            <p:ph sz="half" idx="2"/>
          </p:nvPr>
        </p:nvPicPr>
        <p:blipFill>
          <a:blip r:embed="rId2" cstate="print"/>
          <a:srcRect t="3589" r="-1527" b="26874"/>
          <a:stretch>
            <a:fillRect/>
          </a:stretch>
        </p:blipFill>
        <p:spPr>
          <a:xfrm>
            <a:off x="4644008" y="548680"/>
            <a:ext cx="4100264" cy="2808312"/>
          </a:xfrm>
        </p:spPr>
      </p:pic>
      <p:pic>
        <p:nvPicPr>
          <p:cNvPr id="6" name="5 - Εικόνα" descr="IMG_20241113_120255.jpg"/>
          <p:cNvPicPr>
            <a:picLocks noChangeAspect="1"/>
          </p:cNvPicPr>
          <p:nvPr/>
        </p:nvPicPr>
        <p:blipFill>
          <a:blip r:embed="rId3" cstate="print"/>
          <a:srcRect l="51050" t="6951" r="-1449" b="32150"/>
          <a:stretch>
            <a:fillRect/>
          </a:stretch>
        </p:blipFill>
        <p:spPr>
          <a:xfrm>
            <a:off x="4283968" y="3717032"/>
            <a:ext cx="2088232" cy="2523280"/>
          </a:xfrm>
          <a:prstGeom prst="rect">
            <a:avLst/>
          </a:prstGeom>
        </p:spPr>
      </p:pic>
      <p:pic>
        <p:nvPicPr>
          <p:cNvPr id="8" name="7 - Εικόνα" descr="IMG_20241113_120331.jpg"/>
          <p:cNvPicPr>
            <a:picLocks noChangeAspect="1"/>
          </p:cNvPicPr>
          <p:nvPr/>
        </p:nvPicPr>
        <p:blipFill>
          <a:blip r:embed="rId4" cstate="print"/>
          <a:srcRect l="1701" t="9051" r="27950" b="31100"/>
          <a:stretch>
            <a:fillRect/>
          </a:stretch>
        </p:blipFill>
        <p:spPr>
          <a:xfrm>
            <a:off x="1835696" y="4005064"/>
            <a:ext cx="2116025" cy="1800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323528" y="188640"/>
            <a:ext cx="4172272" cy="5937523"/>
          </a:xfrm>
        </p:spPr>
        <p:txBody>
          <a:bodyPr>
            <a:normAutofit/>
          </a:bodyPr>
          <a:lstStyle/>
          <a:p>
            <a:pPr>
              <a:buNone/>
            </a:pPr>
            <a:r>
              <a:rPr lang="el-GR" sz="2400" b="1" dirty="0"/>
              <a:t>« Η ιστορία του </a:t>
            </a:r>
            <a:r>
              <a:rPr lang="el-GR" sz="2400" b="1" dirty="0" err="1"/>
              <a:t>Ιγκόρ</a:t>
            </a:r>
            <a:r>
              <a:rPr lang="el-GR" sz="2400" b="1" dirty="0"/>
              <a:t>» (Επίλυση προβλήματος):</a:t>
            </a:r>
          </a:p>
          <a:p>
            <a:pPr>
              <a:buNone/>
            </a:pPr>
            <a:r>
              <a:rPr lang="el-GR" sz="1600" dirty="0"/>
              <a:t>Παρουσιάζουμε στα παιδιά μία κούκλα, τον </a:t>
            </a:r>
            <a:r>
              <a:rPr lang="el-GR" sz="1600" dirty="0" err="1"/>
              <a:t>Ιγκόρ</a:t>
            </a:r>
            <a:r>
              <a:rPr lang="el-GR" sz="1600" dirty="0"/>
              <a:t>, ο οποίος αφηγείται την ιστορία του. (Τα παιδιά από την τάξη του </a:t>
            </a:r>
            <a:r>
              <a:rPr lang="el-GR" sz="1600" dirty="0" err="1"/>
              <a:t>Ιγκόρ</a:t>
            </a:r>
            <a:r>
              <a:rPr lang="el-GR" sz="1600" dirty="0"/>
              <a:t> δεν τον θέλουν, τον κοροϊδεύουν για τον τρόπο που μιλάει, για τις φακίδες που έχει στο πρόσωπο και για τη χώρα καταγωγής του. Ο </a:t>
            </a:r>
            <a:r>
              <a:rPr lang="el-GR" sz="1600" dirty="0" err="1"/>
              <a:t>Ιγκόρ</a:t>
            </a:r>
            <a:r>
              <a:rPr lang="el-GR" sz="1600" dirty="0"/>
              <a:t> νιώθει μόνος του και ζητάει τη βοήθεια των παιδιών).Τα παιδιά καλούνται να προτείνουν λύσεις για να βοηθήσουν τον </a:t>
            </a:r>
            <a:r>
              <a:rPr lang="el-GR" sz="1600" dirty="0" err="1"/>
              <a:t>Ιγκόρ</a:t>
            </a:r>
            <a:r>
              <a:rPr lang="el-GR" sz="1600" dirty="0"/>
              <a:t>. </a:t>
            </a:r>
          </a:p>
          <a:p>
            <a:pPr>
              <a:buNone/>
            </a:pPr>
            <a:r>
              <a:rPr lang="el-GR" sz="1600" dirty="0"/>
              <a:t>Με τις ζωγραφιές – προτάσεις των παιδιών και με τη συνεργασία τους, ο/η εκπαιδευτικός δημιουργεί μια αφίσα</a:t>
            </a:r>
          </a:p>
        </p:txBody>
      </p:sp>
      <p:pic>
        <p:nvPicPr>
          <p:cNvPr id="5" name="4 - Θέση περιεχομένου" descr="IMG_20241121_114809.jpg"/>
          <p:cNvPicPr>
            <a:picLocks noGrp="1" noChangeAspect="1"/>
          </p:cNvPicPr>
          <p:nvPr>
            <p:ph sz="half" idx="2"/>
          </p:nvPr>
        </p:nvPicPr>
        <p:blipFill>
          <a:blip r:embed="rId2" cstate="print"/>
          <a:srcRect l="14264" t="7132" r="3718" b="5501"/>
          <a:stretch>
            <a:fillRect/>
          </a:stretch>
        </p:blipFill>
        <p:spPr>
          <a:xfrm>
            <a:off x="5004048" y="836712"/>
            <a:ext cx="3312368" cy="352839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323528" y="188640"/>
            <a:ext cx="4172272" cy="5937523"/>
          </a:xfrm>
        </p:spPr>
        <p:txBody>
          <a:bodyPr>
            <a:normAutofit/>
          </a:bodyPr>
          <a:lstStyle/>
          <a:p>
            <a:pPr>
              <a:buNone/>
            </a:pPr>
            <a:r>
              <a:rPr lang="el-GR" sz="2400" b="1" dirty="0"/>
              <a:t>«Οι εικόνες κρύβουν τη δική τους ιστορία»:</a:t>
            </a:r>
          </a:p>
          <a:p>
            <a:pPr>
              <a:buNone/>
            </a:pPr>
            <a:r>
              <a:rPr lang="el-GR" sz="1600" dirty="0"/>
              <a:t>Τα παιδιά παρατηρούν διάφορες εικόνες που απεικονίζουν περιστατικά βίας και συμπεριφορές- αντιδράσεις παιδιών. -Χωρίζονται σε ομάδες και η κάθε ομάδα επιλέγει μία εικόνα. Κάνουν υποθέσεις για το τι έχει γίνει πριν τη συγκεκριμένη σκηνή που απεικονίζεται και τι θα συμβεί μετά από αυτή. Με βάση τις ιδέες τους φτιάχνουν μια ιστορία</a:t>
            </a:r>
            <a:endParaRPr lang="el-GR" sz="1600" b="1" dirty="0"/>
          </a:p>
        </p:txBody>
      </p:sp>
      <p:sp>
        <p:nvSpPr>
          <p:cNvPr id="5" name="2 - Θέση περιεχομένου"/>
          <p:cNvSpPr>
            <a:spLocks noGrp="1"/>
          </p:cNvSpPr>
          <p:nvPr>
            <p:ph sz="half" idx="2"/>
          </p:nvPr>
        </p:nvSpPr>
        <p:spPr/>
        <p:txBody>
          <a:bodyPr>
            <a:normAutofit/>
          </a:bodyPr>
          <a:lstStyle/>
          <a:p>
            <a:pPr indent="0">
              <a:buNone/>
            </a:pPr>
            <a:r>
              <a:rPr lang="el-GR" sz="1800" dirty="0"/>
              <a:t>    Η Αγγελική και ο Μιχαήλ είναι στο σχολείο. Παίζουνε. Ο Μιχαήλ έφτιαχνε έναν πύργο και η Αγγελική τον γκρέμισε. </a:t>
            </a:r>
          </a:p>
          <a:p>
            <a:pPr indent="0">
              <a:buNone/>
            </a:pPr>
            <a:r>
              <a:rPr lang="el-GR" sz="1800" dirty="0"/>
              <a:t>    Ο Μιχαήλ μετά κορόιδεψε την Αγγελική. Η Αγγελική στενοχωρήθηκε και θύμωσε και ο Μιχαήλ ένιωσε χαρούμενος επειδή την στενοχώρησε.</a:t>
            </a:r>
          </a:p>
          <a:p>
            <a:pPr indent="0">
              <a:buNone/>
            </a:pPr>
            <a:r>
              <a:rPr lang="el-GR" sz="1800" dirty="0"/>
              <a:t>   Η Αγγελική λέει «Σταμάτα. Δε μου αρέσει αυτό που κάνεις.»</a:t>
            </a:r>
          </a:p>
          <a:p>
            <a:pPr indent="0">
              <a:buNone/>
            </a:pPr>
            <a:r>
              <a:rPr lang="el-GR" sz="1800" dirty="0"/>
              <a:t>   Ο Μιχαήλ ζητάει συγνώμη. Μετά γίνανε φίλοι και παίξανε μαζί.</a:t>
            </a:r>
          </a:p>
        </p:txBody>
      </p:sp>
      <p:sp>
        <p:nvSpPr>
          <p:cNvPr id="6" name="5 - Ορθογώνιο"/>
          <p:cNvSpPr/>
          <p:nvPr/>
        </p:nvSpPr>
        <p:spPr>
          <a:xfrm>
            <a:off x="4860032" y="116632"/>
            <a:ext cx="3384376"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i="1" dirty="0">
                <a:solidFill>
                  <a:schemeClr val="tx2">
                    <a:lumMod val="60000"/>
                    <a:lumOff val="40000"/>
                  </a:schemeClr>
                </a:solidFill>
              </a:rPr>
              <a:t>Η ομάδα του Λαγού επέλεξε την εικόνα                      και</a:t>
            </a:r>
          </a:p>
          <a:p>
            <a:endParaRPr lang="el-GR" i="1" dirty="0">
              <a:solidFill>
                <a:schemeClr val="tx2">
                  <a:lumMod val="60000"/>
                  <a:lumOff val="40000"/>
                </a:schemeClr>
              </a:solidFill>
            </a:endParaRPr>
          </a:p>
          <a:p>
            <a:endParaRPr lang="el-GR" i="1" dirty="0">
              <a:solidFill>
                <a:schemeClr val="tx2">
                  <a:lumMod val="60000"/>
                  <a:lumOff val="40000"/>
                </a:schemeClr>
              </a:solidFill>
            </a:endParaRPr>
          </a:p>
          <a:p>
            <a:r>
              <a:rPr lang="el-GR" i="1" dirty="0">
                <a:solidFill>
                  <a:schemeClr val="tx2">
                    <a:lumMod val="60000"/>
                    <a:lumOff val="40000"/>
                  </a:schemeClr>
                </a:solidFill>
              </a:rPr>
              <a:t> έφτιαξε την παρακάτω ιστορία:</a:t>
            </a:r>
          </a:p>
        </p:txBody>
      </p:sp>
      <p:pic>
        <p:nvPicPr>
          <p:cNvPr id="7" name="6 - Εικόνα" descr="Στιγμιότυπο_19-11-2024_173416_.jpeg"/>
          <p:cNvPicPr>
            <a:picLocks noChangeAspect="1"/>
          </p:cNvPicPr>
          <p:nvPr/>
        </p:nvPicPr>
        <p:blipFill>
          <a:blip r:embed="rId2" cstate="print"/>
          <a:srcRect t="44235" r="47333" b="28589"/>
          <a:stretch>
            <a:fillRect/>
          </a:stretch>
        </p:blipFill>
        <p:spPr>
          <a:xfrm>
            <a:off x="5652120" y="404664"/>
            <a:ext cx="1045237" cy="873224"/>
          </a:xfrm>
          <a:prstGeom prst="rect">
            <a:avLst/>
          </a:prstGeom>
          <a:ln>
            <a:solidFill>
              <a:schemeClr val="accent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188640"/>
            <a:ext cx="3024336"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i="1" dirty="0">
                <a:solidFill>
                  <a:schemeClr val="tx2">
                    <a:lumMod val="60000"/>
                    <a:lumOff val="40000"/>
                  </a:schemeClr>
                </a:solidFill>
              </a:rPr>
              <a:t>Η ομάδα της Γάτας επέλεξε την εικόνα                      </a:t>
            </a:r>
          </a:p>
          <a:p>
            <a:endParaRPr lang="el-GR" i="1" dirty="0">
              <a:solidFill>
                <a:schemeClr val="tx2">
                  <a:lumMod val="60000"/>
                  <a:lumOff val="40000"/>
                </a:schemeClr>
              </a:solidFill>
            </a:endParaRPr>
          </a:p>
          <a:p>
            <a:endParaRPr lang="el-GR" i="1" dirty="0">
              <a:solidFill>
                <a:schemeClr val="tx2">
                  <a:lumMod val="60000"/>
                  <a:lumOff val="40000"/>
                </a:schemeClr>
              </a:solidFill>
            </a:endParaRPr>
          </a:p>
          <a:p>
            <a:r>
              <a:rPr lang="el-GR" i="1" dirty="0">
                <a:solidFill>
                  <a:schemeClr val="tx2">
                    <a:lumMod val="60000"/>
                    <a:lumOff val="40000"/>
                  </a:schemeClr>
                </a:solidFill>
              </a:rPr>
              <a:t>και έφτιαξε την παρακάτω ιστορία:</a:t>
            </a:r>
          </a:p>
        </p:txBody>
      </p:sp>
      <p:pic>
        <p:nvPicPr>
          <p:cNvPr id="3" name="2 - Εικόνα" descr="Στιγμιότυπο_19-11-2024_173416_.jpeg"/>
          <p:cNvPicPr>
            <a:picLocks noChangeAspect="1"/>
          </p:cNvPicPr>
          <p:nvPr/>
        </p:nvPicPr>
        <p:blipFill>
          <a:blip r:embed="rId2" cstate="print"/>
          <a:srcRect l="46001" t="23647" r="-666" b="48354"/>
          <a:stretch>
            <a:fillRect/>
          </a:stretch>
        </p:blipFill>
        <p:spPr>
          <a:xfrm>
            <a:off x="1763688" y="476672"/>
            <a:ext cx="1041999" cy="864096"/>
          </a:xfrm>
          <a:prstGeom prst="rect">
            <a:avLst/>
          </a:prstGeom>
          <a:ln>
            <a:solidFill>
              <a:schemeClr val="accent1"/>
            </a:solidFill>
          </a:ln>
        </p:spPr>
      </p:pic>
      <p:sp>
        <p:nvSpPr>
          <p:cNvPr id="4" name="2 - Θέση περιεχομένου"/>
          <p:cNvSpPr txBox="1">
            <a:spLocks/>
          </p:cNvSpPr>
          <p:nvPr/>
        </p:nvSpPr>
        <p:spPr>
          <a:xfrm>
            <a:off x="467544" y="2060848"/>
            <a:ext cx="4038600" cy="4525963"/>
          </a:xfrm>
          <a:prstGeom prst="rect">
            <a:avLst/>
          </a:prstGeom>
        </p:spPr>
        <p:txBody>
          <a:bodyPr>
            <a:normAutofit/>
          </a:bodyPr>
          <a:lstStyle/>
          <a:p>
            <a:pPr marL="3429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600" b="0" i="0" u="none" strike="noStrike" kern="1200" cap="none" spc="0" normalizeH="0" baseline="0" noProof="0" dirty="0">
                <a:ln>
                  <a:noFill/>
                </a:ln>
                <a:solidFill>
                  <a:schemeClr val="tx1"/>
                </a:solidFill>
                <a:effectLst/>
                <a:uLnTx/>
                <a:uFillTx/>
                <a:latin typeface="+mn-lt"/>
                <a:ea typeface="+mn-ea"/>
                <a:cs typeface="+mn-cs"/>
              </a:rPr>
              <a:t>   Ο Χρήστος, ο Νίκος, ο </a:t>
            </a:r>
            <a:r>
              <a:rPr kumimoji="0" lang="el-GR" sz="1600" b="0" i="0" u="none" strike="noStrike" kern="1200" cap="none" spc="0" normalizeH="0" baseline="0" noProof="0" dirty="0" err="1">
                <a:ln>
                  <a:noFill/>
                </a:ln>
                <a:solidFill>
                  <a:schemeClr val="tx1"/>
                </a:solidFill>
                <a:effectLst/>
                <a:uLnTx/>
                <a:uFillTx/>
                <a:latin typeface="+mn-lt"/>
                <a:ea typeface="+mn-ea"/>
                <a:cs typeface="+mn-cs"/>
              </a:rPr>
              <a:t>Μπόμπυ</a:t>
            </a:r>
            <a:r>
              <a:rPr kumimoji="0" lang="el-GR" sz="1600" b="0" i="0" u="none" strike="noStrike" kern="1200" cap="none" spc="0" normalizeH="0" baseline="0" noProof="0" dirty="0">
                <a:ln>
                  <a:noFill/>
                </a:ln>
                <a:solidFill>
                  <a:schemeClr val="tx1"/>
                </a:solidFill>
                <a:effectLst/>
                <a:uLnTx/>
                <a:uFillTx/>
                <a:latin typeface="+mn-lt"/>
                <a:ea typeface="+mn-ea"/>
                <a:cs typeface="+mn-cs"/>
              </a:rPr>
              <a:t> και ο Φίλιππος παίζουν στην παιδική χαρά. </a:t>
            </a:r>
          </a:p>
          <a:p>
            <a:pPr marL="3429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600" b="0" i="0" u="none" strike="noStrike" kern="1200" cap="none" spc="0" normalizeH="0" baseline="0" noProof="0" dirty="0">
                <a:ln>
                  <a:noFill/>
                </a:ln>
                <a:solidFill>
                  <a:schemeClr val="tx1"/>
                </a:solidFill>
                <a:effectLst/>
                <a:uLnTx/>
                <a:uFillTx/>
                <a:latin typeface="+mn-lt"/>
                <a:ea typeface="+mn-ea"/>
                <a:cs typeface="+mn-cs"/>
              </a:rPr>
              <a:t>   Ο Νίκος, ο </a:t>
            </a:r>
            <a:r>
              <a:rPr kumimoji="0" lang="el-GR" sz="1600" b="0" i="0" u="none" strike="noStrike" kern="1200" cap="none" spc="0" normalizeH="0" baseline="0" noProof="0" dirty="0" err="1">
                <a:ln>
                  <a:noFill/>
                </a:ln>
                <a:solidFill>
                  <a:schemeClr val="tx1"/>
                </a:solidFill>
                <a:effectLst/>
                <a:uLnTx/>
                <a:uFillTx/>
                <a:latin typeface="+mn-lt"/>
                <a:ea typeface="+mn-ea"/>
                <a:cs typeface="+mn-cs"/>
              </a:rPr>
              <a:t>Μπόμπυ</a:t>
            </a:r>
            <a:r>
              <a:rPr kumimoji="0" lang="el-GR" sz="1600" b="0" i="0" u="none" strike="noStrike" kern="1200" cap="none" spc="0" normalizeH="0" baseline="0" noProof="0" dirty="0">
                <a:ln>
                  <a:noFill/>
                </a:ln>
                <a:solidFill>
                  <a:schemeClr val="tx1"/>
                </a:solidFill>
                <a:effectLst/>
                <a:uLnTx/>
                <a:uFillTx/>
                <a:latin typeface="+mn-lt"/>
                <a:ea typeface="+mn-ea"/>
                <a:cs typeface="+mn-cs"/>
              </a:rPr>
              <a:t> και ο Φίλιππος είπαν τον Χρήστο «Φάλαινα», γιατί είναι χοντρός και αυτός είναι λυπημένος. Τα τρία αγόρια νιώθουν χαρά γιατί τον κοροϊδεύουν. Ο Χρήστος δε φταίει, δεν πρέπει να τους δίνει σημασία.</a:t>
            </a:r>
          </a:p>
          <a:p>
            <a:pPr marL="3429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600" b="0" i="0" u="none" strike="noStrike" kern="1200" cap="none" spc="0" normalizeH="0" baseline="0" noProof="0" dirty="0">
                <a:ln>
                  <a:noFill/>
                </a:ln>
                <a:solidFill>
                  <a:schemeClr val="tx1"/>
                </a:solidFill>
                <a:effectLst/>
                <a:uLnTx/>
                <a:uFillTx/>
                <a:latin typeface="+mn-lt"/>
                <a:ea typeface="+mn-ea"/>
                <a:cs typeface="+mn-cs"/>
              </a:rPr>
              <a:t>   Ο Χρήστος τους είπε: «Μη με λέτε έτσι, γιατί αλλιώς θα το πω στη μαμά και στον μπαμπά μου».</a:t>
            </a:r>
          </a:p>
          <a:p>
            <a:pPr marL="3429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600" b="0" i="0" u="none" strike="noStrike" kern="1200" cap="none" spc="0" normalizeH="0" baseline="0" noProof="0" dirty="0">
                <a:ln>
                  <a:noFill/>
                </a:ln>
                <a:solidFill>
                  <a:schemeClr val="tx1"/>
                </a:solidFill>
                <a:effectLst/>
                <a:uLnTx/>
                <a:uFillTx/>
                <a:latin typeface="+mn-lt"/>
                <a:ea typeface="+mn-ea"/>
                <a:cs typeface="+mn-cs"/>
              </a:rPr>
              <a:t>   Ο Χρήστος πήγε στους γονείς του και τους ζήτησε να φύγουν από την παιδική χαρά.</a:t>
            </a:r>
          </a:p>
          <a:p>
            <a:pPr marL="3429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600" b="0" i="0" u="none" strike="noStrike" kern="1200" cap="none" spc="0" normalizeH="0" baseline="0" noProof="0" dirty="0">
                <a:ln>
                  <a:noFill/>
                </a:ln>
                <a:solidFill>
                  <a:schemeClr val="tx1"/>
                </a:solidFill>
                <a:effectLst/>
                <a:uLnTx/>
                <a:uFillTx/>
                <a:latin typeface="+mn-lt"/>
                <a:ea typeface="+mn-ea"/>
                <a:cs typeface="+mn-cs"/>
              </a:rPr>
              <a:t>   Οι γονείς του είπαν στα τρία παιδιά: «Μην τον κοροϊδεύετε» και αυτά συμφώνησαν και παίξανε όλοι μαζί.</a:t>
            </a:r>
          </a:p>
        </p:txBody>
      </p:sp>
      <p:sp>
        <p:nvSpPr>
          <p:cNvPr id="5" name="4 - Ορθογώνιο"/>
          <p:cNvSpPr/>
          <p:nvPr/>
        </p:nvSpPr>
        <p:spPr>
          <a:xfrm>
            <a:off x="5004048" y="188640"/>
            <a:ext cx="3600400"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2">
                    <a:lumMod val="60000"/>
                    <a:lumOff val="40000"/>
                  </a:schemeClr>
                </a:solidFill>
              </a:rPr>
              <a:t>Η ομάδα του Σκύλου επέλεξε την εικόνα                      </a:t>
            </a:r>
          </a:p>
          <a:p>
            <a:endParaRPr lang="el-GR" dirty="0">
              <a:solidFill>
                <a:schemeClr val="tx2">
                  <a:lumMod val="60000"/>
                  <a:lumOff val="40000"/>
                </a:schemeClr>
              </a:solidFill>
            </a:endParaRPr>
          </a:p>
          <a:p>
            <a:endParaRPr lang="el-GR" dirty="0">
              <a:solidFill>
                <a:schemeClr val="tx2">
                  <a:lumMod val="60000"/>
                  <a:lumOff val="40000"/>
                </a:schemeClr>
              </a:solidFill>
            </a:endParaRPr>
          </a:p>
          <a:p>
            <a:r>
              <a:rPr lang="el-GR" dirty="0">
                <a:solidFill>
                  <a:schemeClr val="tx2">
                    <a:lumMod val="60000"/>
                    <a:lumOff val="40000"/>
                  </a:schemeClr>
                </a:solidFill>
              </a:rPr>
              <a:t>και έφτιαξε την παρακάτω ιστορία:</a:t>
            </a:r>
          </a:p>
        </p:txBody>
      </p:sp>
      <p:pic>
        <p:nvPicPr>
          <p:cNvPr id="6" name="5 - Θέση περιεχομένου" descr="Στιγμιότυπο_19-11-2024_173416_.jpeg"/>
          <p:cNvPicPr>
            <a:picLocks noChangeAspect="1"/>
          </p:cNvPicPr>
          <p:nvPr/>
        </p:nvPicPr>
        <p:blipFill>
          <a:blip r:embed="rId2" cstate="print"/>
          <a:srcRect t="6354" r="51334" b="70588"/>
          <a:stretch>
            <a:fillRect/>
          </a:stretch>
        </p:blipFill>
        <p:spPr>
          <a:xfrm>
            <a:off x="5940152" y="620688"/>
            <a:ext cx="1032566" cy="792088"/>
          </a:xfrm>
          <a:prstGeom prst="rect">
            <a:avLst/>
          </a:prstGeom>
          <a:ln>
            <a:solidFill>
              <a:schemeClr val="accent1"/>
            </a:solidFill>
          </a:ln>
        </p:spPr>
      </p:pic>
      <p:sp>
        <p:nvSpPr>
          <p:cNvPr id="7" name="3 - Θέση περιεχομένου"/>
          <p:cNvSpPr txBox="1">
            <a:spLocks/>
          </p:cNvSpPr>
          <p:nvPr/>
        </p:nvSpPr>
        <p:spPr>
          <a:xfrm>
            <a:off x="4788024" y="2060848"/>
            <a:ext cx="4032448" cy="4525963"/>
          </a:xfrm>
          <a:prstGeom prst="rect">
            <a:avLst/>
          </a:prstGeom>
        </p:spPr>
        <p:txBody>
          <a:bodyPr>
            <a:normAutofit lnSpcReduction="10000"/>
          </a:bodyPr>
          <a:lstStyle/>
          <a:p>
            <a:pPr marL="3429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600" b="0" i="0" u="none" strike="noStrike" kern="1200" cap="none" spc="0" normalizeH="0" baseline="0" noProof="0" dirty="0">
                <a:ln>
                  <a:noFill/>
                </a:ln>
                <a:solidFill>
                  <a:schemeClr val="tx1"/>
                </a:solidFill>
                <a:effectLst/>
                <a:uLnTx/>
                <a:uFillTx/>
                <a:latin typeface="+mn-lt"/>
                <a:ea typeface="+mn-ea"/>
                <a:cs typeface="+mn-cs"/>
              </a:rPr>
              <a:t>   Ο </a:t>
            </a:r>
            <a:r>
              <a:rPr kumimoji="0" lang="el-GR" sz="1600" b="0" i="0" u="none" strike="noStrike" kern="1200" cap="none" spc="0" normalizeH="0" baseline="0" noProof="0" dirty="0" err="1">
                <a:ln>
                  <a:noFill/>
                </a:ln>
                <a:solidFill>
                  <a:schemeClr val="tx1"/>
                </a:solidFill>
                <a:effectLst/>
                <a:uLnTx/>
                <a:uFillTx/>
                <a:latin typeface="+mn-lt"/>
                <a:ea typeface="+mn-ea"/>
                <a:cs typeface="+mn-cs"/>
              </a:rPr>
              <a:t>Χαλκ</a:t>
            </a:r>
            <a:r>
              <a:rPr kumimoji="0" lang="el-GR" sz="1600" b="0" i="0" u="none" strike="noStrike" kern="1200" cap="none" spc="0" normalizeH="0" baseline="0" noProof="0" dirty="0">
                <a:ln>
                  <a:noFill/>
                </a:ln>
                <a:solidFill>
                  <a:schemeClr val="tx1"/>
                </a:solidFill>
                <a:effectLst/>
                <a:uLnTx/>
                <a:uFillTx/>
                <a:latin typeface="+mn-lt"/>
                <a:ea typeface="+mn-ea"/>
                <a:cs typeface="+mn-cs"/>
              </a:rPr>
              <a:t> και ο Άρης είναι ξαδέρφια και ζουν στη Θεσσαλονίκη.</a:t>
            </a:r>
          </a:p>
          <a:p>
            <a:pPr marL="3429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600" b="0" i="0" u="none" strike="noStrike" kern="1200" cap="none" spc="0" normalizeH="0" baseline="0" noProof="0" dirty="0">
                <a:ln>
                  <a:noFill/>
                </a:ln>
                <a:solidFill>
                  <a:schemeClr val="tx1"/>
                </a:solidFill>
                <a:effectLst/>
                <a:uLnTx/>
                <a:uFillTx/>
                <a:latin typeface="+mn-lt"/>
                <a:ea typeface="+mn-ea"/>
                <a:cs typeface="+mn-cs"/>
              </a:rPr>
              <a:t>   Το Σαββατοκύριακο συναντήθηκαν στο σπίτι του Άρη.</a:t>
            </a:r>
          </a:p>
          <a:p>
            <a:pPr marL="3429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600" b="0" i="0" u="none" strike="noStrike" kern="1200" cap="none" spc="0" normalizeH="0" baseline="0" noProof="0" dirty="0">
                <a:ln>
                  <a:noFill/>
                </a:ln>
                <a:solidFill>
                  <a:schemeClr val="tx1"/>
                </a:solidFill>
                <a:effectLst/>
                <a:uLnTx/>
                <a:uFillTx/>
                <a:latin typeface="+mn-lt"/>
                <a:ea typeface="+mn-ea"/>
                <a:cs typeface="+mn-cs"/>
              </a:rPr>
              <a:t>   Ο </a:t>
            </a:r>
            <a:r>
              <a:rPr kumimoji="0" lang="el-GR" sz="1600" b="0" i="0" u="none" strike="noStrike" kern="1200" cap="none" spc="0" normalizeH="0" baseline="0" noProof="0" dirty="0" err="1">
                <a:ln>
                  <a:noFill/>
                </a:ln>
                <a:solidFill>
                  <a:schemeClr val="tx1"/>
                </a:solidFill>
                <a:effectLst/>
                <a:uLnTx/>
                <a:uFillTx/>
                <a:latin typeface="+mn-lt"/>
                <a:ea typeface="+mn-ea"/>
                <a:cs typeface="+mn-cs"/>
              </a:rPr>
              <a:t>Χαλκ</a:t>
            </a:r>
            <a:r>
              <a:rPr kumimoji="0" lang="el-GR" sz="1600" b="0" i="0" u="none" strike="noStrike" kern="1200" cap="none" spc="0" normalizeH="0" baseline="0" noProof="0" dirty="0">
                <a:ln>
                  <a:noFill/>
                </a:ln>
                <a:solidFill>
                  <a:schemeClr val="tx1"/>
                </a:solidFill>
                <a:effectLst/>
                <a:uLnTx/>
                <a:uFillTx/>
                <a:latin typeface="+mn-lt"/>
                <a:ea typeface="+mn-ea"/>
                <a:cs typeface="+mn-cs"/>
              </a:rPr>
              <a:t> φοβερίζει και χτυπάει τον Άρη. Ο Άρης κλαίει και νιώθει χάλια. Ο </a:t>
            </a:r>
            <a:r>
              <a:rPr kumimoji="0" lang="el-GR" sz="1600" b="0" i="0" u="none" strike="noStrike" kern="1200" cap="none" spc="0" normalizeH="0" baseline="0" noProof="0" dirty="0" err="1">
                <a:ln>
                  <a:noFill/>
                </a:ln>
                <a:solidFill>
                  <a:schemeClr val="tx1"/>
                </a:solidFill>
                <a:effectLst/>
                <a:uLnTx/>
                <a:uFillTx/>
                <a:latin typeface="+mn-lt"/>
                <a:ea typeface="+mn-ea"/>
                <a:cs typeface="+mn-cs"/>
              </a:rPr>
              <a:t>Χαλκ</a:t>
            </a:r>
            <a:r>
              <a:rPr kumimoji="0" lang="el-GR" sz="1600" b="0" i="0" u="none" strike="noStrike" kern="1200" cap="none" spc="0" normalizeH="0" baseline="0" noProof="0" dirty="0">
                <a:ln>
                  <a:noFill/>
                </a:ln>
                <a:solidFill>
                  <a:schemeClr val="tx1"/>
                </a:solidFill>
                <a:effectLst/>
                <a:uLnTx/>
                <a:uFillTx/>
                <a:latin typeface="+mn-lt"/>
                <a:ea typeface="+mn-ea"/>
                <a:cs typeface="+mn-cs"/>
              </a:rPr>
              <a:t> νιώθει ωραία. Του </a:t>
            </a:r>
            <a:r>
              <a:rPr kumimoji="0" lang="el-GR" sz="1600" b="0" i="0" u="none" strike="noStrike" kern="1200" cap="none" spc="0" normalizeH="0" baseline="0" noProof="0" dirty="0" err="1">
                <a:ln>
                  <a:noFill/>
                </a:ln>
                <a:solidFill>
                  <a:schemeClr val="tx1"/>
                </a:solidFill>
                <a:effectLst/>
                <a:uLnTx/>
                <a:uFillTx/>
                <a:latin typeface="+mn-lt"/>
                <a:ea typeface="+mn-ea"/>
                <a:cs typeface="+mn-cs"/>
              </a:rPr>
              <a:t>Χαλκ</a:t>
            </a:r>
            <a:r>
              <a:rPr kumimoji="0" lang="el-GR" sz="1600" b="0" i="0" u="none" strike="noStrike" kern="1200" cap="none" spc="0" normalizeH="0" baseline="0" noProof="0" dirty="0">
                <a:ln>
                  <a:noFill/>
                </a:ln>
                <a:solidFill>
                  <a:schemeClr val="tx1"/>
                </a:solidFill>
                <a:effectLst/>
                <a:uLnTx/>
                <a:uFillTx/>
                <a:latin typeface="+mn-lt"/>
                <a:ea typeface="+mn-ea"/>
                <a:cs typeface="+mn-cs"/>
              </a:rPr>
              <a:t> του αρέσει να χτυπάει και να μαλώνει τον Άρη αλλά του Άρη δεν του αρέσει αυτό. </a:t>
            </a:r>
          </a:p>
          <a:p>
            <a:pPr marL="3429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600" b="0" i="0" u="none" strike="noStrike" kern="1200" cap="none" spc="0" normalizeH="0" baseline="0" noProof="0" dirty="0">
                <a:ln>
                  <a:noFill/>
                </a:ln>
                <a:solidFill>
                  <a:schemeClr val="tx1"/>
                </a:solidFill>
                <a:effectLst/>
                <a:uLnTx/>
                <a:uFillTx/>
                <a:latin typeface="+mn-lt"/>
                <a:ea typeface="+mn-ea"/>
                <a:cs typeface="+mn-cs"/>
              </a:rPr>
              <a:t>   Ο Άρης του λέει «Σταμάτα» και το λέει στη μαμά του. Η μαμά μαλώνει τον </a:t>
            </a:r>
            <a:r>
              <a:rPr kumimoji="0" lang="el-GR" sz="1600" b="0" i="0" u="none" strike="noStrike" kern="1200" cap="none" spc="0" normalizeH="0" baseline="0" noProof="0" dirty="0" err="1">
                <a:ln>
                  <a:noFill/>
                </a:ln>
                <a:solidFill>
                  <a:schemeClr val="tx1"/>
                </a:solidFill>
                <a:effectLst/>
                <a:uLnTx/>
                <a:uFillTx/>
                <a:latin typeface="+mn-lt"/>
                <a:ea typeface="+mn-ea"/>
                <a:cs typeface="+mn-cs"/>
              </a:rPr>
              <a:t>Χαλκ</a:t>
            </a:r>
            <a:r>
              <a:rPr kumimoji="0" lang="el-GR" sz="1600" b="0" i="0" u="none" strike="noStrike" kern="1200" cap="none" spc="0" normalizeH="0" baseline="0" noProof="0" dirty="0">
                <a:ln>
                  <a:noFill/>
                </a:ln>
                <a:solidFill>
                  <a:schemeClr val="tx1"/>
                </a:solidFill>
                <a:effectLst/>
                <a:uLnTx/>
                <a:uFillTx/>
                <a:latin typeface="+mn-lt"/>
                <a:ea typeface="+mn-ea"/>
                <a:cs typeface="+mn-cs"/>
              </a:rPr>
              <a:t> και ο </a:t>
            </a:r>
            <a:r>
              <a:rPr kumimoji="0" lang="el-GR" sz="1600" b="0" i="0" u="none" strike="noStrike" kern="1200" cap="none" spc="0" normalizeH="0" baseline="0" noProof="0" dirty="0" err="1">
                <a:ln>
                  <a:noFill/>
                </a:ln>
                <a:solidFill>
                  <a:schemeClr val="tx1"/>
                </a:solidFill>
                <a:effectLst/>
                <a:uLnTx/>
                <a:uFillTx/>
                <a:latin typeface="+mn-lt"/>
                <a:ea typeface="+mn-ea"/>
                <a:cs typeface="+mn-cs"/>
              </a:rPr>
              <a:t>Χαλκ</a:t>
            </a:r>
            <a:r>
              <a:rPr kumimoji="0" lang="el-GR" sz="1600" b="0" i="0" u="none" strike="noStrike" kern="1200" cap="none" spc="0" normalizeH="0" baseline="0" noProof="0" dirty="0">
                <a:ln>
                  <a:noFill/>
                </a:ln>
                <a:solidFill>
                  <a:schemeClr val="tx1"/>
                </a:solidFill>
                <a:effectLst/>
                <a:uLnTx/>
                <a:uFillTx/>
                <a:latin typeface="+mn-lt"/>
                <a:ea typeface="+mn-ea"/>
                <a:cs typeface="+mn-cs"/>
              </a:rPr>
              <a:t> δίνει μπουνιά στη μαμά του Άρη. Η μαμά βάζει τιμωρία τον </a:t>
            </a:r>
            <a:r>
              <a:rPr kumimoji="0" lang="el-GR" sz="1600" b="0" i="0" u="none" strike="noStrike" kern="1200" cap="none" spc="0" normalizeH="0" baseline="0" noProof="0" dirty="0" err="1">
                <a:ln>
                  <a:noFill/>
                </a:ln>
                <a:solidFill>
                  <a:schemeClr val="tx1"/>
                </a:solidFill>
                <a:effectLst/>
                <a:uLnTx/>
                <a:uFillTx/>
                <a:latin typeface="+mn-lt"/>
                <a:ea typeface="+mn-ea"/>
                <a:cs typeface="+mn-cs"/>
              </a:rPr>
              <a:t>Χαλκ</a:t>
            </a:r>
            <a:r>
              <a:rPr kumimoji="0" lang="el-GR" sz="16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600" b="0" i="0" u="none" strike="noStrike" kern="1200" cap="none" spc="0" normalizeH="0" baseline="0" noProof="0" dirty="0">
                <a:ln>
                  <a:noFill/>
                </a:ln>
                <a:solidFill>
                  <a:schemeClr val="tx1"/>
                </a:solidFill>
                <a:effectLst/>
                <a:uLnTx/>
                <a:uFillTx/>
                <a:latin typeface="+mn-lt"/>
                <a:ea typeface="+mn-ea"/>
                <a:cs typeface="+mn-cs"/>
              </a:rPr>
              <a:t>   Ο </a:t>
            </a:r>
            <a:r>
              <a:rPr kumimoji="0" lang="el-GR" sz="1600" b="0" i="0" u="none" strike="noStrike" kern="1200" cap="none" spc="0" normalizeH="0" baseline="0" noProof="0" dirty="0" err="1">
                <a:ln>
                  <a:noFill/>
                </a:ln>
                <a:solidFill>
                  <a:schemeClr val="tx1"/>
                </a:solidFill>
                <a:effectLst/>
                <a:uLnTx/>
                <a:uFillTx/>
                <a:latin typeface="+mn-lt"/>
                <a:ea typeface="+mn-ea"/>
                <a:cs typeface="+mn-cs"/>
              </a:rPr>
              <a:t>Χαλκ</a:t>
            </a:r>
            <a:r>
              <a:rPr kumimoji="0" lang="el-GR" sz="1600" b="0" i="0" u="none" strike="noStrike" kern="1200" cap="none" spc="0" normalizeH="0" baseline="0" noProof="0" dirty="0">
                <a:ln>
                  <a:noFill/>
                </a:ln>
                <a:solidFill>
                  <a:schemeClr val="tx1"/>
                </a:solidFill>
                <a:effectLst/>
                <a:uLnTx/>
                <a:uFillTx/>
                <a:latin typeface="+mn-lt"/>
                <a:ea typeface="+mn-ea"/>
                <a:cs typeface="+mn-cs"/>
              </a:rPr>
              <a:t> σκέφτεται να πει συγνώμη στη μαμά του Άρη και στον Άρη.  Ζητάει συγνώμη από όλους και τη δέχονται. Ο </a:t>
            </a:r>
            <a:r>
              <a:rPr kumimoji="0" lang="el-GR" sz="1600" b="0" i="0" u="none" strike="noStrike" kern="1200" cap="none" spc="0" normalizeH="0" baseline="0" noProof="0" dirty="0" err="1">
                <a:ln>
                  <a:noFill/>
                </a:ln>
                <a:solidFill>
                  <a:schemeClr val="tx1"/>
                </a:solidFill>
                <a:effectLst/>
                <a:uLnTx/>
                <a:uFillTx/>
                <a:latin typeface="+mn-lt"/>
                <a:ea typeface="+mn-ea"/>
                <a:cs typeface="+mn-cs"/>
              </a:rPr>
              <a:t>Χαλκ</a:t>
            </a:r>
            <a:r>
              <a:rPr kumimoji="0" lang="el-GR" sz="1600" b="0" i="0" u="none" strike="noStrike" kern="1200" cap="none" spc="0" normalizeH="0" baseline="0" noProof="0" dirty="0">
                <a:ln>
                  <a:noFill/>
                </a:ln>
                <a:solidFill>
                  <a:schemeClr val="tx1"/>
                </a:solidFill>
                <a:effectLst/>
                <a:uLnTx/>
                <a:uFillTx/>
                <a:latin typeface="+mn-lt"/>
                <a:ea typeface="+mn-ea"/>
                <a:cs typeface="+mn-cs"/>
              </a:rPr>
              <a:t> και ο Άρης γίνονται φίλοι και είναι αγαπημένοι. </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828</Words>
  <Application>Microsoft Office PowerPoint</Application>
  <PresentationFormat>Προβολή στην οθόνη (4:3)</PresentationFormat>
  <Paragraphs>44</Paragraphs>
  <Slides>7</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7</vt:i4>
      </vt:variant>
    </vt:vector>
  </HeadingPairs>
  <TitlesOfParts>
    <vt:vector size="10" baseType="lpstr">
      <vt:lpstr>Arial</vt:lpstr>
      <vt:lpstr>Calibri</vt:lpstr>
      <vt:lpstr>Θέμα του Office</vt:lpstr>
      <vt:lpstr>1. Ζω καλύτερα – Ευ Ζην  Ψυχική και Συναισθηματική Υγεία- Πρόληψη « Ενδυνάμωση-Συνεργασία-Αποδοχή. Προλαβαίνουμε τη Βία, πριν εμφανιστεί»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«Δέκα καβουράκια»</dc:title>
  <dc:creator>USER</dc:creator>
  <cp:lastModifiedBy>Αλεξία Σιδηροπούλου</cp:lastModifiedBy>
  <cp:revision>4</cp:revision>
  <dcterms:created xsi:type="dcterms:W3CDTF">2024-10-04T20:16:59Z</dcterms:created>
  <dcterms:modified xsi:type="dcterms:W3CDTF">2024-12-29T20:24:08Z</dcterms:modified>
</cp:coreProperties>
</file>