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4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60"/>
  </p:normalViewPr>
  <p:slideViewPr>
    <p:cSldViewPr>
      <p:cViewPr varScale="1">
        <p:scale>
          <a:sx n="108" d="100"/>
          <a:sy n="108" d="100"/>
        </p:scale>
        <p:origin x="169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68"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51DB41-F2CA-4BE3-AFC5-F6935FB7C0EB}" type="datetimeFigureOut">
              <a:rPr lang="el-GR" smtClean="0"/>
              <a:t>15/2/2024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CB94CD-B4AA-49CB-9DB0-1F42E38E484C}" type="slidenum">
              <a:rPr lang="el-GR" smtClean="0"/>
              <a:t>‹#›</a:t>
            </a:fld>
            <a:endParaRPr lang="el-GR"/>
          </a:p>
        </p:txBody>
      </p:sp>
    </p:spTree>
    <p:extLst>
      <p:ext uri="{BB962C8B-B14F-4D97-AF65-F5344CB8AC3E}">
        <p14:creationId xmlns:p14="http://schemas.microsoft.com/office/powerpoint/2010/main" val="2105550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Ορθογώνιο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Ευθεία γραμμή σύνδεσης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Τίτλο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a:t>Στυλ κύριου τίτλου</a:t>
            </a:r>
            <a:endParaRPr kumimoji="0" lang="en-US"/>
          </a:p>
        </p:txBody>
      </p:sp>
      <p:sp>
        <p:nvSpPr>
          <p:cNvPr id="25" name="Υπότιτλο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Στυλ κύριου υπότιτλου</a:t>
            </a:r>
            <a:endParaRPr kumimoji="0" lang="en-US"/>
          </a:p>
        </p:txBody>
      </p:sp>
      <p:sp>
        <p:nvSpPr>
          <p:cNvPr id="31" name="Θέση ημερομηνίας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9091B02-445D-49E3-BDD1-431F467730F5}" type="datetimeFigureOut">
              <a:rPr lang="el-GR" smtClean="0"/>
              <a:t>15/2/2024</a:t>
            </a:fld>
            <a:endParaRPr lang="el-GR"/>
          </a:p>
        </p:txBody>
      </p:sp>
      <p:sp>
        <p:nvSpPr>
          <p:cNvPr id="18" name="Θέση υποσέλιδου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Θέση αριθμού διαφάνειας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8C5A6CF-FE0A-4F33-8CC0-5735D399260F}"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39091B02-445D-49E3-BDD1-431F467730F5}" type="datetimeFigureOut">
              <a:rPr lang="el-GR" smtClean="0"/>
              <a:t>15/2/2024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8C5A6CF-FE0A-4F33-8CC0-5735D399260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274955"/>
            <a:ext cx="1524000" cy="5851525"/>
          </a:xfrm>
        </p:spPr>
        <p:txBody>
          <a:bodyPr vert="eaVert" ancho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2"/>
            <a:ext cx="6019800" cy="5851525"/>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a:xfrm>
            <a:off x="4242816" y="6557946"/>
            <a:ext cx="2002464" cy="226902"/>
          </a:xfrm>
        </p:spPr>
        <p:txBody>
          <a:bodyPr/>
          <a:lstStyle/>
          <a:p>
            <a:fld id="{39091B02-445D-49E3-BDD1-431F467730F5}" type="datetimeFigureOut">
              <a:rPr lang="el-GR" smtClean="0"/>
              <a:t>15/2/2024</a:t>
            </a:fld>
            <a:endParaRPr lang="el-GR"/>
          </a:p>
        </p:txBody>
      </p:sp>
      <p:sp>
        <p:nvSpPr>
          <p:cNvPr id="5" name="Θέση υποσέλιδου 4"/>
          <p:cNvSpPr>
            <a:spLocks noGrp="1"/>
          </p:cNvSpPr>
          <p:nvPr>
            <p:ph type="ftr" sz="quarter" idx="11"/>
          </p:nvPr>
        </p:nvSpPr>
        <p:spPr>
          <a:xfrm>
            <a:off x="457200" y="6556248"/>
            <a:ext cx="3657600" cy="228600"/>
          </a:xfrm>
        </p:spPr>
        <p:txBody>
          <a:bodyPr/>
          <a:lstStyle/>
          <a:p>
            <a:endParaRPr lang="el-GR"/>
          </a:p>
        </p:txBody>
      </p:sp>
      <p:sp>
        <p:nvSpPr>
          <p:cNvPr id="6" name="Θέση αριθμού διαφάνειας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8C5A6CF-FE0A-4F33-8CC0-5735D399260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39091B02-445D-49E3-BDD1-431F467730F5}" type="datetimeFigureOut">
              <a:rPr lang="el-GR" smtClean="0"/>
              <a:t>15/2/2024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8C5A6CF-FE0A-4F33-8CC0-5735D399260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9091B02-445D-49E3-BDD1-431F467730F5}" type="datetimeFigureOut">
              <a:rPr lang="el-GR" smtClean="0"/>
              <a:t>15/2/2024</a:t>
            </a:fld>
            <a:endParaRPr lang="el-GR"/>
          </a:p>
        </p:txBody>
      </p:sp>
      <p:sp>
        <p:nvSpPr>
          <p:cNvPr id="5" name="Θέση υποσέλιδου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Θέση αριθμού διαφάνειας 5"/>
          <p:cNvSpPr>
            <a:spLocks noGrp="1"/>
          </p:cNvSpPr>
          <p:nvPr>
            <p:ph type="sldNum" sz="quarter" idx="12"/>
          </p:nvPr>
        </p:nvSpPr>
        <p:spPr>
          <a:xfrm>
            <a:off x="6733952" y="6555112"/>
            <a:ext cx="588336" cy="228600"/>
          </a:xfrm>
        </p:spPr>
        <p:txBody>
          <a:bodyPr/>
          <a:lstStyle/>
          <a:p>
            <a:fld id="{88C5A6CF-FE0A-4F33-8CC0-5735D399260F}"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lstStyle/>
          <a:p>
            <a:r>
              <a:rPr kumimoji="0" lang="el-GR"/>
              <a:t>Στυλ κύριου τίτλου</a:t>
            </a:r>
            <a:endParaRPr kumimoji="0" lang="en-US"/>
          </a:p>
        </p:txBody>
      </p:sp>
      <p:sp>
        <p:nvSpPr>
          <p:cNvPr id="3" name="Θέση περιεχομένου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39091B02-445D-49E3-BDD1-431F467730F5}" type="datetimeFigureOut">
              <a:rPr lang="el-GR" smtClean="0"/>
              <a:t>15/2/2024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8C5A6CF-FE0A-4F33-8CC0-5735D399260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nchor="b"/>
          <a:lstStyle>
            <a:lvl1pPr>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4" name="Θέση κειμένου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5" name="Θέση περιεχομένου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Θέση περιεχομένου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0"/>
          </p:nvPr>
        </p:nvSpPr>
        <p:spPr/>
        <p:txBody>
          <a:bodyPr/>
          <a:lstStyle/>
          <a:p>
            <a:fld id="{39091B02-445D-49E3-BDD1-431F467730F5}" type="datetimeFigureOut">
              <a:rPr lang="el-GR" smtClean="0"/>
              <a:t>15/2/2024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8C5A6CF-FE0A-4F33-8CC0-5735D399260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lstStyle/>
          <a:p>
            <a:r>
              <a:rPr kumimoji="0" lang="el-GR"/>
              <a:t>Στυλ κύριου τίτλου</a:t>
            </a:r>
            <a:endParaRPr kumimoji="0" lang="en-US"/>
          </a:p>
        </p:txBody>
      </p:sp>
      <p:sp>
        <p:nvSpPr>
          <p:cNvPr id="3" name="Θέση ημερομηνίας 2"/>
          <p:cNvSpPr>
            <a:spLocks noGrp="1"/>
          </p:cNvSpPr>
          <p:nvPr>
            <p:ph type="dt" sz="half" idx="10"/>
          </p:nvPr>
        </p:nvSpPr>
        <p:spPr/>
        <p:txBody>
          <a:bodyPr/>
          <a:lstStyle/>
          <a:p>
            <a:fld id="{39091B02-445D-49E3-BDD1-431F467730F5}" type="datetimeFigureOut">
              <a:rPr lang="el-GR" smtClean="0"/>
              <a:t>15/2/2024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8C5A6CF-FE0A-4F33-8CC0-5735D399260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solidFill>
                  <a:schemeClr val="tx2"/>
                </a:solidFill>
              </a:defRPr>
            </a:lvl1pPr>
            <a:extLst/>
          </a:lstStyle>
          <a:p>
            <a:fld id="{39091B02-445D-49E3-BDD1-431F467730F5}" type="datetimeFigureOut">
              <a:rPr lang="el-GR" smtClean="0"/>
              <a:t>15/2/2024</a:t>
            </a:fld>
            <a:endParaRPr lang="el-GR"/>
          </a:p>
        </p:txBody>
      </p:sp>
      <p:sp>
        <p:nvSpPr>
          <p:cNvPr id="3" name="Θέση υποσέλιδου 2"/>
          <p:cNvSpPr>
            <a:spLocks noGrp="1"/>
          </p:cNvSpPr>
          <p:nvPr>
            <p:ph type="ftr" sz="quarter" idx="11"/>
          </p:nvPr>
        </p:nvSpPr>
        <p:spPr/>
        <p:txBody>
          <a:bodyPr/>
          <a:lstStyle>
            <a:lvl1pPr>
              <a:defRPr>
                <a:solidFill>
                  <a:schemeClr val="tx2"/>
                </a:solidFill>
              </a:defRPr>
            </a:lvl1pPr>
            <a:extLst/>
          </a:lstStyle>
          <a:p>
            <a:endParaRPr lang="el-GR"/>
          </a:p>
        </p:txBody>
      </p:sp>
      <p:sp>
        <p:nvSpPr>
          <p:cNvPr id="4" name="Θέση αριθμού διαφάνειας 3"/>
          <p:cNvSpPr>
            <a:spLocks noGrp="1"/>
          </p:cNvSpPr>
          <p:nvPr>
            <p:ph type="sldNum" sz="quarter" idx="12"/>
          </p:nvPr>
        </p:nvSpPr>
        <p:spPr/>
        <p:txBody>
          <a:bodyPr/>
          <a:lstStyle/>
          <a:p>
            <a:fld id="{88C5A6CF-FE0A-4F33-8CC0-5735D399260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a:t>Στυλ κύριου τίτλου</a:t>
            </a:r>
            <a:endParaRPr kumimoji="0" lang="en-US"/>
          </a:p>
        </p:txBody>
      </p:sp>
      <p:sp>
        <p:nvSpPr>
          <p:cNvPr id="3" name="Θέση κειμένου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Στυλ υποδείγματος κειμένου</a:t>
            </a:r>
          </a:p>
        </p:txBody>
      </p:sp>
      <p:sp>
        <p:nvSpPr>
          <p:cNvPr id="4" name="Θέση περιεχομένου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39091B02-445D-49E3-BDD1-431F467730F5}" type="datetimeFigureOut">
              <a:rPr lang="el-GR" smtClean="0"/>
              <a:t>15/2/2024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8C5A6CF-FE0A-4F33-8CC0-5735D399260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Ορθογώνιο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Ορθογώνιο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Τίτλο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a:t>Στυλ κύριου τίτλου</a:t>
            </a:r>
            <a:endParaRPr kumimoji="0" lang="en-US" dirty="0"/>
          </a:p>
        </p:txBody>
      </p:sp>
      <p:sp>
        <p:nvSpPr>
          <p:cNvPr id="4" name="Θέση κειμένου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a:t>Στυλ υποδείγματος κειμένου</a:t>
            </a:r>
          </a:p>
        </p:txBody>
      </p:sp>
      <p:sp>
        <p:nvSpPr>
          <p:cNvPr id="5" name="Θέση ημερομηνίας 4"/>
          <p:cNvSpPr>
            <a:spLocks noGrp="1"/>
          </p:cNvSpPr>
          <p:nvPr>
            <p:ph type="dt" sz="half" idx="10"/>
          </p:nvPr>
        </p:nvSpPr>
        <p:spPr/>
        <p:txBody>
          <a:bodyPr/>
          <a:lstStyle/>
          <a:p>
            <a:fld id="{39091B02-445D-49E3-BDD1-431F467730F5}" type="datetimeFigureOut">
              <a:rPr lang="el-GR" smtClean="0"/>
              <a:t>15/2/2024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8C5A6CF-FE0A-4F33-8CC0-5735D399260F}" type="slidenum">
              <a:rPr lang="el-GR" smtClean="0"/>
              <a:t>‹#›</a:t>
            </a:fld>
            <a:endParaRPr lang="el-GR"/>
          </a:p>
        </p:txBody>
      </p:sp>
      <p:sp>
        <p:nvSpPr>
          <p:cNvPr id="10" name="Θέση εικόνας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Ορθογώνιο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Θέση τίτλου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l-GR"/>
              <a:t>Στυλ κύριου τίτλου</a:t>
            </a:r>
            <a:endParaRPr kumimoji="0" lang="en-US"/>
          </a:p>
        </p:txBody>
      </p:sp>
      <p:sp>
        <p:nvSpPr>
          <p:cNvPr id="31" name="Θέση κειμένου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7" name="Θέση ημερομηνίας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9091B02-445D-49E3-BDD1-431F467730F5}" type="datetimeFigureOut">
              <a:rPr lang="el-GR" smtClean="0"/>
              <a:t>15/2/2024</a:t>
            </a:fld>
            <a:endParaRPr lang="el-GR"/>
          </a:p>
        </p:txBody>
      </p:sp>
      <p:sp>
        <p:nvSpPr>
          <p:cNvPr id="4" name="Θέση υποσέλιδου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Θέση αριθμού διαφάνειας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8C5A6CF-FE0A-4F33-8CC0-5735D399260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i="1" dirty="0"/>
              <a:t>Τα νομίσματα </a:t>
            </a:r>
            <a:r>
              <a:rPr lang="el-GR" i="1" dirty="0" err="1">
                <a:solidFill>
                  <a:schemeClr val="accent2">
                    <a:lumMod val="75000"/>
                  </a:schemeClr>
                </a:solidFill>
              </a:rPr>
              <a:t>τηΣ</a:t>
            </a:r>
            <a:r>
              <a:rPr lang="el-GR" i="1" dirty="0">
                <a:solidFill>
                  <a:schemeClr val="accent2">
                    <a:lumMod val="75000"/>
                  </a:schemeClr>
                </a:solidFill>
              </a:rPr>
              <a:t> </a:t>
            </a:r>
            <a:r>
              <a:rPr lang="el-GR" i="1" dirty="0" err="1">
                <a:solidFill>
                  <a:schemeClr val="accent2">
                    <a:lumMod val="75000"/>
                  </a:schemeClr>
                </a:solidFill>
              </a:rPr>
              <a:t>Μαλτασ</a:t>
            </a:r>
            <a:endParaRPr lang="el-GR" i="1" dirty="0">
              <a:solidFill>
                <a:schemeClr val="accent2">
                  <a:lumMod val="75000"/>
                </a:schemeClr>
              </a:solidFill>
            </a:endParaRPr>
          </a:p>
        </p:txBody>
      </p:sp>
      <p:sp>
        <p:nvSpPr>
          <p:cNvPr id="3" name="Υπότιτλος 2"/>
          <p:cNvSpPr>
            <a:spLocks noGrp="1"/>
          </p:cNvSpPr>
          <p:nvPr>
            <p:ph type="subTitle" idx="1"/>
          </p:nvPr>
        </p:nvSpPr>
        <p:spPr>
          <a:xfrm>
            <a:off x="3419872" y="3573016"/>
            <a:ext cx="5114778" cy="1101248"/>
          </a:xfrm>
        </p:spPr>
        <p:txBody>
          <a:bodyPr/>
          <a:lstStyle/>
          <a:p>
            <a:r>
              <a:rPr lang="el-GR" dirty="0">
                <a:solidFill>
                  <a:srgbClr val="C44EC7"/>
                </a:solidFill>
              </a:rPr>
              <a:t>Γεωργία Παπαστεργίου Γκάνα Ελένη Γ1</a:t>
            </a:r>
          </a:p>
        </p:txBody>
      </p:sp>
    </p:spTree>
    <p:extLst>
      <p:ext uri="{BB962C8B-B14F-4D97-AF65-F5344CB8AC3E}">
        <p14:creationId xmlns:p14="http://schemas.microsoft.com/office/powerpoint/2010/main" val="1805721163"/>
      </p:ext>
    </p:extLst>
  </p:cSld>
  <p:clrMapOvr>
    <a:masterClrMapping/>
  </p:clrMapOvr>
  <mc:AlternateContent xmlns:mc="http://schemas.openxmlformats.org/markup-compatibility/2006" xmlns:p14="http://schemas.microsoft.com/office/powerpoint/2010/main">
    <mc:Choice Requires="p14">
      <p:transition p14:dur="250" advTm="2000">
        <p:dissolve/>
      </p:transition>
    </mc:Choice>
    <mc:Fallback xmlns="">
      <p:transition advTm="2000">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i="1" dirty="0">
                <a:solidFill>
                  <a:srgbClr val="FF0000"/>
                </a:solidFill>
              </a:rPr>
              <a:t>1 Και 2 ε</a:t>
            </a:r>
            <a:r>
              <a:rPr lang="en-US" i="1" dirty="0">
                <a:solidFill>
                  <a:srgbClr val="FF0000"/>
                </a:solidFill>
              </a:rPr>
              <a:t>URO</a:t>
            </a:r>
            <a:endParaRPr lang="el-GR" i="1" dirty="0">
              <a:solidFill>
                <a:srgbClr val="FF0000"/>
              </a:solidFill>
            </a:endParaRPr>
          </a:p>
        </p:txBody>
      </p:sp>
      <p:sp>
        <p:nvSpPr>
          <p:cNvPr id="13" name="Θέση κειμένου 12"/>
          <p:cNvSpPr>
            <a:spLocks noGrp="1"/>
          </p:cNvSpPr>
          <p:nvPr>
            <p:ph type="body" idx="2"/>
          </p:nvPr>
        </p:nvSpPr>
        <p:spPr>
          <a:xfrm>
            <a:off x="179512" y="2276871"/>
            <a:ext cx="4968552" cy="1800201"/>
          </a:xfrm>
        </p:spPr>
        <p:txBody>
          <a:bodyPr>
            <a:normAutofit/>
          </a:bodyPr>
          <a:lstStyle/>
          <a:p>
            <a:r>
              <a:rPr lang="el-GR" b="1" dirty="0"/>
              <a:t>Στα κέρματα των 1 και 2 ευρώ απεικονίζεται το έμβλημα του Κυρίαρχου Τάγματος των Ιπποτών της Μάλτας. τη διάρκεια της διακυβέρνησης του Τάγματος αυτού στη Μάλτα (από το 1530 έως το 1798), ο οκταγωνικός σταυρός συνδέθηκε με τη νήσο και σήμερα αναφέρεται συχνά ως ο Σταυρός της Μάλτας</a:t>
            </a:r>
          </a:p>
        </p:txBody>
      </p:sp>
      <p:pic>
        <p:nvPicPr>
          <p:cNvPr id="4" name="Θέση περιεχομένου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508104" y="188640"/>
            <a:ext cx="3024336" cy="3024336"/>
          </a:xfr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096" y="3284984"/>
            <a:ext cx="3209528" cy="3209528"/>
          </a:xfrm>
          <a:prstGeom prst="rect">
            <a:avLst/>
          </a:prstGeom>
        </p:spPr>
      </p:pic>
    </p:spTree>
    <p:extLst>
      <p:ext uri="{BB962C8B-B14F-4D97-AF65-F5344CB8AC3E}">
        <p14:creationId xmlns:p14="http://schemas.microsoft.com/office/powerpoint/2010/main" val="23667732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down)">
                                      <p:cBhvr>
                                        <p:cTn id="12" dur="580">
                                          <p:stCondLst>
                                            <p:cond delay="0"/>
                                          </p:stCondLst>
                                        </p:cTn>
                                        <p:tgtEl>
                                          <p:spTgt spid="13">
                                            <p:txEl>
                                              <p:pRg st="0" end="0"/>
                                            </p:txEl>
                                          </p:spTgt>
                                        </p:tgtEl>
                                      </p:cBhvr>
                                    </p:animEffect>
                                    <p:anim calcmode="lin" valueType="num">
                                      <p:cBhvr>
                                        <p:cTn id="13" dur="1822" tmFilter="0,0; 0.14,0.36; 0.43,0.73; 0.71,0.91; 1.0,1.0">
                                          <p:stCondLst>
                                            <p:cond delay="0"/>
                                          </p:stCondLst>
                                        </p:cTn>
                                        <p:tgtEl>
                                          <p:spTgt spid="1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13">
                                            <p:txEl>
                                              <p:pRg st="0" end="0"/>
                                            </p:txEl>
                                          </p:spTgt>
                                        </p:tgtEl>
                                      </p:cBhvr>
                                      <p:to x="100000" y="60000"/>
                                    </p:animScale>
                                    <p:animScale>
                                      <p:cBhvr>
                                        <p:cTn id="19" dur="166" decel="50000">
                                          <p:stCondLst>
                                            <p:cond delay="676"/>
                                          </p:stCondLst>
                                        </p:cTn>
                                        <p:tgtEl>
                                          <p:spTgt spid="13">
                                            <p:txEl>
                                              <p:pRg st="0" end="0"/>
                                            </p:txEl>
                                          </p:spTgt>
                                        </p:tgtEl>
                                      </p:cBhvr>
                                      <p:to x="100000" y="100000"/>
                                    </p:animScale>
                                    <p:animScale>
                                      <p:cBhvr>
                                        <p:cTn id="20" dur="26">
                                          <p:stCondLst>
                                            <p:cond delay="1312"/>
                                          </p:stCondLst>
                                        </p:cTn>
                                        <p:tgtEl>
                                          <p:spTgt spid="13">
                                            <p:txEl>
                                              <p:pRg st="0" end="0"/>
                                            </p:txEl>
                                          </p:spTgt>
                                        </p:tgtEl>
                                      </p:cBhvr>
                                      <p:to x="100000" y="80000"/>
                                    </p:animScale>
                                    <p:animScale>
                                      <p:cBhvr>
                                        <p:cTn id="21" dur="166" decel="50000">
                                          <p:stCondLst>
                                            <p:cond delay="1338"/>
                                          </p:stCondLst>
                                        </p:cTn>
                                        <p:tgtEl>
                                          <p:spTgt spid="13">
                                            <p:txEl>
                                              <p:pRg st="0" end="0"/>
                                            </p:txEl>
                                          </p:spTgt>
                                        </p:tgtEl>
                                      </p:cBhvr>
                                      <p:to x="100000" y="100000"/>
                                    </p:animScale>
                                    <p:animScale>
                                      <p:cBhvr>
                                        <p:cTn id="22" dur="26">
                                          <p:stCondLst>
                                            <p:cond delay="1642"/>
                                          </p:stCondLst>
                                        </p:cTn>
                                        <p:tgtEl>
                                          <p:spTgt spid="13">
                                            <p:txEl>
                                              <p:pRg st="0" end="0"/>
                                            </p:txEl>
                                          </p:spTgt>
                                        </p:tgtEl>
                                      </p:cBhvr>
                                      <p:to x="100000" y="90000"/>
                                    </p:animScale>
                                    <p:animScale>
                                      <p:cBhvr>
                                        <p:cTn id="23" dur="166" decel="50000">
                                          <p:stCondLst>
                                            <p:cond delay="1668"/>
                                          </p:stCondLst>
                                        </p:cTn>
                                        <p:tgtEl>
                                          <p:spTgt spid="13">
                                            <p:txEl>
                                              <p:pRg st="0" end="0"/>
                                            </p:txEl>
                                          </p:spTgt>
                                        </p:tgtEl>
                                      </p:cBhvr>
                                      <p:to x="100000" y="100000"/>
                                    </p:animScale>
                                    <p:animScale>
                                      <p:cBhvr>
                                        <p:cTn id="24" dur="26">
                                          <p:stCondLst>
                                            <p:cond delay="1808"/>
                                          </p:stCondLst>
                                        </p:cTn>
                                        <p:tgtEl>
                                          <p:spTgt spid="13">
                                            <p:txEl>
                                              <p:pRg st="0" end="0"/>
                                            </p:txEl>
                                          </p:spTgt>
                                        </p:tgtEl>
                                      </p:cBhvr>
                                      <p:to x="100000" y="95000"/>
                                    </p:animScale>
                                    <p:animScale>
                                      <p:cBhvr>
                                        <p:cTn id="25" dur="166" decel="50000">
                                          <p:stCondLst>
                                            <p:cond delay="1834"/>
                                          </p:stCondLst>
                                        </p:cTn>
                                        <p:tgtEl>
                                          <p:spTgt spid="1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Τίτλος 9"/>
          <p:cNvSpPr>
            <a:spLocks noGrp="1"/>
          </p:cNvSpPr>
          <p:nvPr>
            <p:ph type="title"/>
          </p:nvPr>
        </p:nvSpPr>
        <p:spPr/>
        <p:txBody>
          <a:bodyPr/>
          <a:lstStyle/>
          <a:p>
            <a:r>
              <a:rPr lang="el-GR" dirty="0"/>
              <a:t>10 20 και 50 </a:t>
            </a:r>
            <a:r>
              <a:rPr lang="en-US" dirty="0"/>
              <a:t>cent</a:t>
            </a:r>
            <a:endParaRPr lang="el-GR" dirty="0"/>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628800"/>
            <a:ext cx="2533476" cy="2533476"/>
          </a:xfrm>
        </p:spPr>
      </p:pic>
      <p:sp>
        <p:nvSpPr>
          <p:cNvPr id="11" name="Ορθογώνιο 10"/>
          <p:cNvSpPr/>
          <p:nvPr/>
        </p:nvSpPr>
        <p:spPr>
          <a:xfrm>
            <a:off x="3347864" y="1700808"/>
            <a:ext cx="4176464" cy="5078313"/>
          </a:xfrm>
          <a:prstGeom prst="rect">
            <a:avLst/>
          </a:prstGeom>
        </p:spPr>
        <p:txBody>
          <a:bodyPr wrap="square">
            <a:spAutoFit/>
          </a:bodyPr>
          <a:lstStyle/>
          <a:p>
            <a:r>
              <a:rPr lang="el-GR" dirty="0"/>
              <a:t>Στα κέρματα των 10, 20 και 50 λεπτών/</a:t>
            </a:r>
            <a:r>
              <a:rPr lang="el-GR" dirty="0" err="1"/>
              <a:t>σεντ</a:t>
            </a:r>
            <a:r>
              <a:rPr lang="el-GR" dirty="0"/>
              <a:t> απεικονίζεται το εθνόσημο της Μάλτας: Μια ασπίδα που φέρει εραλδική παράσταση της εθνικής σημαίας της Μάλτας και στηρίζει μια κορώνα η οποία αντιπροσωπεύει τις οχυρώσεις της Μάλτας και υποδηλώνει ότι αυτή η χώρα υπήρξε πόλη-κράτος. Στο αριστερό μέρος της ασπίδας απεικονίζεται κλαδί ελιάς και στο δεξιό μέρος κλαδί φοίνικα, σύμβολα της ειρήνης που συνδέονται κατά παράδοση με τη Μάλτα. Τα σύμβολα αυτά σχηματίζουν στεφάνι στη βάση του οποίου είναι δεμένη κορδέλα που φέρει την επιγραφή «</a:t>
            </a:r>
            <a:r>
              <a:rPr lang="el-GR" dirty="0" err="1"/>
              <a:t>Repubblika</a:t>
            </a:r>
            <a:r>
              <a:rPr lang="el-GR" dirty="0"/>
              <a:t> </a:t>
            </a:r>
            <a:r>
              <a:rPr lang="el-GR" dirty="0" err="1"/>
              <a:t>ta</a:t>
            </a:r>
            <a:r>
              <a:rPr lang="el-GR" dirty="0"/>
              <a:t>’ </a:t>
            </a:r>
            <a:r>
              <a:rPr lang="el-GR" dirty="0" err="1"/>
              <a:t>Malta</a:t>
            </a:r>
            <a:r>
              <a:rPr lang="el-GR" dirty="0"/>
              <a:t>» (Δημοκρατία της Μάλτας).</a:t>
            </a:r>
          </a:p>
        </p:txBody>
      </p:sp>
    </p:spTree>
    <p:extLst>
      <p:ext uri="{BB962C8B-B14F-4D97-AF65-F5344CB8AC3E}">
        <p14:creationId xmlns:p14="http://schemas.microsoft.com/office/powerpoint/2010/main" val="41171941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ppt_w</p:attrName>
                                        </p:attrNameLst>
                                      </p:cBhvr>
                                      <p:tavLst>
                                        <p:tav tm="0" fmla="#ppt_w*sin(2.5*pi*$)">
                                          <p:val>
                                            <p:fltVal val="0"/>
                                          </p:val>
                                        </p:tav>
                                        <p:tav tm="100000">
                                          <p:val>
                                            <p:fltVal val="1"/>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1,2,5 cent</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1920" y="1988840"/>
            <a:ext cx="4032448" cy="4032448"/>
          </a:xfrm>
        </p:spPr>
      </p:pic>
      <p:sp>
        <p:nvSpPr>
          <p:cNvPr id="5" name="Ορθογώνιο 4"/>
          <p:cNvSpPr/>
          <p:nvPr/>
        </p:nvSpPr>
        <p:spPr>
          <a:xfrm>
            <a:off x="467544" y="1484784"/>
            <a:ext cx="3456384" cy="2031325"/>
          </a:xfrm>
          <a:prstGeom prst="rect">
            <a:avLst/>
          </a:prstGeom>
        </p:spPr>
        <p:txBody>
          <a:bodyPr wrap="square">
            <a:spAutoFit/>
          </a:bodyPr>
          <a:lstStyle/>
          <a:p>
            <a:r>
              <a:rPr lang="el-GR" dirty="0"/>
              <a:t>Στα κέρματα των 1, 2 και 5 λεπτών/</a:t>
            </a:r>
            <a:r>
              <a:rPr lang="el-GR" dirty="0" err="1"/>
              <a:t>σεντ</a:t>
            </a:r>
            <a:r>
              <a:rPr lang="el-GR" dirty="0"/>
              <a:t> απεικονίζεται ο βωμός του προϊστορικού ναού της </a:t>
            </a:r>
            <a:r>
              <a:rPr lang="el-GR" dirty="0" err="1"/>
              <a:t>Mnajdra</a:t>
            </a:r>
            <a:r>
              <a:rPr lang="el-GR" dirty="0"/>
              <a:t>, ο οποίος οικοδομήθηκε γύρω στο 3600 </a:t>
            </a:r>
            <a:r>
              <a:rPr lang="el-GR" dirty="0" err="1"/>
              <a:t>π.Χ.</a:t>
            </a:r>
            <a:r>
              <a:rPr lang="el-GR" dirty="0"/>
              <a:t> πάνω σε ένα χαμηλό ύψωμα με θέα τη θάλασσα</a:t>
            </a:r>
          </a:p>
        </p:txBody>
      </p:sp>
    </p:spTree>
    <p:extLst>
      <p:ext uri="{BB962C8B-B14F-4D97-AF65-F5344CB8AC3E}">
        <p14:creationId xmlns:p14="http://schemas.microsoft.com/office/powerpoint/2010/main" val="11563424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ΕΥΧΑΡΙΣΤΟΥΜΕ ΓΙΑ ΤΗΝ ΠΑΡΑΚΟΛΟΥΘΗΣΗ</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3728" y="1700808"/>
            <a:ext cx="3494684" cy="3494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47176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40</TotalTime>
  <Words>216</Words>
  <Application>Microsoft Office PowerPoint</Application>
  <PresentationFormat>Προβολή στην οθόνη (4:3)</PresentationFormat>
  <Paragraphs>9</Paragraphs>
  <Slides>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vt:i4>
      </vt:variant>
    </vt:vector>
  </HeadingPairs>
  <TitlesOfParts>
    <vt:vector size="10" baseType="lpstr">
      <vt:lpstr>Calibri</vt:lpstr>
      <vt:lpstr>Trebuchet MS</vt:lpstr>
      <vt:lpstr>Wingdings</vt:lpstr>
      <vt:lpstr>Wingdings 2</vt:lpstr>
      <vt:lpstr>Αφθονία</vt:lpstr>
      <vt:lpstr>Τα νομίσματα τηΣ Μαλτασ</vt:lpstr>
      <vt:lpstr>1 Και 2 εURO</vt:lpstr>
      <vt:lpstr>10 20 και 50 cent</vt:lpstr>
      <vt:lpstr>1,2,5 cent</vt:lpstr>
      <vt:lpstr>ΕΥΧΑΡΙΣΤΟΥΜΕ ΓΙΑ ΤΗΝ ΠΑΡΑΚΟΛΟΥΘΗΣΗ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νομίσματα της Μάλτας</dc:title>
  <dc:creator>ΓΥΜΝΑΣΙΟ</dc:creator>
  <cp:lastModifiedBy>Πέτρου Κωνσταντίνος</cp:lastModifiedBy>
  <cp:revision>6</cp:revision>
  <dcterms:created xsi:type="dcterms:W3CDTF">2024-02-15T08:57:40Z</dcterms:created>
  <dcterms:modified xsi:type="dcterms:W3CDTF">2024-02-15T19:17:07Z</dcterms:modified>
</cp:coreProperties>
</file>