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DC8CA-87B5-4ABE-B613-C9DCC30EE96E}" type="datetimeFigureOut">
              <a:rPr lang="el-GR" smtClean="0"/>
              <a:pPr/>
              <a:t>10/2/2024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0C2D2-5C63-42C2-8DB9-EF263EAB952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png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sz="8000" u="sng" dirty="0" smtClean="0">
                <a:latin typeface="Century" pitchFamily="18" charset="0"/>
              </a:rPr>
              <a:t>Γερμα</a:t>
            </a:r>
            <a:r>
              <a:rPr lang="el-GR" sz="8000" u="sng" dirty="0" smtClean="0">
                <a:solidFill>
                  <a:srgbClr val="FF0000"/>
                </a:solidFill>
                <a:latin typeface="Century" pitchFamily="18" charset="0"/>
              </a:rPr>
              <a:t>νικά </a:t>
            </a:r>
            <a:r>
              <a:rPr lang="el-GR" sz="8000" u="sng" dirty="0" smtClean="0">
                <a:solidFill>
                  <a:srgbClr val="FFC000"/>
                </a:solidFill>
                <a:latin typeface="Century" pitchFamily="18" charset="0"/>
              </a:rPr>
              <a:t>ευρώ</a:t>
            </a:r>
            <a:endParaRPr lang="el-GR" sz="8000" u="sng" dirty="0">
              <a:solidFill>
                <a:srgbClr val="FFC000"/>
              </a:solidFill>
              <a:latin typeface="Century" pitchFamily="18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224136"/>
          </a:xfrm>
        </p:spPr>
        <p:txBody>
          <a:bodyPr>
            <a:normAutofit/>
          </a:bodyPr>
          <a:lstStyle/>
          <a:p>
            <a:r>
              <a:rPr lang="el-GR" sz="2400" dirty="0" err="1" smtClean="0">
                <a:solidFill>
                  <a:schemeClr val="tx1"/>
                </a:solidFill>
                <a:latin typeface="Bahnschrift SemiLight Condensed" pitchFamily="34" charset="0"/>
              </a:rPr>
              <a:t>Μανδραβέλλη</a:t>
            </a:r>
            <a:r>
              <a:rPr lang="el-GR" sz="2400" dirty="0">
                <a:solidFill>
                  <a:schemeClr val="tx1"/>
                </a:solidFill>
                <a:latin typeface="Bahnschrift SemiLight Condensed" pitchFamily="34" charset="0"/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latin typeface="Bahnschrift SemiLight Condensed" pitchFamily="34" charset="0"/>
              </a:rPr>
              <a:t>Δανάη - </a:t>
            </a:r>
            <a:r>
              <a:rPr lang="en-US" sz="2400" dirty="0" smtClean="0">
                <a:solidFill>
                  <a:schemeClr val="tx1"/>
                </a:solidFill>
                <a:latin typeface="Bahnschrift SemiLight Condensed" pitchFamily="34" charset="0"/>
              </a:rPr>
              <a:t>(∩˃o˂∩) –</a:t>
            </a:r>
            <a:r>
              <a:rPr lang="el-GR" sz="2400" dirty="0" smtClean="0">
                <a:solidFill>
                  <a:schemeClr val="tx1"/>
                </a:solidFill>
                <a:latin typeface="Bahnschrift SemiLight Condensed" pitchFamily="34" charset="0"/>
              </a:rPr>
              <a:t> Λύτρα Μυρτώ</a:t>
            </a:r>
          </a:p>
          <a:p>
            <a:r>
              <a:rPr lang="el-GR" sz="2400" dirty="0" smtClean="0">
                <a:solidFill>
                  <a:schemeClr val="tx1"/>
                </a:solidFill>
                <a:latin typeface="Arial Narrow" pitchFamily="34" charset="0"/>
              </a:rPr>
              <a:t>Γ’1</a:t>
            </a:r>
            <a:endParaRPr lang="el-GR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  <p:pic>
        <p:nvPicPr>
          <p:cNvPr id="4" name="3 - Εικόνα" descr="abledosmeer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0272" y="4365104"/>
            <a:ext cx="1008112" cy="1008112"/>
          </a:xfrm>
          <a:prstGeom prst="rect">
            <a:avLst/>
          </a:prstGeom>
        </p:spPr>
      </p:pic>
      <p:pic>
        <p:nvPicPr>
          <p:cNvPr id="5" name="4 - Εικόνα" descr="scuckrso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16" y="4365104"/>
            <a:ext cx="1008112" cy="1008112"/>
          </a:xfrm>
          <a:prstGeom prst="rect">
            <a:avLst/>
          </a:prstGeom>
        </p:spPr>
      </p:pic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>
            <a:normAutofit fontScale="90000"/>
          </a:bodyPr>
          <a:lstStyle/>
          <a:p>
            <a:r>
              <a:rPr lang="or-IN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r>
              <a:rPr lang="or-IN" sz="3200" dirty="0" smtClean="0"/>
              <a:t> </a:t>
            </a:r>
            <a:r>
              <a:rPr lang="el-GR" sz="3300" dirty="0" smtClean="0">
                <a:latin typeface="Cambria Math" pitchFamily="18" charset="0"/>
                <a:ea typeface="Cambria Math" pitchFamily="18" charset="0"/>
              </a:rPr>
              <a:t>1</a:t>
            </a:r>
            <a:r>
              <a:rPr lang="el-GR" sz="3200" dirty="0" smtClean="0">
                <a:latin typeface="Cambria Math" pitchFamily="18" charset="0"/>
                <a:ea typeface="Cambria Math" pitchFamily="18" charset="0"/>
              </a:rPr>
              <a:t>-</a:t>
            </a:r>
            <a:r>
              <a:rPr lang="el-GR" sz="3200" dirty="0" smtClean="0">
                <a:latin typeface="Century" pitchFamily="18" charset="0"/>
              </a:rPr>
              <a:t>2 ΕΥΡΩ </a:t>
            </a:r>
            <a:r>
              <a:rPr lang="or-IN" sz="32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endParaRPr lang="el-GR" sz="32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3 - Θέση περιεχομένου" descr="Germany_2euro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64088" y="548680"/>
            <a:ext cx="2520280" cy="2520280"/>
          </a:xfrm>
        </p:spPr>
      </p:pic>
      <p:sp>
        <p:nvSpPr>
          <p:cNvPr id="5" name="4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r>
              <a:rPr lang="el-GR" sz="1800" dirty="0" smtClean="0">
                <a:latin typeface="Bahnschrift SemiLight" pitchFamily="34" charset="0"/>
              </a:rPr>
              <a:t>Στα κέρματα των 1 και 2 ευρώ απεικονίζεται το παραδοσιακό σύμβολο της γερμανικής εθνικής κυριαρχίας, ο αετός, ανάμεσα στα αστέρια της Ευρώπης. Το θέμα σχεδίασαν ο </a:t>
            </a:r>
            <a:r>
              <a:rPr lang="el-GR" sz="1800" dirty="0" err="1" smtClean="0">
                <a:latin typeface="Bahnschrift SemiLight" pitchFamily="34" charset="0"/>
              </a:rPr>
              <a:t>Heinz</a:t>
            </a:r>
            <a:r>
              <a:rPr lang="el-GR" sz="1800" dirty="0" smtClean="0">
                <a:latin typeface="Bahnschrift SemiLight" pitchFamily="34" charset="0"/>
              </a:rPr>
              <a:t> και η </a:t>
            </a:r>
            <a:r>
              <a:rPr lang="el-GR" sz="1800" dirty="0" err="1" smtClean="0">
                <a:latin typeface="Bahnschrift SemiLight" pitchFamily="34" charset="0"/>
              </a:rPr>
              <a:t>Sneschana</a:t>
            </a:r>
            <a:r>
              <a:rPr lang="el-GR" sz="1800" dirty="0" smtClean="0">
                <a:latin typeface="Bahnschrift SemiLight" pitchFamily="34" charset="0"/>
              </a:rPr>
              <a:t> </a:t>
            </a:r>
            <a:r>
              <a:rPr lang="el-GR" sz="1800" dirty="0" err="1" smtClean="0">
                <a:latin typeface="Bahnschrift SemiLight" pitchFamily="34" charset="0"/>
              </a:rPr>
              <a:t>Russewa</a:t>
            </a:r>
            <a:r>
              <a:rPr lang="el-GR" sz="1800" dirty="0" smtClean="0">
                <a:latin typeface="Bahnschrift SemiLight" pitchFamily="34" charset="0"/>
              </a:rPr>
              <a:t>-</a:t>
            </a:r>
            <a:r>
              <a:rPr lang="el-GR" sz="1800" dirty="0" err="1" smtClean="0">
                <a:latin typeface="Bahnschrift SemiLight" pitchFamily="34" charset="0"/>
              </a:rPr>
              <a:t>Hoyer</a:t>
            </a:r>
            <a:r>
              <a:rPr lang="el-GR" sz="1800" dirty="0" smtClean="0">
                <a:latin typeface="Bahnschrift SemiLight" pitchFamily="34" charset="0"/>
              </a:rPr>
              <a:t>. Η στεφάνη των κερμάτων των 1 και 2 ευρώ φέρει την επιγραφή "EINIGKEIT UND RECHT UND FREIHEIT" (Ενότητα, Δίκαιο και Ελευθερία) και το σχέδιο του αετού της Ομοσπονδιακής Δημοκρατίας της Γερμανίας</a:t>
            </a:r>
            <a:r>
              <a:rPr lang="el-GR" dirty="0" smtClean="0">
                <a:latin typeface="Bahnschrift SemiLight" pitchFamily="34" charset="0"/>
              </a:rPr>
              <a:t>.</a:t>
            </a:r>
            <a:endParaRPr lang="el-GR" dirty="0">
              <a:latin typeface="Bahnschrift SemiLight" pitchFamily="34" charset="0"/>
            </a:endParaRPr>
          </a:p>
        </p:txBody>
      </p:sp>
      <p:pic>
        <p:nvPicPr>
          <p:cNvPr id="6" name="5 - Εικόνα" descr="Germany_1eur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8" y="3645024"/>
            <a:ext cx="2592288" cy="2592288"/>
          </a:xfrm>
          <a:prstGeom prst="rect">
            <a:avLst/>
          </a:prstGeom>
        </p:spPr>
      </p:pic>
      <p:pic>
        <p:nvPicPr>
          <p:cNvPr id="7" name="6 - Εικόνα" descr="scuckrsoe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0301502">
            <a:off x="8883765" y="6597764"/>
            <a:ext cx="226458" cy="226458"/>
          </a:xfrm>
          <a:prstGeom prst="rect">
            <a:avLst/>
          </a:prstGeom>
        </p:spPr>
      </p:pic>
      <p:pic>
        <p:nvPicPr>
          <p:cNvPr id="8" name="7 - Εικόνα" descr="abledosmeer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9235765" flipV="1">
            <a:off x="11105" y="11105"/>
            <a:ext cx="216024" cy="216024"/>
          </a:xfrm>
          <a:prstGeom prst="rect">
            <a:avLst/>
          </a:prstGeom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23528" y="332656"/>
            <a:ext cx="4176464" cy="648072"/>
          </a:xfrm>
        </p:spPr>
        <p:txBody>
          <a:bodyPr>
            <a:noAutofit/>
          </a:bodyPr>
          <a:lstStyle/>
          <a:p>
            <a:r>
              <a:rPr lang="or-IN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r>
              <a:rPr lang="or-IN" sz="2800" dirty="0" smtClean="0"/>
              <a:t> </a:t>
            </a:r>
            <a:r>
              <a:rPr lang="el-GR" sz="2800" dirty="0" smtClean="0">
                <a:latin typeface="Cambria Math" pitchFamily="18" charset="0"/>
                <a:ea typeface="Cambria Math" pitchFamily="18" charset="0"/>
              </a:rPr>
              <a:t>50 – 20 – 10 λεπτά</a:t>
            </a:r>
            <a:r>
              <a:rPr lang="el-GR" sz="2800" dirty="0" smtClean="0">
                <a:latin typeface="Century" pitchFamily="18" charset="0"/>
              </a:rPr>
              <a:t> </a:t>
            </a:r>
            <a:r>
              <a:rPr lang="or-IN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endParaRPr lang="el-GR" sz="2800" dirty="0"/>
          </a:p>
        </p:txBody>
      </p:sp>
      <p:pic>
        <p:nvPicPr>
          <p:cNvPr id="5" name="4 - Θέση περιεχομένου" descr="Germany_50c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692696"/>
            <a:ext cx="1933054" cy="1933054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124744"/>
            <a:ext cx="3008313" cy="5001419"/>
          </a:xfrm>
        </p:spPr>
        <p:txBody>
          <a:bodyPr>
            <a:noAutofit/>
          </a:bodyPr>
          <a:lstStyle/>
          <a:p>
            <a:r>
              <a:rPr lang="el-GR" sz="1800" dirty="0" smtClean="0">
                <a:latin typeface="Bahnschrift SemiLight" pitchFamily="34" charset="0"/>
              </a:rPr>
              <a:t>Στα κέρματα των 10, 20 και 50 λεπτών/</a:t>
            </a:r>
            <a:r>
              <a:rPr lang="el-GR" sz="1800" dirty="0" err="1" smtClean="0">
                <a:latin typeface="Bahnschrift SemiLight" pitchFamily="34" charset="0"/>
              </a:rPr>
              <a:t>σεντ </a:t>
            </a:r>
            <a:r>
              <a:rPr lang="el-GR" sz="1800" dirty="0" smtClean="0">
                <a:latin typeface="Bahnschrift SemiLight" pitchFamily="34" charset="0"/>
              </a:rPr>
              <a:t>απεικονίζεται η Πύλη του Βρανδεμβούργου, η οποία συμβολίζει τη διαίρεση της Γερμανίας και τη μετέπειτα επανένωσή της. Η προοπτική του σχεδίου, το οποίο φιλοτέχνησε ο </a:t>
            </a:r>
            <a:r>
              <a:rPr lang="el-GR" sz="1800" dirty="0" err="1" smtClean="0">
                <a:latin typeface="Bahnschrift SemiLight" pitchFamily="34" charset="0"/>
              </a:rPr>
              <a:t>Reinhard</a:t>
            </a:r>
            <a:r>
              <a:rPr lang="el-GR" sz="1800" dirty="0" smtClean="0">
                <a:latin typeface="Bahnschrift SemiLight" pitchFamily="34" charset="0"/>
              </a:rPr>
              <a:t> </a:t>
            </a:r>
            <a:r>
              <a:rPr lang="el-GR" sz="1800" dirty="0" err="1" smtClean="0">
                <a:latin typeface="Bahnschrift SemiLight" pitchFamily="34" charset="0"/>
              </a:rPr>
              <a:t>Heinsdorff</a:t>
            </a:r>
            <a:r>
              <a:rPr lang="el-GR" sz="1800" dirty="0" smtClean="0">
                <a:latin typeface="Bahnschrift SemiLight" pitchFamily="34" charset="0"/>
              </a:rPr>
              <a:t>, δίδει έμφαση στο άνοιγμα της πύλης και τονίζει την επανένωση της Γερμανίας και της Ευρώπης.</a:t>
            </a:r>
            <a:endParaRPr lang="el-GR" sz="1800" dirty="0">
              <a:latin typeface="Bahnschrift SemiLight" pitchFamily="34" charset="0"/>
            </a:endParaRPr>
          </a:p>
        </p:txBody>
      </p:sp>
      <p:pic>
        <p:nvPicPr>
          <p:cNvPr id="6" name="5 - Εικόνα" descr="Germany_20c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348880"/>
            <a:ext cx="1800200" cy="1800200"/>
          </a:xfrm>
          <a:prstGeom prst="rect">
            <a:avLst/>
          </a:prstGeom>
        </p:spPr>
      </p:pic>
      <p:pic>
        <p:nvPicPr>
          <p:cNvPr id="7" name="6 - Εικόνα" descr="Germany_10c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3717032"/>
            <a:ext cx="1728192" cy="1728192"/>
          </a:xfrm>
          <a:prstGeom prst="rect">
            <a:avLst/>
          </a:prstGeom>
        </p:spPr>
      </p:pic>
      <p:pic>
        <p:nvPicPr>
          <p:cNvPr id="9" name="8 - Εικόνα" descr="swcuroselmfa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flipV="1">
            <a:off x="0" y="0"/>
            <a:ext cx="227605" cy="22760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466728" cy="707678"/>
          </a:xfrm>
        </p:spPr>
        <p:txBody>
          <a:bodyPr>
            <a:normAutofit/>
          </a:bodyPr>
          <a:lstStyle/>
          <a:p>
            <a:r>
              <a:rPr lang="or-IN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r>
              <a:rPr lang="or-IN" sz="2800" dirty="0" smtClean="0"/>
              <a:t> </a:t>
            </a:r>
            <a:r>
              <a:rPr lang="el-GR" sz="2800" dirty="0" smtClean="0">
                <a:latin typeface="Cambria Math" pitchFamily="18" charset="0"/>
                <a:ea typeface="Cambria Math" pitchFamily="18" charset="0"/>
              </a:rPr>
              <a:t>5 – 2 – 1 λεπτά</a:t>
            </a:r>
            <a:r>
              <a:rPr lang="el-GR" sz="2800" dirty="0" smtClean="0">
                <a:latin typeface="Century" pitchFamily="18" charset="0"/>
              </a:rPr>
              <a:t> </a:t>
            </a:r>
            <a:r>
              <a:rPr lang="or-IN" sz="2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endParaRPr lang="el-GR" sz="2800" dirty="0"/>
          </a:p>
        </p:txBody>
      </p:sp>
      <p:pic>
        <p:nvPicPr>
          <p:cNvPr id="5" name="4 - Θέση περιεχομένου" descr="Germany_5cen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620688"/>
            <a:ext cx="1944216" cy="1944216"/>
          </a:xfrm>
        </p:spPr>
      </p:pic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000" dirty="0" smtClean="0">
                <a:latin typeface="Bahnschrift SemiLight" pitchFamily="34" charset="0"/>
              </a:rPr>
              <a:t>Στα κέρματα των 1, 2 και 5 λεπτών/</a:t>
            </a:r>
            <a:r>
              <a:rPr lang="el-GR" sz="2000" dirty="0" err="1" smtClean="0">
                <a:latin typeface="Bahnschrift SemiLight" pitchFamily="34" charset="0"/>
              </a:rPr>
              <a:t>σεντ </a:t>
            </a:r>
            <a:r>
              <a:rPr lang="el-GR" sz="2000" dirty="0" smtClean="0">
                <a:latin typeface="Bahnschrift SemiLight" pitchFamily="34" charset="0"/>
              </a:rPr>
              <a:t>απεικονίζεται ένα κλαδί βελανιδιάς που θυμίζει την αντίστοιχη παράσταση που έφεραν τα παλιά γερμανικά κέρματα </a:t>
            </a:r>
            <a:r>
              <a:rPr lang="el-GR" sz="2000" dirty="0" err="1" smtClean="0">
                <a:latin typeface="Bahnschrift SemiLight" pitchFamily="34" charset="0"/>
              </a:rPr>
              <a:t>πφένιχ</a:t>
            </a:r>
            <a:r>
              <a:rPr lang="el-GR" sz="2000" dirty="0" smtClean="0">
                <a:latin typeface="Bahnschrift SemiLight" pitchFamily="34" charset="0"/>
              </a:rPr>
              <a:t>. Φιλοτεχνήθηκε από τον Καθηγητή </a:t>
            </a:r>
            <a:r>
              <a:rPr lang="el-GR" sz="2000" dirty="0" err="1" smtClean="0">
                <a:latin typeface="Bahnschrift SemiLight" pitchFamily="34" charset="0"/>
              </a:rPr>
              <a:t>Rolf</a:t>
            </a:r>
            <a:r>
              <a:rPr lang="el-GR" sz="2000" dirty="0" smtClean="0">
                <a:latin typeface="Bahnschrift SemiLight" pitchFamily="34" charset="0"/>
              </a:rPr>
              <a:t> </a:t>
            </a:r>
            <a:r>
              <a:rPr lang="el-GR" sz="2000" dirty="0" err="1" smtClean="0">
                <a:latin typeface="Bahnschrift SemiLight" pitchFamily="34" charset="0"/>
              </a:rPr>
              <a:t>Lederbogen</a:t>
            </a:r>
            <a:r>
              <a:rPr lang="el-GR" sz="2000" dirty="0" smtClean="0">
                <a:latin typeface="Bahnschrift SemiLight" pitchFamily="34" charset="0"/>
              </a:rPr>
              <a:t>. </a:t>
            </a:r>
            <a:endParaRPr lang="el-GR" sz="2000" dirty="0">
              <a:latin typeface="Bahnschrift SemiLight" pitchFamily="34" charset="0"/>
            </a:endParaRPr>
          </a:p>
        </p:txBody>
      </p:sp>
      <p:pic>
        <p:nvPicPr>
          <p:cNvPr id="6" name="5 - Εικόνα" descr="Germany_2c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276872"/>
            <a:ext cx="1944216" cy="1944216"/>
          </a:xfrm>
          <a:prstGeom prst="rect">
            <a:avLst/>
          </a:prstGeom>
        </p:spPr>
      </p:pic>
      <p:pic>
        <p:nvPicPr>
          <p:cNvPr id="7" name="6 - Εικόνα" descr="Germany_1c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3968" y="3933056"/>
            <a:ext cx="1800200" cy="1800200"/>
          </a:xfrm>
          <a:prstGeom prst="rect">
            <a:avLst/>
          </a:prstGeom>
        </p:spPr>
      </p:pic>
      <p:pic>
        <p:nvPicPr>
          <p:cNvPr id="8" name="7 - Εικόνα" descr="abledosmeerk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927976" y="6641976"/>
            <a:ext cx="216024" cy="21602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or-IN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 </a:t>
            </a:r>
            <a:r>
              <a:rPr lang="el-GR" dirty="0" smtClean="0">
                <a:latin typeface="Bookman Old Style" pitchFamily="18" charset="0"/>
              </a:rPr>
              <a:t>Τέλος!! </a:t>
            </a:r>
            <a:r>
              <a:rPr lang="or-IN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୨୧</a:t>
            </a:r>
            <a:endParaRPr lang="el-GR" dirty="0">
              <a:latin typeface="Bookman Old Style" pitchFamily="18" charset="0"/>
            </a:endParaRPr>
          </a:p>
        </p:txBody>
      </p:sp>
      <p:sp>
        <p:nvSpPr>
          <p:cNvPr id="6" name="5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l-GR" sz="2400" dirty="0" smtClean="0">
                <a:solidFill>
                  <a:schemeClr val="tx1"/>
                </a:solidFill>
                <a:latin typeface="Bahnschrift Light SemiCondensed" pitchFamily="34" charset="0"/>
              </a:rPr>
              <a:t>Δεν μπορώ να καταλάβω γιατί πάντα μένει τόσος μήνας στο τέλος των χρημάτων…</a:t>
            </a:r>
            <a:endParaRPr lang="el-GR" sz="2400" dirty="0">
              <a:solidFill>
                <a:schemeClr val="tx1"/>
              </a:solidFill>
              <a:latin typeface="Bahnschrift Light SemiCondensed" pitchFamily="34" charset="0"/>
            </a:endParaRPr>
          </a:p>
        </p:txBody>
      </p:sp>
      <p:pic>
        <p:nvPicPr>
          <p:cNvPr id="8" name="7 - Εικόνα" descr="Heinz_Mayochup_Equ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91880" y="5561856"/>
            <a:ext cx="2304256" cy="1296144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213</Words>
  <Application>Microsoft Office PowerPoint</Application>
  <PresentationFormat>Προβολή στην οθόνη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Θέμα του Office</vt:lpstr>
      <vt:lpstr>Γερμανικά ευρώ</vt:lpstr>
      <vt:lpstr>୨୧ 1-2 ΕΥΡΩ ୨୧</vt:lpstr>
      <vt:lpstr>୨୧ 50 – 20 – 10 λεπτά ୨୧</vt:lpstr>
      <vt:lpstr>୨୧ 5 – 2 – 1 λεπτά ୨୧</vt:lpstr>
      <vt:lpstr>୨୧ Τέλος!! ୨୧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Μιχάλης Μανδραβέλλης</dc:creator>
  <cp:lastModifiedBy>Μιχάλης Μανδραβέλλης</cp:lastModifiedBy>
  <cp:revision>11</cp:revision>
  <dcterms:created xsi:type="dcterms:W3CDTF">2024-02-10T16:11:08Z</dcterms:created>
  <dcterms:modified xsi:type="dcterms:W3CDTF">2024-02-10T18:04:47Z</dcterms:modified>
</cp:coreProperties>
</file>