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645B46-1207-4084-A467-C9018936A93E}" v="108" dt="2024-02-03T15:16:21.470"/>
    <p1510:client id="{6D605196-5B75-4455-A7BB-A5579EB80626}" v="32" dt="2024-02-03T15:17:35.078"/>
    <p1510:client id="{B83288F4-003B-4428-971E-9A2DEF541EAC}" v="372" dt="2024-02-03T14:42:20.1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8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3/2/2024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975687137"/>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3/2/2024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80166390"/>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3/2/2024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38526399"/>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3/2/2024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235862668"/>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3/2/2024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359469378"/>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3/2/2024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4241057077"/>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8526F0F3-3C53-41BC-8FFD-0BFB6DD91672}" type="datetimeFigureOut">
              <a:rPr lang="el-GR" smtClean="0"/>
              <a:t>3/2/2024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650387611"/>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8526F0F3-3C53-41BC-8FFD-0BFB6DD91672}" type="datetimeFigureOut">
              <a:rPr lang="el-GR" smtClean="0"/>
              <a:t>3/2/2024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97914119"/>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526F0F3-3C53-41BC-8FFD-0BFB6DD91672}" type="datetimeFigureOut">
              <a:rPr lang="el-GR" smtClean="0"/>
              <a:t>3/2/2024</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175844051"/>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3/2/2024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799475375"/>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3/2/2024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473159766"/>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6F0F3-3C53-41BC-8FFD-0BFB6DD91672}" type="datetimeFigureOut">
              <a:rPr lang="el-GR" smtClean="0"/>
              <a:t>3/2/2024</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D45B6D-1AE9-4C4D-AC38-C455C96DF37A}" type="slidenum">
              <a:rPr lang="el-GR" smtClean="0"/>
              <a:t>‹#›</a:t>
            </a:fld>
            <a:endParaRPr lang="el-GR"/>
          </a:p>
        </p:txBody>
      </p:sp>
    </p:spTree>
    <p:extLst>
      <p:ext uri="{BB962C8B-B14F-4D97-AF65-F5344CB8AC3E}">
        <p14:creationId xmlns:p14="http://schemas.microsoft.com/office/powerpoint/2010/main" val="1281708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hyperlink" Target="https://www.ecb.europa.eu/euro/coins/html/gr.el.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fillRect t="-9000" b="-9000"/>
          </a:stretch>
        </a:blipFill>
        <a:effectLst/>
      </p:bgPr>
    </p:bg>
    <p:spTree>
      <p:nvGrpSpPr>
        <p:cNvPr id="1" name=""/>
        <p:cNvGrpSpPr/>
        <p:nvPr/>
      </p:nvGrpSpPr>
      <p:grpSpPr>
        <a:xfrm>
          <a:off x="0" y="0"/>
          <a:ext cx="0" cy="0"/>
          <a:chOff x="0" y="0"/>
          <a:chExt cx="0" cy="0"/>
        </a:xfrm>
      </p:grpSpPr>
      <p:sp>
        <p:nvSpPr>
          <p:cNvPr id="2" name="Τίτλος 1"/>
          <p:cNvSpPr>
            <a:spLocks noGrp="1"/>
          </p:cNvSpPr>
          <p:nvPr>
            <p:ph type="ctrTitle"/>
          </p:nvPr>
        </p:nvSpPr>
        <p:spPr>
          <a:xfrm>
            <a:off x="1336261" y="3242711"/>
            <a:ext cx="9144000" cy="2387600"/>
          </a:xfrm>
        </p:spPr>
        <p:txBody>
          <a:bodyPr>
            <a:normAutofit/>
          </a:bodyPr>
          <a:lstStyle/>
          <a:p>
            <a:r>
              <a:rPr lang="el-GR" sz="6600" b="1" dirty="0">
                <a:solidFill>
                  <a:srgbClr val="C00000"/>
                </a:solidFill>
                <a:cs typeface="Calibri Light"/>
              </a:rPr>
              <a:t>Το νόμισμα του ευρώ στην Ελλάδα</a:t>
            </a:r>
            <a:endParaRPr lang="el-GR" sz="6600" b="1">
              <a:solidFill>
                <a:srgbClr val="C00000"/>
              </a:solidFill>
              <a:ea typeface="Calibri Light"/>
              <a:cs typeface="Calibri Light"/>
            </a:endParaRPr>
          </a:p>
        </p:txBody>
      </p:sp>
      <p:sp>
        <p:nvSpPr>
          <p:cNvPr id="3" name="Υπότιτλος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2325122232"/>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0B3C0B76-340A-8CD3-9DD5-979C08F372A3}"/>
              </a:ext>
            </a:extLst>
          </p:cNvPr>
          <p:cNvSpPr>
            <a:spLocks noGrp="1"/>
          </p:cNvSpPr>
          <p:nvPr>
            <p:ph type="title"/>
          </p:nvPr>
        </p:nvSpPr>
        <p:spPr>
          <a:xfrm>
            <a:off x="6234865" y="568517"/>
            <a:ext cx="5248221" cy="1067209"/>
          </a:xfrm>
        </p:spPr>
        <p:txBody>
          <a:bodyPr vert="horz" lIns="91440" tIns="45720" rIns="91440" bIns="45720" rtlCol="0" anchor="ctr">
            <a:normAutofit/>
          </a:bodyPr>
          <a:lstStyle/>
          <a:p>
            <a:pPr algn="ctr"/>
            <a:r>
              <a:rPr lang="en-US" sz="5400" b="1" i="1" u="sng" dirty="0">
                <a:solidFill>
                  <a:srgbClr val="FFFF00"/>
                </a:solidFill>
              </a:rPr>
              <a:t>1 </a:t>
            </a:r>
            <a:r>
              <a:rPr lang="en-US" sz="5400" b="1" i="1" u="sng" dirty="0" err="1">
                <a:solidFill>
                  <a:srgbClr val="FFFF00"/>
                </a:solidFill>
              </a:rPr>
              <a:t>λε</a:t>
            </a:r>
            <a:r>
              <a:rPr lang="en-US" sz="5400" b="1" i="1" u="sng" dirty="0">
                <a:solidFill>
                  <a:srgbClr val="FFFF00"/>
                </a:solidFill>
              </a:rPr>
              <a:t>π</a:t>
            </a:r>
            <a:r>
              <a:rPr lang="en-US" sz="5400" b="1" i="1" u="sng" dirty="0" err="1">
                <a:solidFill>
                  <a:srgbClr val="FFFF00"/>
                </a:solidFill>
              </a:rPr>
              <a:t>τά</a:t>
            </a:r>
            <a:r>
              <a:rPr lang="en-US" sz="5400" b="1" i="1" u="sng" dirty="0">
                <a:solidFill>
                  <a:srgbClr val="FFFF00"/>
                </a:solidFill>
              </a:rPr>
              <a:t>/</a:t>
            </a:r>
            <a:r>
              <a:rPr lang="en-US" sz="5400" b="1" i="1" u="sng" dirty="0" err="1">
                <a:solidFill>
                  <a:srgbClr val="FFFF00"/>
                </a:solidFill>
              </a:rPr>
              <a:t>σεντ</a:t>
            </a:r>
            <a:endParaRPr lang="en-US" sz="5400" b="1" i="1" u="sng" dirty="0">
              <a:solidFill>
                <a:srgbClr val="FFFF00"/>
              </a:solidFill>
              <a:cs typeface="Calibri Light"/>
            </a:endParaRPr>
          </a:p>
          <a:p>
            <a:endParaRPr lang="en-US" sz="4400">
              <a:solidFill>
                <a:schemeClr val="bg1"/>
              </a:solidFill>
            </a:endParaRPr>
          </a:p>
        </p:txBody>
      </p:sp>
      <p:pic>
        <p:nvPicPr>
          <p:cNvPr id="5" name="Θέση περιεχομένου 4" descr="Εικόνα που περιέχει κέρμα, εμπρόσθια όψη&#10;&#10;Περιγραφή που δημιουργήθηκε αυτόματα">
            <a:extLst>
              <a:ext uri="{FF2B5EF4-FFF2-40B4-BE49-F238E27FC236}">
                <a16:creationId xmlns:a16="http://schemas.microsoft.com/office/drawing/2014/main" id="{D0E6EE70-7A99-E221-376B-C3AF1943FB18}"/>
              </a:ext>
            </a:extLst>
          </p:cNvPr>
          <p:cNvPicPr>
            <a:picLocks noGrp="1" noChangeAspect="1"/>
          </p:cNvPicPr>
          <p:nvPr>
            <p:ph idx="1"/>
          </p:nvPr>
        </p:nvPicPr>
        <p:blipFill rotWithShape="1">
          <a:blip r:embed="rId2"/>
          <a:srcRect r="-3" b="-3"/>
          <a:stretch/>
        </p:blipFill>
        <p:spPr>
          <a:xfrm>
            <a:off x="739959" y="1095407"/>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ln w="28575">
            <a:noFill/>
          </a:ln>
        </p:spPr>
      </p:pic>
      <p:grpSp>
        <p:nvGrpSpPr>
          <p:cNvPr id="12" name="Group 11">
            <a:extLst>
              <a:ext uri="{FF2B5EF4-FFF2-40B4-BE49-F238E27FC236}">
                <a16:creationId xmlns:a16="http://schemas.microsoft.com/office/drawing/2014/main" id="{B894EFA8-F425-4D19-A94B-445388B31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3" name="Freeform: Shape 12">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Θέση κειμένου 3">
            <a:extLst>
              <a:ext uri="{FF2B5EF4-FFF2-40B4-BE49-F238E27FC236}">
                <a16:creationId xmlns:a16="http://schemas.microsoft.com/office/drawing/2014/main" id="{061DFAAA-6F0B-3F6C-299A-16F0351912BB}"/>
              </a:ext>
            </a:extLst>
          </p:cNvPr>
          <p:cNvSpPr>
            <a:spLocks noGrp="1"/>
          </p:cNvSpPr>
          <p:nvPr>
            <p:ph type="body" sz="half" idx="2"/>
          </p:nvPr>
        </p:nvSpPr>
        <p:spPr>
          <a:xfrm>
            <a:off x="6143428" y="1718769"/>
            <a:ext cx="5217173" cy="4351338"/>
          </a:xfrm>
        </p:spPr>
        <p:txBody>
          <a:bodyPr vert="horz" lIns="91440" tIns="45720" rIns="91440" bIns="45720" rtlCol="0" anchor="t">
            <a:normAutofit/>
          </a:bodyPr>
          <a:lstStyle/>
          <a:p>
            <a:pPr indent="-228600">
              <a:buFont typeface="Arial" panose="020B0604020202020204" pitchFamily="34" charset="0"/>
              <a:buChar char="•"/>
            </a:pPr>
            <a:endParaRPr lang="en-US">
              <a:solidFill>
                <a:schemeClr val="bg1"/>
              </a:solidFill>
            </a:endParaRPr>
          </a:p>
          <a:p>
            <a:r>
              <a:rPr lang="el-GR" sz="2400" b="1" i="1" u="sng" dirty="0">
                <a:solidFill>
                  <a:srgbClr val="FFFF00"/>
                </a:solidFill>
                <a:ea typeface="+mn-lt"/>
                <a:cs typeface="+mn-lt"/>
              </a:rPr>
              <a:t>Στο κέρμα του 1 λεπτού/</a:t>
            </a:r>
            <a:r>
              <a:rPr lang="el-GR" sz="2400" b="1" i="1" u="sng" dirty="0" err="1">
                <a:solidFill>
                  <a:srgbClr val="FFFF00"/>
                </a:solidFill>
                <a:ea typeface="+mn-lt"/>
                <a:cs typeface="+mn-lt"/>
              </a:rPr>
              <a:t>σεντ</a:t>
            </a:r>
            <a:r>
              <a:rPr lang="el-GR" sz="2400" b="1" i="1" u="sng" dirty="0">
                <a:solidFill>
                  <a:srgbClr val="FFFF00"/>
                </a:solidFill>
                <a:ea typeface="+mn-lt"/>
                <a:cs typeface="+mn-lt"/>
              </a:rPr>
              <a:t> απεικονίζεται μια εξελιγμένη μορφή της αθηναϊκής </a:t>
            </a:r>
            <a:r>
              <a:rPr lang="el-GR" sz="2400" b="1" i="1" u="sng" dirty="0" err="1">
                <a:solidFill>
                  <a:srgbClr val="FFFF00"/>
                </a:solidFill>
                <a:ea typeface="+mn-lt"/>
                <a:cs typeface="+mn-lt"/>
              </a:rPr>
              <a:t>τριήρους</a:t>
            </a:r>
            <a:r>
              <a:rPr lang="el-GR" sz="2400" b="1" i="1" u="sng" dirty="0">
                <a:solidFill>
                  <a:srgbClr val="FFFF00"/>
                </a:solidFill>
                <a:ea typeface="+mn-lt"/>
                <a:cs typeface="+mn-lt"/>
              </a:rPr>
              <a:t> —του μεγαλύτερου πολεμικού πλοίου για περισσότερα από 200 χρόνια— που χρονολογείται από την εποχή της αθηναϊκής δημοκρατίας (5ος αιώνας π.Χ.).</a:t>
            </a:r>
            <a:endParaRPr lang="el-GR" sz="2400" b="1" i="1" u="sng">
              <a:solidFill>
                <a:srgbClr val="FFFF00"/>
              </a:solidFill>
              <a:ea typeface="Calibri"/>
              <a:cs typeface="Calibri"/>
            </a:endParaRPr>
          </a:p>
        </p:txBody>
      </p:sp>
      <p:grpSp>
        <p:nvGrpSpPr>
          <p:cNvPr id="16"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7" name="Freeform: Shape 16">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775965650"/>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76B456-E55A-90F3-3D7F-6968B02E93C2}"/>
              </a:ext>
            </a:extLst>
          </p:cNvPr>
          <p:cNvSpPr>
            <a:spLocks noGrp="1"/>
          </p:cNvSpPr>
          <p:nvPr>
            <p:ph type="title"/>
          </p:nvPr>
        </p:nvSpPr>
        <p:spPr/>
        <p:txBody>
          <a:bodyPr/>
          <a:lstStyle/>
          <a:p>
            <a:endParaRPr lang="el-GR" dirty="0">
              <a:cs typeface="Calibri Light"/>
            </a:endParaRPr>
          </a:p>
        </p:txBody>
      </p:sp>
      <p:sp>
        <p:nvSpPr>
          <p:cNvPr id="3" name="Θέση περιεχομένου 2">
            <a:extLst>
              <a:ext uri="{FF2B5EF4-FFF2-40B4-BE49-F238E27FC236}">
                <a16:creationId xmlns:a16="http://schemas.microsoft.com/office/drawing/2014/main" id="{36542056-A7A7-09D3-4DE9-82A2C7EB7C0B}"/>
              </a:ext>
            </a:extLst>
          </p:cNvPr>
          <p:cNvSpPr>
            <a:spLocks noGrp="1"/>
          </p:cNvSpPr>
          <p:nvPr>
            <p:ph idx="1"/>
          </p:nvPr>
        </p:nvSpPr>
        <p:spPr/>
        <p:txBody>
          <a:bodyPr vert="horz" lIns="91440" tIns="45720" rIns="91440" bIns="45720" rtlCol="0" anchor="t">
            <a:normAutofit/>
          </a:bodyPr>
          <a:lstStyle/>
          <a:p>
            <a:pPr algn="ctr"/>
            <a:r>
              <a:rPr lang="el-GR" sz="4800" b="1" i="1" u="sng" dirty="0">
                <a:solidFill>
                  <a:srgbClr val="FFFF00"/>
                </a:solidFill>
                <a:cs typeface="Calibri"/>
              </a:rPr>
              <a:t>ΠΛΗΡΟΦΟΡΙΕΣ ΓΙΑ ΤΗΝ ΕΡΓΑΣΙΑ ΜΟΥ  ΑΝΤΛΗΘΗΚΑΝ ΑΠΟ </a:t>
            </a:r>
            <a:r>
              <a:rPr lang="el-GR" sz="4800" b="1" i="1" u="sng" dirty="0">
                <a:solidFill>
                  <a:srgbClr val="FFFF00"/>
                </a:solidFill>
                <a:ea typeface="+mn-lt"/>
                <a:cs typeface="+mn-lt"/>
                <a:hlinkClick r:id="rId2"/>
              </a:rPr>
              <a:t>https://www.ecb.europa.eu/euro/coins/html/gr.el.html</a:t>
            </a:r>
            <a:endParaRPr lang="el-GR" sz="4800" b="1" i="1" u="sng">
              <a:solidFill>
                <a:srgbClr val="FFFF00"/>
              </a:solidFill>
              <a:ea typeface="+mn-lt"/>
              <a:cs typeface="+mn-lt"/>
            </a:endParaRPr>
          </a:p>
          <a:p>
            <a:pPr algn="ctr"/>
            <a:endParaRPr lang="el-GR" sz="4800" b="1" i="1" u="sng" dirty="0">
              <a:solidFill>
                <a:srgbClr val="FFFF00"/>
              </a:solidFill>
              <a:ea typeface="Calibri"/>
              <a:cs typeface="Calibri"/>
            </a:endParaRPr>
          </a:p>
          <a:p>
            <a:pPr algn="r"/>
            <a:r>
              <a:rPr lang="el-GR" sz="3200" b="1" i="1" u="sng" dirty="0">
                <a:solidFill>
                  <a:srgbClr val="FFFF00"/>
                </a:solidFill>
                <a:ea typeface="Calibri"/>
                <a:cs typeface="Calibri"/>
              </a:rPr>
              <a:t>ΝΙΑΚΑΣ ΓΕΩΡΓΙΟΣ, Γ3</a:t>
            </a:r>
          </a:p>
        </p:txBody>
      </p:sp>
    </p:spTree>
    <p:extLst>
      <p:ext uri="{BB962C8B-B14F-4D97-AF65-F5344CB8AC3E}">
        <p14:creationId xmlns:p14="http://schemas.microsoft.com/office/powerpoint/2010/main" val="1228543889"/>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fillRect t="-39000" b="-39000"/>
          </a:stretch>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398A9F-7C2C-28E4-0108-0B37DAAD366E}"/>
              </a:ext>
            </a:extLst>
          </p:cNvPr>
          <p:cNvSpPr>
            <a:spLocks noGrp="1"/>
          </p:cNvSpPr>
          <p:nvPr>
            <p:ph type="title"/>
          </p:nvPr>
        </p:nvSpPr>
        <p:spPr/>
        <p:txBody>
          <a:bodyPr>
            <a:normAutofit/>
          </a:bodyPr>
          <a:lstStyle/>
          <a:p>
            <a:pPr algn="ctr"/>
            <a:r>
              <a:rPr lang="el-GR" sz="6000" b="1" i="1" u="sng" dirty="0">
                <a:solidFill>
                  <a:schemeClr val="bg1"/>
                </a:solidFill>
                <a:cs typeface="Calibri Light"/>
              </a:rPr>
              <a:t>Τα Ελληνικά νομίσματα</a:t>
            </a:r>
          </a:p>
        </p:txBody>
      </p:sp>
      <p:sp>
        <p:nvSpPr>
          <p:cNvPr id="3" name="Θέση περιεχομένου 2">
            <a:extLst>
              <a:ext uri="{FF2B5EF4-FFF2-40B4-BE49-F238E27FC236}">
                <a16:creationId xmlns:a16="http://schemas.microsoft.com/office/drawing/2014/main" id="{BCCE720C-41A4-B5FD-F5E5-425F3213703F}"/>
              </a:ext>
            </a:extLst>
          </p:cNvPr>
          <p:cNvSpPr>
            <a:spLocks noGrp="1"/>
          </p:cNvSpPr>
          <p:nvPr>
            <p:ph idx="1"/>
          </p:nvPr>
        </p:nvSpPr>
        <p:spPr/>
        <p:txBody>
          <a:bodyPr vert="horz" lIns="91440" tIns="45720" rIns="91440" bIns="45720" rtlCol="0" anchor="t">
            <a:noAutofit/>
          </a:bodyPr>
          <a:lstStyle/>
          <a:p>
            <a:r>
              <a:rPr lang="el-GR" sz="3200" b="1" i="1" u="sng" dirty="0">
                <a:solidFill>
                  <a:schemeClr val="bg1"/>
                </a:solidFill>
                <a:ea typeface="+mn-lt"/>
                <a:cs typeface="+mn-lt"/>
              </a:rPr>
              <a:t>Η επιλογή των σχεδίων για την εθνική όψη των ελληνικών κερμάτων ευρώ έγινε από τον Υπουργό Εθνικής Οικονομίας και τον Διοικητή της Τράπεζας της Ελλάδος ύστερα από εξέταση ενός αριθμού προτάσεων που είχαν υποβληθεί από εθνική τεχνική και καλλιτεχνική επιτροπή. Τα σχέδια που τελικά επιλέχθηκαν φιλοτέχνησε ο γλύπτης Γεώργιος Σταματόπουλος με την υποστήριξη της Τράπεζας της Ελλάδος. Κάθε ονομαστική αξία έχει διαφορετικό σχέδιο.</a:t>
            </a:r>
            <a:endParaRPr lang="el-GR" sz="3200" b="1" i="1" u="sng">
              <a:solidFill>
                <a:schemeClr val="bg1"/>
              </a:solidFill>
              <a:ea typeface="Calibri"/>
              <a:cs typeface="Calibri"/>
            </a:endParaRPr>
          </a:p>
        </p:txBody>
      </p:sp>
    </p:spTree>
    <p:extLst>
      <p:ext uri="{BB962C8B-B14F-4D97-AF65-F5344CB8AC3E}">
        <p14:creationId xmlns:p14="http://schemas.microsoft.com/office/powerpoint/2010/main" val="1590338159"/>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F98F79A4-A6C7-4101-B1E9-27E05CB7CF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 name="Τίτλος 1">
            <a:extLst>
              <a:ext uri="{FF2B5EF4-FFF2-40B4-BE49-F238E27FC236}">
                <a16:creationId xmlns:a16="http://schemas.microsoft.com/office/drawing/2014/main" id="{0EC6ACE6-82D1-835F-E6A9-C09AD31B8707}"/>
              </a:ext>
            </a:extLst>
          </p:cNvPr>
          <p:cNvSpPr>
            <a:spLocks noGrp="1"/>
          </p:cNvSpPr>
          <p:nvPr>
            <p:ph type="title"/>
          </p:nvPr>
        </p:nvSpPr>
        <p:spPr>
          <a:xfrm>
            <a:off x="2232252" y="633046"/>
            <a:ext cx="4463623" cy="1314996"/>
          </a:xfrm>
        </p:spPr>
        <p:txBody>
          <a:bodyPr vert="horz" lIns="91440" tIns="45720" rIns="91440" bIns="45720" rtlCol="0" anchor="b">
            <a:normAutofit/>
          </a:bodyPr>
          <a:lstStyle/>
          <a:p>
            <a:pPr algn="ctr"/>
            <a:r>
              <a:rPr lang="en-US" sz="4400" dirty="0">
                <a:solidFill>
                  <a:schemeClr val="bg1"/>
                </a:solidFill>
              </a:rPr>
              <a:t> </a:t>
            </a:r>
            <a:r>
              <a:rPr lang="en-US" sz="5400" dirty="0">
                <a:solidFill>
                  <a:srgbClr val="FFFF00"/>
                </a:solidFill>
              </a:rPr>
              <a:t>2 </a:t>
            </a:r>
            <a:r>
              <a:rPr lang="en-US" sz="5400" err="1">
                <a:solidFill>
                  <a:srgbClr val="FFFF00"/>
                </a:solidFill>
              </a:rPr>
              <a:t>ευρώ</a:t>
            </a:r>
            <a:r>
              <a:rPr lang="en-US" sz="5400" dirty="0">
                <a:solidFill>
                  <a:schemeClr val="bg1"/>
                </a:solidFill>
              </a:rPr>
              <a:t> </a:t>
            </a:r>
            <a:endParaRPr lang="en-US" sz="5400">
              <a:solidFill>
                <a:schemeClr val="bg1"/>
              </a:solidFill>
              <a:cs typeface="Calibri Light" panose="020F0302020204030204"/>
            </a:endParaRPr>
          </a:p>
          <a:p>
            <a:endParaRPr lang="en-US" sz="4400">
              <a:solidFill>
                <a:schemeClr val="bg1"/>
              </a:solidFill>
            </a:endParaRPr>
          </a:p>
        </p:txBody>
      </p:sp>
      <p:sp>
        <p:nvSpPr>
          <p:cNvPr id="14" name="Freeform: Shape 13">
            <a:extLst>
              <a:ext uri="{FF2B5EF4-FFF2-40B4-BE49-F238E27FC236}">
                <a16:creationId xmlns:a16="http://schemas.microsoft.com/office/drawing/2014/main" id="{79AFCB35-9C04-4524-A0B1-57FF6865D0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9265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6" name="Freeform: Shape 15">
            <a:extLst>
              <a:ext uri="{FF2B5EF4-FFF2-40B4-BE49-F238E27FC236}">
                <a16:creationId xmlns:a16="http://schemas.microsoft.com/office/drawing/2014/main" id="{D11AD2AD-0BA0-4DD3-8EEA-84686A0E71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239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4" name="Θέση κειμένου 3">
            <a:extLst>
              <a:ext uri="{FF2B5EF4-FFF2-40B4-BE49-F238E27FC236}">
                <a16:creationId xmlns:a16="http://schemas.microsoft.com/office/drawing/2014/main" id="{D7EEA8B7-F50C-4FBC-DD48-60CBD4D424F4}"/>
              </a:ext>
            </a:extLst>
          </p:cNvPr>
          <p:cNvSpPr>
            <a:spLocks noGrp="1"/>
          </p:cNvSpPr>
          <p:nvPr>
            <p:ph type="body" sz="half" idx="2"/>
          </p:nvPr>
        </p:nvSpPr>
        <p:spPr>
          <a:xfrm>
            <a:off x="2232252" y="2125737"/>
            <a:ext cx="4463623" cy="4044463"/>
          </a:xfrm>
        </p:spPr>
        <p:txBody>
          <a:bodyPr vert="horz" lIns="91440" tIns="45720" rIns="91440" bIns="45720" rtlCol="0" anchor="t">
            <a:noAutofit/>
          </a:bodyPr>
          <a:lstStyle/>
          <a:p>
            <a:pPr indent="-228600">
              <a:buFont typeface="Arial" panose="020B0604020202020204" pitchFamily="34" charset="0"/>
              <a:buChar char="•"/>
            </a:pPr>
            <a:r>
              <a:rPr lang="en-US" sz="2400" b="1" i="1" u="sng" err="1">
                <a:solidFill>
                  <a:srgbClr val="FFFF00"/>
                </a:solidFill>
              </a:rPr>
              <a:t>Στο</a:t>
            </a:r>
            <a:r>
              <a:rPr lang="en-US" sz="2400" b="1" i="1" u="sng" dirty="0">
                <a:solidFill>
                  <a:srgbClr val="FFFF00"/>
                </a:solidFill>
              </a:rPr>
              <a:t> </a:t>
            </a:r>
            <a:r>
              <a:rPr lang="en-US" sz="2400" b="1" i="1" u="sng" err="1">
                <a:solidFill>
                  <a:srgbClr val="FFFF00"/>
                </a:solidFill>
              </a:rPr>
              <a:t>κέρμ</a:t>
            </a:r>
            <a:r>
              <a:rPr lang="en-US" sz="2400" b="1" i="1" u="sng" dirty="0">
                <a:solidFill>
                  <a:srgbClr val="FFFF00"/>
                </a:solidFill>
              </a:rPr>
              <a:t>α </a:t>
            </a:r>
            <a:r>
              <a:rPr lang="en-US" sz="2400" b="1" i="1" u="sng" err="1">
                <a:solidFill>
                  <a:srgbClr val="FFFF00"/>
                </a:solidFill>
              </a:rPr>
              <a:t>των</a:t>
            </a:r>
            <a:r>
              <a:rPr lang="en-US" sz="2400" b="1" i="1" u="sng" dirty="0">
                <a:solidFill>
                  <a:srgbClr val="FFFF00"/>
                </a:solidFill>
              </a:rPr>
              <a:t> 2 </a:t>
            </a:r>
            <a:r>
              <a:rPr lang="en-US" sz="2400" b="1" i="1" u="sng" err="1">
                <a:solidFill>
                  <a:srgbClr val="FFFF00"/>
                </a:solidFill>
              </a:rPr>
              <a:t>ευρώ</a:t>
            </a:r>
            <a:r>
              <a:rPr lang="en-US" sz="2400" b="1" i="1" u="sng" dirty="0">
                <a:solidFill>
                  <a:srgbClr val="FFFF00"/>
                </a:solidFill>
              </a:rPr>
              <a:t> απ</a:t>
            </a:r>
            <a:r>
              <a:rPr lang="en-US" sz="2400" b="1" i="1" u="sng" err="1">
                <a:solidFill>
                  <a:srgbClr val="FFFF00"/>
                </a:solidFill>
              </a:rPr>
              <a:t>εικονίζετ</a:t>
            </a:r>
            <a:r>
              <a:rPr lang="en-US" sz="2400" b="1" i="1" u="sng" dirty="0">
                <a:solidFill>
                  <a:srgbClr val="FFFF00"/>
                </a:solidFill>
              </a:rPr>
              <a:t>αι </a:t>
            </a:r>
            <a:r>
              <a:rPr lang="en-US" sz="2400" b="1" i="1" u="sng" err="1">
                <a:solidFill>
                  <a:srgbClr val="FFFF00"/>
                </a:solidFill>
              </a:rPr>
              <a:t>σκηνή</a:t>
            </a:r>
            <a:r>
              <a:rPr lang="en-US" sz="2400" b="1" i="1" u="sng" dirty="0">
                <a:solidFill>
                  <a:srgbClr val="FFFF00"/>
                </a:solidFill>
              </a:rPr>
              <a:t> από </a:t>
            </a:r>
            <a:r>
              <a:rPr lang="en-US" sz="2400" b="1" i="1" u="sng" err="1">
                <a:solidFill>
                  <a:srgbClr val="FFFF00"/>
                </a:solidFill>
              </a:rPr>
              <a:t>ψηφιδωτό</a:t>
            </a:r>
            <a:r>
              <a:rPr lang="en-US" sz="2400" b="1" i="1" u="sng" dirty="0">
                <a:solidFill>
                  <a:srgbClr val="FFFF00"/>
                </a:solidFill>
              </a:rPr>
              <a:t> π</a:t>
            </a:r>
            <a:r>
              <a:rPr lang="en-US" sz="2400" b="1" i="1" u="sng" err="1">
                <a:solidFill>
                  <a:srgbClr val="FFFF00"/>
                </a:solidFill>
              </a:rPr>
              <a:t>ου</a:t>
            </a:r>
            <a:r>
              <a:rPr lang="en-US" sz="2400" b="1" i="1" u="sng" dirty="0">
                <a:solidFill>
                  <a:srgbClr val="FFFF00"/>
                </a:solidFill>
              </a:rPr>
              <a:t> β</a:t>
            </a:r>
            <a:r>
              <a:rPr lang="en-US" sz="2400" b="1" i="1" u="sng" err="1">
                <a:solidFill>
                  <a:srgbClr val="FFFF00"/>
                </a:solidFill>
              </a:rPr>
              <a:t>ρέθηκε</a:t>
            </a:r>
            <a:r>
              <a:rPr lang="en-US" sz="2400" b="1" i="1" u="sng" dirty="0">
                <a:solidFill>
                  <a:srgbClr val="FFFF00"/>
                </a:solidFill>
              </a:rPr>
              <a:t> </a:t>
            </a:r>
            <a:r>
              <a:rPr lang="en-US" sz="2400" b="1" i="1" u="sng" err="1">
                <a:solidFill>
                  <a:srgbClr val="FFFF00"/>
                </a:solidFill>
              </a:rPr>
              <a:t>στη</a:t>
            </a:r>
            <a:r>
              <a:rPr lang="en-US" sz="2400" b="1" i="1" u="sng" dirty="0">
                <a:solidFill>
                  <a:srgbClr val="FFFF00"/>
                </a:solidFill>
              </a:rPr>
              <a:t> Σπ</a:t>
            </a:r>
            <a:r>
              <a:rPr lang="en-US" sz="2400" b="1" i="1" u="sng" err="1">
                <a:solidFill>
                  <a:srgbClr val="FFFF00"/>
                </a:solidFill>
              </a:rPr>
              <a:t>άρτη</a:t>
            </a:r>
            <a:r>
              <a:rPr lang="en-US" sz="2400" b="1" i="1" u="sng" dirty="0">
                <a:solidFill>
                  <a:srgbClr val="FFFF00"/>
                </a:solidFill>
              </a:rPr>
              <a:t> (3ος αι. </a:t>
            </a:r>
            <a:r>
              <a:rPr lang="en-US" sz="2400" b="1" i="1" u="sng" err="1">
                <a:solidFill>
                  <a:srgbClr val="FFFF00"/>
                </a:solidFill>
              </a:rPr>
              <a:t>μ.Χ</a:t>
            </a:r>
            <a:r>
              <a:rPr lang="en-US" sz="2400" b="1" i="1" u="sng" dirty="0">
                <a:solidFill>
                  <a:srgbClr val="FFFF00"/>
                </a:solidFill>
              </a:rPr>
              <a:t>.) και αναπα</a:t>
            </a:r>
            <a:r>
              <a:rPr lang="en-US" sz="2400" b="1" i="1" u="sng" err="1">
                <a:solidFill>
                  <a:srgbClr val="FFFF00"/>
                </a:solidFill>
              </a:rPr>
              <a:t>ριστά</a:t>
            </a:r>
            <a:r>
              <a:rPr lang="en-US" sz="2400" b="1" i="1" u="sng" dirty="0">
                <a:solidFill>
                  <a:srgbClr val="FFFF00"/>
                </a:solidFill>
              </a:rPr>
              <a:t> </a:t>
            </a:r>
            <a:r>
              <a:rPr lang="en-US" sz="2400" b="1" i="1" u="sng" err="1">
                <a:solidFill>
                  <a:srgbClr val="FFFF00"/>
                </a:solidFill>
              </a:rPr>
              <a:t>την</a:t>
            </a:r>
            <a:r>
              <a:rPr lang="en-US" sz="2400" b="1" i="1" u="sng" dirty="0">
                <a:solidFill>
                  <a:srgbClr val="FFFF00"/>
                </a:solidFill>
              </a:rPr>
              <a:t> αρπα</a:t>
            </a:r>
            <a:r>
              <a:rPr lang="en-US" sz="2400" b="1" i="1" u="sng" err="1">
                <a:solidFill>
                  <a:srgbClr val="FFFF00"/>
                </a:solidFill>
              </a:rPr>
              <a:t>γή</a:t>
            </a:r>
            <a:r>
              <a:rPr lang="en-US" sz="2400" b="1" i="1" u="sng" dirty="0">
                <a:solidFill>
                  <a:srgbClr val="FFFF00"/>
                </a:solidFill>
              </a:rPr>
              <a:t> </a:t>
            </a:r>
            <a:r>
              <a:rPr lang="en-US" sz="2400" b="1" i="1" u="sng" err="1">
                <a:solidFill>
                  <a:srgbClr val="FFFF00"/>
                </a:solidFill>
              </a:rPr>
              <a:t>της</a:t>
            </a:r>
            <a:r>
              <a:rPr lang="en-US" sz="2400" b="1" i="1" u="sng" dirty="0">
                <a:solidFill>
                  <a:srgbClr val="FFFF00"/>
                </a:solidFill>
              </a:rPr>
              <a:t> </a:t>
            </a:r>
            <a:r>
              <a:rPr lang="en-US" sz="2400" b="1" i="1" u="sng" err="1">
                <a:solidFill>
                  <a:srgbClr val="FFFF00"/>
                </a:solidFill>
              </a:rPr>
              <a:t>Ευρώ</a:t>
            </a:r>
            <a:r>
              <a:rPr lang="en-US" sz="2400" b="1" i="1" u="sng" dirty="0">
                <a:solidFill>
                  <a:srgbClr val="FFFF00"/>
                </a:solidFill>
              </a:rPr>
              <a:t>π</a:t>
            </a:r>
            <a:r>
              <a:rPr lang="en-US" sz="2400" b="1" i="1" u="sng" err="1">
                <a:solidFill>
                  <a:srgbClr val="FFFF00"/>
                </a:solidFill>
              </a:rPr>
              <a:t>ης</a:t>
            </a:r>
            <a:r>
              <a:rPr lang="en-US" sz="2400" b="1" i="1" u="sng" dirty="0">
                <a:solidFill>
                  <a:srgbClr val="FFFF00"/>
                </a:solidFill>
              </a:rPr>
              <a:t> από </a:t>
            </a:r>
            <a:r>
              <a:rPr lang="en-US" sz="2400" b="1" i="1" u="sng" err="1">
                <a:solidFill>
                  <a:srgbClr val="FFFF00"/>
                </a:solidFill>
              </a:rPr>
              <a:t>τον</a:t>
            </a:r>
            <a:r>
              <a:rPr lang="en-US" sz="2400" b="1" i="1" u="sng" dirty="0">
                <a:solidFill>
                  <a:srgbClr val="FFFF00"/>
                </a:solidFill>
              </a:rPr>
              <a:t> </a:t>
            </a:r>
            <a:r>
              <a:rPr lang="en-US" sz="2400" b="1" i="1" u="sng" err="1">
                <a:solidFill>
                  <a:srgbClr val="FFFF00"/>
                </a:solidFill>
              </a:rPr>
              <a:t>Δί</a:t>
            </a:r>
            <a:r>
              <a:rPr lang="en-US" sz="2400" b="1" i="1" u="sng" dirty="0">
                <a:solidFill>
                  <a:srgbClr val="FFFF00"/>
                </a:solidFill>
              </a:rPr>
              <a:t>α, </a:t>
            </a:r>
            <a:r>
              <a:rPr lang="en-US" sz="2400" b="1" i="1" u="sng" err="1">
                <a:solidFill>
                  <a:srgbClr val="FFFF00"/>
                </a:solidFill>
              </a:rPr>
              <a:t>μετ</a:t>
            </a:r>
            <a:r>
              <a:rPr lang="en-US" sz="2400" b="1" i="1" u="sng" dirty="0">
                <a:solidFill>
                  <a:srgbClr val="FFFF00"/>
                </a:solidFill>
              </a:rPr>
              <a:t>α</a:t>
            </a:r>
            <a:r>
              <a:rPr lang="en-US" sz="2400" b="1" i="1" u="sng" err="1">
                <a:solidFill>
                  <a:srgbClr val="FFFF00"/>
                </a:solidFill>
              </a:rPr>
              <a:t>μορφωμένο</a:t>
            </a:r>
            <a:r>
              <a:rPr lang="en-US" sz="2400" b="1" i="1" u="sng" dirty="0">
                <a:solidFill>
                  <a:srgbClr val="FFFF00"/>
                </a:solidFill>
              </a:rPr>
              <a:t> </a:t>
            </a:r>
            <a:r>
              <a:rPr lang="en-US" sz="2400" b="1" i="1" u="sng" err="1">
                <a:solidFill>
                  <a:srgbClr val="FFFF00"/>
                </a:solidFill>
              </a:rPr>
              <a:t>σε</a:t>
            </a:r>
            <a:r>
              <a:rPr lang="en-US" sz="2400" b="1" i="1" u="sng" dirty="0">
                <a:solidFill>
                  <a:srgbClr val="FFFF00"/>
                </a:solidFill>
              </a:rPr>
              <a:t> τα</a:t>
            </a:r>
            <a:r>
              <a:rPr lang="en-US" sz="2400" b="1" i="1" u="sng" err="1">
                <a:solidFill>
                  <a:srgbClr val="FFFF00"/>
                </a:solidFill>
              </a:rPr>
              <a:t>ύρο</a:t>
            </a:r>
            <a:r>
              <a:rPr lang="en-US" sz="2400" b="1" i="1" u="sng" dirty="0">
                <a:solidFill>
                  <a:srgbClr val="FFFF00"/>
                </a:solidFill>
              </a:rPr>
              <a:t>. Η </a:t>
            </a:r>
            <a:r>
              <a:rPr lang="en-US" sz="2400" b="1" i="1" u="sng" err="1">
                <a:solidFill>
                  <a:srgbClr val="FFFF00"/>
                </a:solidFill>
              </a:rPr>
              <a:t>Ευρώ</a:t>
            </a:r>
            <a:r>
              <a:rPr lang="en-US" sz="2400" b="1" i="1" u="sng" dirty="0">
                <a:solidFill>
                  <a:srgbClr val="FFFF00"/>
                </a:solidFill>
              </a:rPr>
              <a:t>πη </a:t>
            </a:r>
            <a:r>
              <a:rPr lang="en-US" sz="2400" b="1" i="1" u="sng" err="1">
                <a:solidFill>
                  <a:srgbClr val="FFFF00"/>
                </a:solidFill>
              </a:rPr>
              <a:t>είν</a:t>
            </a:r>
            <a:r>
              <a:rPr lang="en-US" sz="2400" b="1" i="1" u="sng" dirty="0">
                <a:solidFill>
                  <a:srgbClr val="FFFF00"/>
                </a:solidFill>
              </a:rPr>
              <a:t>αι </a:t>
            </a:r>
            <a:r>
              <a:rPr lang="en-US" sz="2400" b="1" i="1" u="sng" err="1">
                <a:solidFill>
                  <a:srgbClr val="FFFF00"/>
                </a:solidFill>
              </a:rPr>
              <a:t>μι</a:t>
            </a:r>
            <a:r>
              <a:rPr lang="en-US" sz="2400" b="1" i="1" u="sng" dirty="0">
                <a:solidFill>
                  <a:srgbClr val="FFFF00"/>
                </a:solidFill>
              </a:rPr>
              <a:t>α </a:t>
            </a:r>
            <a:r>
              <a:rPr lang="en-US" sz="2400" b="1" i="1" u="sng" err="1">
                <a:solidFill>
                  <a:srgbClr val="FFFF00"/>
                </a:solidFill>
              </a:rPr>
              <a:t>μορφή</a:t>
            </a:r>
            <a:r>
              <a:rPr lang="en-US" sz="2400" b="1" i="1" u="sng" dirty="0">
                <a:solidFill>
                  <a:srgbClr val="FFFF00"/>
                </a:solidFill>
              </a:rPr>
              <a:t> </a:t>
            </a:r>
            <a:r>
              <a:rPr lang="en-US" sz="2400" b="1" i="1" u="sng" err="1">
                <a:solidFill>
                  <a:srgbClr val="FFFF00"/>
                </a:solidFill>
              </a:rPr>
              <a:t>της</a:t>
            </a:r>
            <a:r>
              <a:rPr lang="en-US" sz="2400" b="1" i="1" u="sng" dirty="0">
                <a:solidFill>
                  <a:srgbClr val="FFFF00"/>
                </a:solidFill>
              </a:rPr>
              <a:t> </a:t>
            </a:r>
            <a:r>
              <a:rPr lang="en-US" sz="2400" b="1" i="1" u="sng" err="1">
                <a:solidFill>
                  <a:srgbClr val="FFFF00"/>
                </a:solidFill>
              </a:rPr>
              <a:t>ελληνικής</a:t>
            </a:r>
            <a:r>
              <a:rPr lang="en-US" sz="2400" b="1" i="1" u="sng" dirty="0">
                <a:solidFill>
                  <a:srgbClr val="FFFF00"/>
                </a:solidFill>
              </a:rPr>
              <a:t> </a:t>
            </a:r>
            <a:r>
              <a:rPr lang="en-US" sz="2400" b="1" i="1" u="sng" err="1">
                <a:solidFill>
                  <a:srgbClr val="FFFF00"/>
                </a:solidFill>
              </a:rPr>
              <a:t>μυθολογί</a:t>
            </a:r>
            <a:r>
              <a:rPr lang="en-US" sz="2400" b="1" i="1" u="sng" dirty="0">
                <a:solidFill>
                  <a:srgbClr val="FFFF00"/>
                </a:solidFill>
              </a:rPr>
              <a:t>ας από </a:t>
            </a:r>
            <a:r>
              <a:rPr lang="en-US" sz="2400" b="1" i="1" u="sng" err="1">
                <a:solidFill>
                  <a:srgbClr val="FFFF00"/>
                </a:solidFill>
              </a:rPr>
              <a:t>την</a:t>
            </a:r>
            <a:r>
              <a:rPr lang="en-US" sz="2400" b="1" i="1" u="sng" dirty="0">
                <a:solidFill>
                  <a:srgbClr val="FFFF00"/>
                </a:solidFill>
              </a:rPr>
              <a:t> οπ</a:t>
            </a:r>
            <a:r>
              <a:rPr lang="en-US" sz="2400" b="1" i="1" u="sng" err="1">
                <a:solidFill>
                  <a:srgbClr val="FFFF00"/>
                </a:solidFill>
              </a:rPr>
              <a:t>οί</a:t>
            </a:r>
            <a:r>
              <a:rPr lang="en-US" sz="2400" b="1" i="1" u="sng" dirty="0">
                <a:solidFill>
                  <a:srgbClr val="FFFF00"/>
                </a:solidFill>
              </a:rPr>
              <a:t>α π</a:t>
            </a:r>
            <a:r>
              <a:rPr lang="en-US" sz="2400" b="1" i="1" u="sng" err="1">
                <a:solidFill>
                  <a:srgbClr val="FFFF00"/>
                </a:solidFill>
              </a:rPr>
              <a:t>ήρε</a:t>
            </a:r>
            <a:r>
              <a:rPr lang="en-US" sz="2400" b="1" i="1" u="sng" dirty="0">
                <a:solidFill>
                  <a:srgbClr val="FFFF00"/>
                </a:solidFill>
              </a:rPr>
              <a:t> </a:t>
            </a:r>
            <a:r>
              <a:rPr lang="en-US" sz="2400" b="1" i="1" u="sng" err="1">
                <a:solidFill>
                  <a:srgbClr val="FFFF00"/>
                </a:solidFill>
              </a:rPr>
              <a:t>το</a:t>
            </a:r>
            <a:r>
              <a:rPr lang="en-US" sz="2400" b="1" i="1" u="sng" dirty="0">
                <a:solidFill>
                  <a:srgbClr val="FFFF00"/>
                </a:solidFill>
              </a:rPr>
              <a:t> </a:t>
            </a:r>
            <a:r>
              <a:rPr lang="en-US" sz="2400" b="1" i="1" u="sng" err="1">
                <a:solidFill>
                  <a:srgbClr val="FFFF00"/>
                </a:solidFill>
              </a:rPr>
              <a:t>όνομά</a:t>
            </a:r>
            <a:r>
              <a:rPr lang="en-US" sz="2400" b="1" i="1" u="sng" dirty="0">
                <a:solidFill>
                  <a:srgbClr val="FFFF00"/>
                </a:solidFill>
              </a:rPr>
              <a:t> </a:t>
            </a:r>
            <a:r>
              <a:rPr lang="en-US" sz="2400" b="1" i="1" u="sng" err="1">
                <a:solidFill>
                  <a:srgbClr val="FFFF00"/>
                </a:solidFill>
              </a:rPr>
              <a:t>της</a:t>
            </a:r>
            <a:r>
              <a:rPr lang="en-US" sz="2400" b="1" i="1" u="sng" dirty="0">
                <a:solidFill>
                  <a:srgbClr val="FFFF00"/>
                </a:solidFill>
              </a:rPr>
              <a:t> η ήπ</a:t>
            </a:r>
            <a:r>
              <a:rPr lang="en-US" sz="2400" b="1" i="1" u="sng" err="1">
                <a:solidFill>
                  <a:srgbClr val="FFFF00"/>
                </a:solidFill>
              </a:rPr>
              <a:t>ειρός</a:t>
            </a:r>
            <a:r>
              <a:rPr lang="en-US" sz="2400" b="1" i="1" u="sng" dirty="0">
                <a:solidFill>
                  <a:srgbClr val="FFFF00"/>
                </a:solidFill>
              </a:rPr>
              <a:t> μας. Η </a:t>
            </a:r>
            <a:r>
              <a:rPr lang="en-US" sz="2400" b="1" i="1" u="sng" err="1">
                <a:solidFill>
                  <a:srgbClr val="FFFF00"/>
                </a:solidFill>
              </a:rPr>
              <a:t>στεφάνη</a:t>
            </a:r>
            <a:r>
              <a:rPr lang="en-US" sz="2400" b="1" i="1" u="sng" dirty="0">
                <a:solidFill>
                  <a:srgbClr val="FFFF00"/>
                </a:solidFill>
              </a:rPr>
              <a:t> </a:t>
            </a:r>
            <a:r>
              <a:rPr lang="en-US" sz="2400" b="1" i="1" u="sng" err="1">
                <a:solidFill>
                  <a:srgbClr val="FFFF00"/>
                </a:solidFill>
              </a:rPr>
              <a:t>του</a:t>
            </a:r>
            <a:r>
              <a:rPr lang="en-US" sz="2400" b="1" i="1" u="sng" dirty="0">
                <a:solidFill>
                  <a:srgbClr val="FFFF00"/>
                </a:solidFill>
              </a:rPr>
              <a:t> </a:t>
            </a:r>
            <a:r>
              <a:rPr lang="en-US" sz="2400" b="1" i="1" u="sng" err="1">
                <a:solidFill>
                  <a:srgbClr val="FFFF00"/>
                </a:solidFill>
              </a:rPr>
              <a:t>κέρμ</a:t>
            </a:r>
            <a:r>
              <a:rPr lang="en-US" sz="2400" b="1" i="1" u="sng" dirty="0">
                <a:solidFill>
                  <a:srgbClr val="FFFF00"/>
                </a:solidFill>
              </a:rPr>
              <a:t>α</a:t>
            </a:r>
            <a:r>
              <a:rPr lang="en-US" sz="2400" b="1" i="1" u="sng" err="1">
                <a:solidFill>
                  <a:srgbClr val="FFFF00"/>
                </a:solidFill>
              </a:rPr>
              <a:t>τος</a:t>
            </a:r>
            <a:r>
              <a:rPr lang="en-US" sz="2400" b="1" i="1" u="sng" dirty="0">
                <a:solidFill>
                  <a:srgbClr val="FFFF00"/>
                </a:solidFill>
              </a:rPr>
              <a:t> </a:t>
            </a:r>
            <a:r>
              <a:rPr lang="en-US" sz="2400" b="1" i="1" u="sng" err="1">
                <a:solidFill>
                  <a:srgbClr val="FFFF00"/>
                </a:solidFill>
              </a:rPr>
              <a:t>των</a:t>
            </a:r>
            <a:r>
              <a:rPr lang="en-US" sz="2400" b="1" i="1" u="sng" dirty="0">
                <a:solidFill>
                  <a:srgbClr val="FFFF00"/>
                </a:solidFill>
              </a:rPr>
              <a:t> 2 </a:t>
            </a:r>
            <a:r>
              <a:rPr lang="en-US" sz="2400" b="1" i="1" u="sng" err="1">
                <a:solidFill>
                  <a:srgbClr val="FFFF00"/>
                </a:solidFill>
              </a:rPr>
              <a:t>ευρώ</a:t>
            </a:r>
            <a:r>
              <a:rPr lang="en-US" sz="2400" b="1" i="1" u="sng" dirty="0">
                <a:solidFill>
                  <a:srgbClr val="FFFF00"/>
                </a:solidFill>
              </a:rPr>
              <a:t> </a:t>
            </a:r>
            <a:r>
              <a:rPr lang="en-US" sz="2400" b="1" i="1" u="sng" err="1">
                <a:solidFill>
                  <a:srgbClr val="FFFF00"/>
                </a:solidFill>
              </a:rPr>
              <a:t>φέρει</a:t>
            </a:r>
            <a:r>
              <a:rPr lang="en-US" sz="2400" b="1" i="1" u="sng" dirty="0">
                <a:solidFill>
                  <a:srgbClr val="FFFF00"/>
                </a:solidFill>
              </a:rPr>
              <a:t> </a:t>
            </a:r>
            <a:r>
              <a:rPr lang="en-US" sz="2400" b="1" i="1" u="sng" err="1">
                <a:solidFill>
                  <a:srgbClr val="FFFF00"/>
                </a:solidFill>
              </a:rPr>
              <a:t>την</a:t>
            </a:r>
            <a:r>
              <a:rPr lang="en-US" sz="2400" b="1" i="1" u="sng" dirty="0">
                <a:solidFill>
                  <a:srgbClr val="FFFF00"/>
                </a:solidFill>
              </a:rPr>
              <a:t> επ</a:t>
            </a:r>
            <a:r>
              <a:rPr lang="en-US" sz="2400" b="1" i="1" u="sng" err="1">
                <a:solidFill>
                  <a:srgbClr val="FFFF00"/>
                </a:solidFill>
              </a:rPr>
              <a:t>ιγρ</a:t>
            </a:r>
            <a:r>
              <a:rPr lang="en-US" sz="2400" b="1" i="1" u="sng" dirty="0">
                <a:solidFill>
                  <a:srgbClr val="FFFF00"/>
                </a:solidFill>
              </a:rPr>
              <a:t>α</a:t>
            </a:r>
            <a:r>
              <a:rPr lang="en-US" sz="2400" b="1" i="1" u="sng" err="1">
                <a:solidFill>
                  <a:srgbClr val="FFFF00"/>
                </a:solidFill>
              </a:rPr>
              <a:t>φή</a:t>
            </a:r>
            <a:r>
              <a:rPr lang="en-US" sz="2400" b="1" i="1" u="sng" dirty="0">
                <a:solidFill>
                  <a:srgbClr val="FFFF00"/>
                </a:solidFill>
              </a:rPr>
              <a:t> «EΛΛHNIKH ΔHMOKPATI</a:t>
            </a:r>
            <a:r>
              <a:rPr lang="en-US" sz="2000" b="1" i="1" u="sng" dirty="0">
                <a:solidFill>
                  <a:srgbClr val="FFFF00"/>
                </a:solidFill>
              </a:rPr>
              <a:t>A».</a:t>
            </a:r>
            <a:endParaRPr lang="en-US" sz="2000" b="1" i="1" u="sng">
              <a:solidFill>
                <a:srgbClr val="FFFF00"/>
              </a:solidFill>
              <a:cs typeface="Calibri"/>
            </a:endParaRPr>
          </a:p>
        </p:txBody>
      </p:sp>
      <p:sp>
        <p:nvSpPr>
          <p:cNvPr id="18" name="Freeform: Shape 17">
            <a:extLst>
              <a:ext uri="{FF2B5EF4-FFF2-40B4-BE49-F238E27FC236}">
                <a16:creationId xmlns:a16="http://schemas.microsoft.com/office/drawing/2014/main" id="{83C8019B-3985-409B-9B87-494B974EE9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
            <a:ext cx="2232251" cy="2361890"/>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20" name="Freeform: Shape 19">
            <a:extLst>
              <a:ext uri="{FF2B5EF4-FFF2-40B4-BE49-F238E27FC236}">
                <a16:creationId xmlns:a16="http://schemas.microsoft.com/office/drawing/2014/main" id="{9E5C5460-229E-46C8-A712-CC3179854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9419" y="3564607"/>
            <a:ext cx="3432581" cy="3293393"/>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2" name="Freeform: Shape 21">
            <a:extLst>
              <a:ext uri="{FF2B5EF4-FFF2-40B4-BE49-F238E27FC236}">
                <a16:creationId xmlns:a16="http://schemas.microsoft.com/office/drawing/2014/main" id="{B85A4DB3-61AA-49A1-85A9-B3397CD519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9419" y="3564607"/>
            <a:ext cx="3432581" cy="3293393"/>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5" name="Θέση περιεχομένου 4" descr="Εικόνα που περιέχει μέταλλο, νόμισμα, χρήματα, κέρμα&#10;&#10;Περιγραφή που δημιουργήθηκε αυτόματα">
            <a:extLst>
              <a:ext uri="{FF2B5EF4-FFF2-40B4-BE49-F238E27FC236}">
                <a16:creationId xmlns:a16="http://schemas.microsoft.com/office/drawing/2014/main" id="{0C285089-9857-11EC-9E0D-53378CF7A19A}"/>
              </a:ext>
            </a:extLst>
          </p:cNvPr>
          <p:cNvPicPr>
            <a:picLocks noGrp="1" noChangeAspect="1"/>
          </p:cNvPicPr>
          <p:nvPr>
            <p:ph idx="1"/>
          </p:nvPr>
        </p:nvPicPr>
        <p:blipFill rotWithShape="1">
          <a:blip r:embed="rId2"/>
          <a:srcRect r="-3" b="-3"/>
          <a:stretch/>
        </p:blipFill>
        <p:spPr>
          <a:xfrm>
            <a:off x="7020480" y="871280"/>
            <a:ext cx="4415738" cy="4415738"/>
          </a:xfrm>
          <a:custGeom>
            <a:avLst/>
            <a:gdLst/>
            <a:ahLst/>
            <a:cxnLst/>
            <a:rect l="l" t="t" r="r" b="b"/>
            <a:pathLst>
              <a:path w="2452978" h="2452978">
                <a:moveTo>
                  <a:pt x="1226489" y="0"/>
                </a:moveTo>
                <a:cubicBezTo>
                  <a:pt x="1903860" y="0"/>
                  <a:pt x="2452978" y="549118"/>
                  <a:pt x="2452978" y="1226489"/>
                </a:cubicBezTo>
                <a:cubicBezTo>
                  <a:pt x="2452978" y="1903860"/>
                  <a:pt x="1903860" y="2452978"/>
                  <a:pt x="1226489" y="2452978"/>
                </a:cubicBezTo>
                <a:cubicBezTo>
                  <a:pt x="549118" y="2452978"/>
                  <a:pt x="0" y="1903860"/>
                  <a:pt x="0" y="1226489"/>
                </a:cubicBezTo>
                <a:cubicBezTo>
                  <a:pt x="0" y="549118"/>
                  <a:pt x="549118" y="0"/>
                  <a:pt x="1226489" y="0"/>
                </a:cubicBezTo>
                <a:close/>
              </a:path>
            </a:pathLst>
          </a:custGeom>
        </p:spPr>
      </p:pic>
      <p:grpSp>
        <p:nvGrpSpPr>
          <p:cNvPr id="24" name="Graphic 185">
            <a:extLst>
              <a:ext uri="{FF2B5EF4-FFF2-40B4-BE49-F238E27FC236}">
                <a16:creationId xmlns:a16="http://schemas.microsoft.com/office/drawing/2014/main" id="{0C156BF8-7FF7-440F-BE2B-417DFFE8BF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25" name="Freeform: Shape 24">
              <a:extLst>
                <a:ext uri="{FF2B5EF4-FFF2-40B4-BE49-F238E27FC236}">
                  <a16:creationId xmlns:a16="http://schemas.microsoft.com/office/drawing/2014/main" id="{B7067280-C3E7-4DF6-A345-B9FEF6EF8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A78365A8-666B-4417-9D3C-554E6E6B2C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E71CAAFA-0A31-4308-AB9F-B1C84ABDF9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96AB1D25-144D-4BB4-A45C-60B8A094F4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069F0FB4-779A-48FC-AC33-784F177C9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956057001"/>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68DDCBBF-6C2C-738A-9511-F8F0A9174407}"/>
              </a:ext>
            </a:extLst>
          </p:cNvPr>
          <p:cNvSpPr>
            <a:spLocks noGrp="1"/>
          </p:cNvSpPr>
          <p:nvPr>
            <p:ph type="title"/>
          </p:nvPr>
        </p:nvSpPr>
        <p:spPr>
          <a:xfrm>
            <a:off x="6234865" y="568517"/>
            <a:ext cx="5248221" cy="1067209"/>
          </a:xfrm>
        </p:spPr>
        <p:txBody>
          <a:bodyPr vert="horz" lIns="91440" tIns="45720" rIns="91440" bIns="45720" rtlCol="0" anchor="ctr">
            <a:normAutofit/>
          </a:bodyPr>
          <a:lstStyle/>
          <a:p>
            <a:pPr algn="ctr"/>
            <a:r>
              <a:rPr lang="en-US" sz="5400" b="1" i="1" u="sng" dirty="0">
                <a:solidFill>
                  <a:srgbClr val="FFFF00"/>
                </a:solidFill>
              </a:rPr>
              <a:t>1 </a:t>
            </a:r>
            <a:r>
              <a:rPr lang="en-US" sz="5400" b="1" i="1" u="sng" err="1">
                <a:solidFill>
                  <a:srgbClr val="FFFF00"/>
                </a:solidFill>
              </a:rPr>
              <a:t>ευρώ</a:t>
            </a:r>
            <a:endParaRPr lang="el-GR" sz="5400" b="1" i="1" u="sng">
              <a:solidFill>
                <a:srgbClr val="FFFF00"/>
              </a:solidFill>
              <a:cs typeface="Calibri Light"/>
            </a:endParaRPr>
          </a:p>
        </p:txBody>
      </p:sp>
      <p:pic>
        <p:nvPicPr>
          <p:cNvPr id="5" name="Θέση περιεχομένου 4" descr="Εικόνα που περιέχει κέρμα, νόμισμα, νικέλιο/πεντάρα, μέταλλο&#10;&#10;Περιγραφή που δημιουργήθηκε αυτόματα">
            <a:extLst>
              <a:ext uri="{FF2B5EF4-FFF2-40B4-BE49-F238E27FC236}">
                <a16:creationId xmlns:a16="http://schemas.microsoft.com/office/drawing/2014/main" id="{2E2C6399-29E2-9367-7FD1-456483DE5EE4}"/>
              </a:ext>
            </a:extLst>
          </p:cNvPr>
          <p:cNvPicPr>
            <a:picLocks noGrp="1" noChangeAspect="1"/>
          </p:cNvPicPr>
          <p:nvPr>
            <p:ph idx="1"/>
          </p:nvPr>
        </p:nvPicPr>
        <p:blipFill rotWithShape="1">
          <a:blip r:embed="rId2"/>
          <a:srcRect r="-3" b="-3"/>
          <a:stretch/>
        </p:blipFill>
        <p:spPr>
          <a:xfrm>
            <a:off x="739959" y="1095407"/>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ln w="28575">
            <a:noFill/>
          </a:ln>
        </p:spPr>
      </p:pic>
      <p:grpSp>
        <p:nvGrpSpPr>
          <p:cNvPr id="31" name="Group 11">
            <a:extLst>
              <a:ext uri="{FF2B5EF4-FFF2-40B4-BE49-F238E27FC236}">
                <a16:creationId xmlns:a16="http://schemas.microsoft.com/office/drawing/2014/main" id="{B894EFA8-F425-4D19-A94B-445388B31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3" name="Freeform: Shape 12">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32" name="Freeform: Shape 13">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Θέση κειμένου 3">
            <a:extLst>
              <a:ext uri="{FF2B5EF4-FFF2-40B4-BE49-F238E27FC236}">
                <a16:creationId xmlns:a16="http://schemas.microsoft.com/office/drawing/2014/main" id="{4C2113FA-2EED-42CD-239C-402520884016}"/>
              </a:ext>
            </a:extLst>
          </p:cNvPr>
          <p:cNvSpPr>
            <a:spLocks noGrp="1"/>
          </p:cNvSpPr>
          <p:nvPr>
            <p:ph type="body" sz="half" idx="2"/>
          </p:nvPr>
        </p:nvSpPr>
        <p:spPr>
          <a:xfrm>
            <a:off x="6234868" y="1820369"/>
            <a:ext cx="5217173" cy="4351338"/>
          </a:xfrm>
        </p:spPr>
        <p:txBody>
          <a:bodyPr vert="horz" lIns="91440" tIns="45720" rIns="91440" bIns="45720" rtlCol="0" anchor="t">
            <a:normAutofit/>
          </a:bodyPr>
          <a:lstStyle/>
          <a:p>
            <a:pPr indent="-228600">
              <a:buFont typeface="Arial" panose="020B0604020202020204" pitchFamily="34" charset="0"/>
              <a:buChar char="•"/>
            </a:pPr>
            <a:r>
              <a:rPr lang="en-US" sz="2400" b="1" i="1" u="sng" err="1">
                <a:solidFill>
                  <a:srgbClr val="FFFF00"/>
                </a:solidFill>
              </a:rPr>
              <a:t>Το</a:t>
            </a:r>
            <a:r>
              <a:rPr lang="en-US" sz="2400" b="1" i="1" u="sng" dirty="0">
                <a:solidFill>
                  <a:srgbClr val="FFFF00"/>
                </a:solidFill>
              </a:rPr>
              <a:t> </a:t>
            </a:r>
            <a:r>
              <a:rPr lang="en-US" sz="2400" b="1" i="1" u="sng" err="1">
                <a:solidFill>
                  <a:srgbClr val="FFFF00"/>
                </a:solidFill>
              </a:rPr>
              <a:t>κέρμ</a:t>
            </a:r>
            <a:r>
              <a:rPr lang="en-US" sz="2400" b="1" i="1" u="sng" dirty="0">
                <a:solidFill>
                  <a:srgbClr val="FFFF00"/>
                </a:solidFill>
              </a:rPr>
              <a:t>α </a:t>
            </a:r>
            <a:r>
              <a:rPr lang="en-US" sz="2400" b="1" i="1" u="sng" err="1">
                <a:solidFill>
                  <a:srgbClr val="FFFF00"/>
                </a:solidFill>
              </a:rPr>
              <a:t>του</a:t>
            </a:r>
            <a:r>
              <a:rPr lang="en-US" sz="2400" b="1" i="1" u="sng" dirty="0">
                <a:solidFill>
                  <a:srgbClr val="FFFF00"/>
                </a:solidFill>
              </a:rPr>
              <a:t> 1 </a:t>
            </a:r>
            <a:r>
              <a:rPr lang="en-US" sz="2400" b="1" i="1" u="sng" err="1">
                <a:solidFill>
                  <a:srgbClr val="FFFF00"/>
                </a:solidFill>
              </a:rPr>
              <a:t>ευρώ</a:t>
            </a:r>
            <a:r>
              <a:rPr lang="en-US" sz="2400" b="1" i="1" u="sng" dirty="0">
                <a:solidFill>
                  <a:srgbClr val="FFFF00"/>
                </a:solidFill>
              </a:rPr>
              <a:t> </a:t>
            </a:r>
            <a:r>
              <a:rPr lang="en-US" sz="2400" b="1" i="1" u="sng" err="1">
                <a:solidFill>
                  <a:srgbClr val="FFFF00"/>
                </a:solidFill>
              </a:rPr>
              <a:t>είν</a:t>
            </a:r>
            <a:r>
              <a:rPr lang="en-US" sz="2400" b="1" i="1" u="sng" dirty="0">
                <a:solidFill>
                  <a:srgbClr val="FFFF00"/>
                </a:solidFill>
              </a:rPr>
              <a:t>αι α</a:t>
            </a:r>
            <a:r>
              <a:rPr lang="en-US" sz="2400" b="1" i="1" u="sng" err="1">
                <a:solidFill>
                  <a:srgbClr val="FFFF00"/>
                </a:solidFill>
              </a:rPr>
              <a:t>ντίγρ</a:t>
            </a:r>
            <a:r>
              <a:rPr lang="en-US" sz="2400" b="1" i="1" u="sng" dirty="0">
                <a:solidFill>
                  <a:srgbClr val="FFFF00"/>
                </a:solidFill>
              </a:rPr>
              <a:t>α</a:t>
            </a:r>
            <a:r>
              <a:rPr lang="en-US" sz="2400" b="1" i="1" u="sng" err="1">
                <a:solidFill>
                  <a:srgbClr val="FFFF00"/>
                </a:solidFill>
              </a:rPr>
              <a:t>φο</a:t>
            </a:r>
            <a:r>
              <a:rPr lang="en-US" sz="2400" b="1" i="1" u="sng" dirty="0">
                <a:solidFill>
                  <a:srgbClr val="FFFF00"/>
                </a:solidFill>
              </a:rPr>
              <a:t> </a:t>
            </a:r>
            <a:r>
              <a:rPr lang="en-US" sz="2400" b="1" i="1" u="sng" err="1">
                <a:solidFill>
                  <a:srgbClr val="FFFF00"/>
                </a:solidFill>
              </a:rPr>
              <a:t>όψης</a:t>
            </a:r>
            <a:r>
              <a:rPr lang="en-US" sz="2400" b="1" i="1" u="sng" dirty="0">
                <a:solidFill>
                  <a:srgbClr val="FFFF00"/>
                </a:solidFill>
              </a:rPr>
              <a:t> α</a:t>
            </a:r>
            <a:r>
              <a:rPr lang="en-US" sz="2400" b="1" i="1" u="sng" err="1">
                <a:solidFill>
                  <a:srgbClr val="FFFF00"/>
                </a:solidFill>
              </a:rPr>
              <a:t>ρχ</a:t>
            </a:r>
            <a:r>
              <a:rPr lang="en-US" sz="2400" b="1" i="1" u="sng" dirty="0">
                <a:solidFill>
                  <a:srgbClr val="FFFF00"/>
                </a:solidFill>
              </a:rPr>
              <a:t>α</a:t>
            </a:r>
            <a:r>
              <a:rPr lang="en-US" sz="2400" b="1" i="1" u="sng" err="1">
                <a:solidFill>
                  <a:srgbClr val="FFFF00"/>
                </a:solidFill>
              </a:rPr>
              <a:t>ίου</a:t>
            </a:r>
            <a:r>
              <a:rPr lang="en-US" sz="2400" b="1" i="1" u="sng" dirty="0">
                <a:solidFill>
                  <a:srgbClr val="FFFF00"/>
                </a:solidFill>
              </a:rPr>
              <a:t> α</a:t>
            </a:r>
            <a:r>
              <a:rPr lang="en-US" sz="2400" b="1" i="1" u="sng" err="1">
                <a:solidFill>
                  <a:srgbClr val="FFFF00"/>
                </a:solidFill>
              </a:rPr>
              <a:t>θην</a:t>
            </a:r>
            <a:r>
              <a:rPr lang="en-US" sz="2400" b="1" i="1" u="sng" dirty="0">
                <a:solidFill>
                  <a:srgbClr val="FFFF00"/>
                </a:solidFill>
              </a:rPr>
              <a:t>α</a:t>
            </a:r>
            <a:r>
              <a:rPr lang="en-US" sz="2400" b="1" i="1" u="sng" err="1">
                <a:solidFill>
                  <a:srgbClr val="FFFF00"/>
                </a:solidFill>
              </a:rPr>
              <a:t>ϊκού</a:t>
            </a:r>
            <a:r>
              <a:rPr lang="en-US" sz="2400" b="1" i="1" u="sng" dirty="0">
                <a:solidFill>
                  <a:srgbClr val="FFFF00"/>
                </a:solidFill>
              </a:rPr>
              <a:t> </a:t>
            </a:r>
            <a:r>
              <a:rPr lang="en-US" sz="2400" b="1" i="1" u="sng" err="1">
                <a:solidFill>
                  <a:srgbClr val="FFFF00"/>
                </a:solidFill>
              </a:rPr>
              <a:t>τετράδρ</a:t>
            </a:r>
            <a:r>
              <a:rPr lang="en-US" sz="2400" b="1" i="1" u="sng" dirty="0">
                <a:solidFill>
                  <a:srgbClr val="FFFF00"/>
                </a:solidFill>
              </a:rPr>
              <a:t>α</a:t>
            </a:r>
            <a:r>
              <a:rPr lang="en-US" sz="2400" b="1" i="1" u="sng" err="1">
                <a:solidFill>
                  <a:srgbClr val="FFFF00"/>
                </a:solidFill>
              </a:rPr>
              <a:t>χμου</a:t>
            </a:r>
            <a:r>
              <a:rPr lang="en-US" sz="2400" b="1" i="1" u="sng" dirty="0">
                <a:solidFill>
                  <a:srgbClr val="FFFF00"/>
                </a:solidFill>
              </a:rPr>
              <a:t> </a:t>
            </a:r>
            <a:r>
              <a:rPr lang="en-US" sz="2400" b="1" i="1" u="sng" err="1">
                <a:solidFill>
                  <a:srgbClr val="FFFF00"/>
                </a:solidFill>
              </a:rPr>
              <a:t>του</a:t>
            </a:r>
            <a:r>
              <a:rPr lang="en-US" sz="2400" b="1" i="1" u="sng" dirty="0">
                <a:solidFill>
                  <a:srgbClr val="FFFF00"/>
                </a:solidFill>
              </a:rPr>
              <a:t> 5ου α</a:t>
            </a:r>
            <a:r>
              <a:rPr lang="en-US" sz="2400" b="1" i="1" u="sng" err="1">
                <a:solidFill>
                  <a:srgbClr val="FFFF00"/>
                </a:solidFill>
              </a:rPr>
              <a:t>ιών</a:t>
            </a:r>
            <a:r>
              <a:rPr lang="en-US" sz="2400" b="1" i="1" u="sng" dirty="0">
                <a:solidFill>
                  <a:srgbClr val="FFFF00"/>
                </a:solidFill>
              </a:rPr>
              <a:t>α π.Χ. π</a:t>
            </a:r>
            <a:r>
              <a:rPr lang="en-US" sz="2400" b="1" i="1" u="sng" err="1">
                <a:solidFill>
                  <a:srgbClr val="FFFF00"/>
                </a:solidFill>
              </a:rPr>
              <a:t>ου</a:t>
            </a:r>
            <a:r>
              <a:rPr lang="en-US" sz="2400" b="1" i="1" u="sng" dirty="0">
                <a:solidFill>
                  <a:srgbClr val="FFFF00"/>
                </a:solidFill>
              </a:rPr>
              <a:t> </a:t>
            </a:r>
            <a:r>
              <a:rPr lang="en-US" sz="2400" b="1" i="1" u="sng" err="1">
                <a:solidFill>
                  <a:srgbClr val="FFFF00"/>
                </a:solidFill>
              </a:rPr>
              <a:t>φέρει</a:t>
            </a:r>
            <a:r>
              <a:rPr lang="en-US" sz="2400" b="1" i="1" u="sng" dirty="0">
                <a:solidFill>
                  <a:srgbClr val="FFFF00"/>
                </a:solidFill>
              </a:rPr>
              <a:t> πα</a:t>
            </a:r>
            <a:r>
              <a:rPr lang="en-US" sz="2400" b="1" i="1" u="sng" err="1">
                <a:solidFill>
                  <a:srgbClr val="FFFF00"/>
                </a:solidFill>
              </a:rPr>
              <a:t>ράστ</a:t>
            </a:r>
            <a:r>
              <a:rPr lang="en-US" sz="2400" b="1" i="1" u="sng" dirty="0">
                <a:solidFill>
                  <a:srgbClr val="FFFF00"/>
                </a:solidFill>
              </a:rPr>
              <a:t>α</a:t>
            </a:r>
            <a:r>
              <a:rPr lang="en-US" sz="2400" b="1" i="1" u="sng" err="1">
                <a:solidFill>
                  <a:srgbClr val="FFFF00"/>
                </a:solidFill>
              </a:rPr>
              <a:t>ση</a:t>
            </a:r>
            <a:r>
              <a:rPr lang="en-US" sz="2400" b="1" i="1" u="sng" dirty="0">
                <a:solidFill>
                  <a:srgbClr val="FFFF00"/>
                </a:solidFill>
              </a:rPr>
              <a:t> </a:t>
            </a:r>
            <a:r>
              <a:rPr lang="en-US" sz="2400" b="1" i="1" u="sng" err="1">
                <a:solidFill>
                  <a:srgbClr val="FFFF00"/>
                </a:solidFill>
              </a:rPr>
              <a:t>γλ</a:t>
            </a:r>
            <a:r>
              <a:rPr lang="en-US" sz="2400" b="1" i="1" u="sng" dirty="0">
                <a:solidFill>
                  <a:srgbClr val="FFFF00"/>
                </a:solidFill>
              </a:rPr>
              <a:t>α</a:t>
            </a:r>
            <a:r>
              <a:rPr lang="en-US" sz="2400" b="1" i="1" u="sng" err="1">
                <a:solidFill>
                  <a:srgbClr val="FFFF00"/>
                </a:solidFill>
              </a:rPr>
              <a:t>ύκ</a:t>
            </a:r>
            <a:r>
              <a:rPr lang="en-US" sz="2400" b="1" i="1" u="sng" dirty="0">
                <a:solidFill>
                  <a:srgbClr val="FFFF00"/>
                </a:solidFill>
              </a:rPr>
              <a:t>ας.</a:t>
            </a:r>
            <a:endParaRPr lang="en-US" sz="2400" b="1" i="1" u="sng">
              <a:solidFill>
                <a:srgbClr val="FFFF00"/>
              </a:solidFill>
              <a:ea typeface="Calibri"/>
              <a:cs typeface="Calibri"/>
            </a:endParaRPr>
          </a:p>
        </p:txBody>
      </p:sp>
      <p:grpSp>
        <p:nvGrpSpPr>
          <p:cNvPr id="33"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7" name="Freeform: Shape 16">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4" name="Freeform: Shape 17">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5" name="Freeform: Shape 18">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6" name="Freeform: Shape 19">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797812854"/>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E6404EBB-A21C-6CB7-ADB2-ACB719D951F4}"/>
              </a:ext>
            </a:extLst>
          </p:cNvPr>
          <p:cNvSpPr>
            <a:spLocks noGrp="1"/>
          </p:cNvSpPr>
          <p:nvPr>
            <p:ph type="title"/>
          </p:nvPr>
        </p:nvSpPr>
        <p:spPr>
          <a:xfrm>
            <a:off x="6234865" y="568517"/>
            <a:ext cx="5248221" cy="1067209"/>
          </a:xfrm>
        </p:spPr>
        <p:txBody>
          <a:bodyPr vert="horz" lIns="91440" tIns="45720" rIns="91440" bIns="45720" rtlCol="0" anchor="ctr">
            <a:normAutofit/>
          </a:bodyPr>
          <a:lstStyle/>
          <a:p>
            <a:r>
              <a:rPr lang="en-US" sz="4400" b="1" i="1" u="sng" dirty="0">
                <a:solidFill>
                  <a:srgbClr val="FFFF00"/>
                </a:solidFill>
              </a:rPr>
              <a:t>50 </a:t>
            </a:r>
            <a:r>
              <a:rPr lang="en-US" sz="4400" b="1" i="1" u="sng" err="1">
                <a:solidFill>
                  <a:srgbClr val="FFFF00"/>
                </a:solidFill>
              </a:rPr>
              <a:t>λε</a:t>
            </a:r>
            <a:r>
              <a:rPr lang="en-US" sz="4400" b="1" i="1" u="sng" dirty="0">
                <a:solidFill>
                  <a:srgbClr val="FFFF00"/>
                </a:solidFill>
              </a:rPr>
              <a:t>π</a:t>
            </a:r>
            <a:r>
              <a:rPr lang="en-US" sz="4400" b="1" i="1" u="sng" err="1">
                <a:solidFill>
                  <a:srgbClr val="FFFF00"/>
                </a:solidFill>
              </a:rPr>
              <a:t>τά</a:t>
            </a:r>
            <a:r>
              <a:rPr lang="en-US" sz="4400" b="1" i="1" u="sng" dirty="0">
                <a:solidFill>
                  <a:srgbClr val="FFFF00"/>
                </a:solidFill>
              </a:rPr>
              <a:t>/</a:t>
            </a:r>
            <a:r>
              <a:rPr lang="en-US" sz="4400" b="1" i="1" u="sng" err="1">
                <a:solidFill>
                  <a:srgbClr val="FFFF00"/>
                </a:solidFill>
              </a:rPr>
              <a:t>σεντ</a:t>
            </a:r>
            <a:endParaRPr lang="en-US" sz="4400" b="1" i="1" u="sng">
              <a:solidFill>
                <a:srgbClr val="FFFF00"/>
              </a:solidFill>
              <a:cs typeface="Calibri Light"/>
            </a:endParaRPr>
          </a:p>
          <a:p>
            <a:endParaRPr lang="en-US" sz="4400" dirty="0">
              <a:solidFill>
                <a:srgbClr val="FFFF00"/>
              </a:solidFill>
              <a:cs typeface="Calibri Light"/>
            </a:endParaRPr>
          </a:p>
        </p:txBody>
      </p:sp>
      <p:pic>
        <p:nvPicPr>
          <p:cNvPr id="5" name="Θέση περιεχομένου 4" descr="Εικόνα που περιέχει κέρμα, νόμισμα, χρήματα, εμπρόσθια όψη&#10;&#10;Περιγραφή που δημιουργήθηκε αυτόματα">
            <a:extLst>
              <a:ext uri="{FF2B5EF4-FFF2-40B4-BE49-F238E27FC236}">
                <a16:creationId xmlns:a16="http://schemas.microsoft.com/office/drawing/2014/main" id="{B90821C9-4F78-540A-A941-E10455F006C3}"/>
              </a:ext>
            </a:extLst>
          </p:cNvPr>
          <p:cNvPicPr>
            <a:picLocks noGrp="1" noChangeAspect="1"/>
          </p:cNvPicPr>
          <p:nvPr>
            <p:ph idx="1"/>
          </p:nvPr>
        </p:nvPicPr>
        <p:blipFill rotWithShape="1">
          <a:blip r:embed="rId2"/>
          <a:srcRect r="-3" b="-3"/>
          <a:stretch/>
        </p:blipFill>
        <p:spPr>
          <a:xfrm>
            <a:off x="739959" y="1095407"/>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ln w="28575">
            <a:noFill/>
          </a:ln>
        </p:spPr>
      </p:pic>
      <p:grpSp>
        <p:nvGrpSpPr>
          <p:cNvPr id="12" name="Group 11">
            <a:extLst>
              <a:ext uri="{FF2B5EF4-FFF2-40B4-BE49-F238E27FC236}">
                <a16:creationId xmlns:a16="http://schemas.microsoft.com/office/drawing/2014/main" id="{B894EFA8-F425-4D19-A94B-445388B31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3" name="Freeform: Shape 12">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Θέση κειμένου 3">
            <a:extLst>
              <a:ext uri="{FF2B5EF4-FFF2-40B4-BE49-F238E27FC236}">
                <a16:creationId xmlns:a16="http://schemas.microsoft.com/office/drawing/2014/main" id="{D077D327-B964-0162-F660-3AE47016368C}"/>
              </a:ext>
            </a:extLst>
          </p:cNvPr>
          <p:cNvSpPr>
            <a:spLocks noGrp="1"/>
          </p:cNvSpPr>
          <p:nvPr>
            <p:ph type="body" sz="half" idx="2"/>
          </p:nvPr>
        </p:nvSpPr>
        <p:spPr>
          <a:xfrm>
            <a:off x="6234868" y="1820369"/>
            <a:ext cx="5217173" cy="4351338"/>
          </a:xfrm>
        </p:spPr>
        <p:txBody>
          <a:bodyPr vert="horz" lIns="91440" tIns="45720" rIns="91440" bIns="45720" rtlCol="0" anchor="t">
            <a:normAutofit/>
          </a:bodyPr>
          <a:lstStyle/>
          <a:p>
            <a:pPr indent="-228600">
              <a:buFont typeface="Arial" panose="020B0604020202020204" pitchFamily="34" charset="0"/>
              <a:buChar char="•"/>
            </a:pPr>
            <a:r>
              <a:rPr lang="en-US" sz="2400" b="1" i="1" u="sng" err="1">
                <a:solidFill>
                  <a:srgbClr val="FFFF00"/>
                </a:solidFill>
              </a:rPr>
              <a:t>Στο</a:t>
            </a:r>
            <a:r>
              <a:rPr lang="en-US" sz="2400" b="1" i="1" u="sng" dirty="0">
                <a:solidFill>
                  <a:srgbClr val="FFFF00"/>
                </a:solidFill>
              </a:rPr>
              <a:t> </a:t>
            </a:r>
            <a:r>
              <a:rPr lang="en-US" sz="2400" b="1" i="1" u="sng" err="1">
                <a:solidFill>
                  <a:srgbClr val="FFFF00"/>
                </a:solidFill>
              </a:rPr>
              <a:t>κέρμ</a:t>
            </a:r>
            <a:r>
              <a:rPr lang="en-US" sz="2400" b="1" i="1" u="sng" dirty="0">
                <a:solidFill>
                  <a:srgbClr val="FFFF00"/>
                </a:solidFill>
              </a:rPr>
              <a:t>α </a:t>
            </a:r>
            <a:r>
              <a:rPr lang="en-US" sz="2400" b="1" i="1" u="sng" err="1">
                <a:solidFill>
                  <a:srgbClr val="FFFF00"/>
                </a:solidFill>
              </a:rPr>
              <a:t>των</a:t>
            </a:r>
            <a:r>
              <a:rPr lang="en-US" sz="2400" b="1" i="1" u="sng" dirty="0">
                <a:solidFill>
                  <a:srgbClr val="FFFF00"/>
                </a:solidFill>
              </a:rPr>
              <a:t> 50 </a:t>
            </a:r>
            <a:r>
              <a:rPr lang="en-US" sz="2400" b="1" i="1" u="sng" err="1">
                <a:solidFill>
                  <a:srgbClr val="FFFF00"/>
                </a:solidFill>
              </a:rPr>
              <a:t>λε</a:t>
            </a:r>
            <a:r>
              <a:rPr lang="en-US" sz="2400" b="1" i="1" u="sng" dirty="0">
                <a:solidFill>
                  <a:srgbClr val="FFFF00"/>
                </a:solidFill>
              </a:rPr>
              <a:t>π</a:t>
            </a:r>
            <a:r>
              <a:rPr lang="en-US" sz="2400" b="1" i="1" u="sng" err="1">
                <a:solidFill>
                  <a:srgbClr val="FFFF00"/>
                </a:solidFill>
              </a:rPr>
              <a:t>τών</a:t>
            </a:r>
            <a:r>
              <a:rPr lang="en-US" sz="2400" b="1" i="1" u="sng" dirty="0">
                <a:solidFill>
                  <a:srgbClr val="FFFF00"/>
                </a:solidFill>
              </a:rPr>
              <a:t> πα</a:t>
            </a:r>
            <a:r>
              <a:rPr lang="en-US" sz="2400" b="1" i="1" u="sng" err="1">
                <a:solidFill>
                  <a:srgbClr val="FFFF00"/>
                </a:solidFill>
              </a:rPr>
              <a:t>ρουσιάζετ</a:t>
            </a:r>
            <a:r>
              <a:rPr lang="en-US" sz="2400" b="1" i="1" u="sng" dirty="0">
                <a:solidFill>
                  <a:srgbClr val="FFFF00"/>
                </a:solidFill>
              </a:rPr>
              <a:t>αι η </a:t>
            </a:r>
            <a:r>
              <a:rPr lang="en-US" sz="2400" b="1" i="1" u="sng" err="1">
                <a:solidFill>
                  <a:srgbClr val="FFFF00"/>
                </a:solidFill>
              </a:rPr>
              <a:t>μορφή</a:t>
            </a:r>
            <a:r>
              <a:rPr lang="en-US" sz="2400" b="1" i="1" u="sng" dirty="0">
                <a:solidFill>
                  <a:srgbClr val="FFFF00"/>
                </a:solidFill>
              </a:rPr>
              <a:t> </a:t>
            </a:r>
            <a:r>
              <a:rPr lang="en-US" sz="2400" b="1" i="1" u="sng" err="1">
                <a:solidFill>
                  <a:srgbClr val="FFFF00"/>
                </a:solidFill>
              </a:rPr>
              <a:t>του</a:t>
            </a:r>
            <a:r>
              <a:rPr lang="en-US" sz="2400" b="1" i="1" u="sng" dirty="0">
                <a:solidFill>
                  <a:srgbClr val="FFFF00"/>
                </a:solidFill>
              </a:rPr>
              <a:t> </a:t>
            </a:r>
            <a:r>
              <a:rPr lang="en-US" sz="2400" b="1" i="1" u="sng" err="1">
                <a:solidFill>
                  <a:srgbClr val="FFFF00"/>
                </a:solidFill>
              </a:rPr>
              <a:t>Ελευθέριου</a:t>
            </a:r>
            <a:r>
              <a:rPr lang="en-US" sz="2400" b="1" i="1" u="sng" dirty="0">
                <a:solidFill>
                  <a:srgbClr val="FFFF00"/>
                </a:solidFill>
              </a:rPr>
              <a:t> </a:t>
            </a:r>
            <a:r>
              <a:rPr lang="en-US" sz="2400" b="1" i="1" u="sng" err="1">
                <a:solidFill>
                  <a:srgbClr val="FFFF00"/>
                </a:solidFill>
              </a:rPr>
              <a:t>Βενιζέλου</a:t>
            </a:r>
            <a:r>
              <a:rPr lang="en-US" sz="2400" b="1" i="1" u="sng" dirty="0">
                <a:solidFill>
                  <a:srgbClr val="FFFF00"/>
                </a:solidFill>
              </a:rPr>
              <a:t> (1864-1936), </a:t>
            </a:r>
            <a:r>
              <a:rPr lang="en-US" sz="2400" b="1" i="1" u="sng" err="1">
                <a:solidFill>
                  <a:srgbClr val="FFFF00"/>
                </a:solidFill>
              </a:rPr>
              <a:t>μι</a:t>
            </a:r>
            <a:r>
              <a:rPr lang="en-US" sz="2400" b="1" i="1" u="sng" dirty="0">
                <a:solidFill>
                  <a:srgbClr val="FFFF00"/>
                </a:solidFill>
              </a:rPr>
              <a:t>ας από </a:t>
            </a:r>
            <a:r>
              <a:rPr lang="en-US" sz="2400" b="1" i="1" u="sng" err="1">
                <a:solidFill>
                  <a:srgbClr val="FFFF00"/>
                </a:solidFill>
              </a:rPr>
              <a:t>τις</a:t>
            </a:r>
            <a:r>
              <a:rPr lang="en-US" sz="2400" b="1" i="1" u="sng" dirty="0">
                <a:solidFill>
                  <a:srgbClr val="FFFF00"/>
                </a:solidFill>
              </a:rPr>
              <a:t> π</a:t>
            </a:r>
            <a:r>
              <a:rPr lang="en-US" sz="2400" b="1" i="1" u="sng" err="1">
                <a:solidFill>
                  <a:srgbClr val="FFFF00"/>
                </a:solidFill>
              </a:rPr>
              <a:t>λέον</a:t>
            </a:r>
            <a:r>
              <a:rPr lang="en-US" sz="2400" b="1" i="1" u="sng" dirty="0">
                <a:solidFill>
                  <a:srgbClr val="FFFF00"/>
                </a:solidFill>
              </a:rPr>
              <a:t> </a:t>
            </a:r>
            <a:r>
              <a:rPr lang="en-US" sz="2400" b="1" i="1" u="sng" err="1">
                <a:solidFill>
                  <a:srgbClr val="FFFF00"/>
                </a:solidFill>
              </a:rPr>
              <a:t>σημ</a:t>
            </a:r>
            <a:r>
              <a:rPr lang="en-US" sz="2400" b="1" i="1" u="sng" dirty="0">
                <a:solidFill>
                  <a:srgbClr val="FFFF00"/>
                </a:solidFill>
              </a:rPr>
              <a:t>α</a:t>
            </a:r>
            <a:r>
              <a:rPr lang="en-US" sz="2400" b="1" i="1" u="sng" err="1">
                <a:solidFill>
                  <a:srgbClr val="FFFF00"/>
                </a:solidFill>
              </a:rPr>
              <a:t>ντικές</a:t>
            </a:r>
            <a:r>
              <a:rPr lang="en-US" sz="2400" b="1" i="1" u="sng" dirty="0">
                <a:solidFill>
                  <a:srgbClr val="FFFF00"/>
                </a:solidFill>
              </a:rPr>
              <a:t> π</a:t>
            </a:r>
            <a:r>
              <a:rPr lang="en-US" sz="2400" b="1" i="1" u="sng" err="1">
                <a:solidFill>
                  <a:srgbClr val="FFFF00"/>
                </a:solidFill>
              </a:rPr>
              <a:t>ολιτικές</a:t>
            </a:r>
            <a:r>
              <a:rPr lang="en-US" sz="2400" b="1" i="1" u="sng" dirty="0">
                <a:solidFill>
                  <a:srgbClr val="FFFF00"/>
                </a:solidFill>
              </a:rPr>
              <a:t> </a:t>
            </a:r>
            <a:r>
              <a:rPr lang="en-US" sz="2400" b="1" i="1" u="sng" err="1">
                <a:solidFill>
                  <a:srgbClr val="FFFF00"/>
                </a:solidFill>
              </a:rPr>
              <a:t>φυσιογνωμίες</a:t>
            </a:r>
            <a:r>
              <a:rPr lang="en-US" sz="2400" b="1" i="1" u="sng" dirty="0">
                <a:solidFill>
                  <a:srgbClr val="FFFF00"/>
                </a:solidFill>
              </a:rPr>
              <a:t> </a:t>
            </a:r>
            <a:r>
              <a:rPr lang="en-US" sz="2400" b="1" i="1" u="sng" err="1">
                <a:solidFill>
                  <a:srgbClr val="FFFF00"/>
                </a:solidFill>
              </a:rPr>
              <a:t>της</a:t>
            </a:r>
            <a:r>
              <a:rPr lang="en-US" sz="2400" b="1" i="1" u="sng" dirty="0">
                <a:solidFill>
                  <a:srgbClr val="FFFF00"/>
                </a:solidFill>
              </a:rPr>
              <a:t> </a:t>
            </a:r>
            <a:r>
              <a:rPr lang="en-US" sz="2400" b="1" i="1" u="sng" err="1">
                <a:solidFill>
                  <a:srgbClr val="FFFF00"/>
                </a:solidFill>
              </a:rPr>
              <a:t>νεότερης</a:t>
            </a:r>
            <a:r>
              <a:rPr lang="en-US" sz="2400" b="1" i="1" u="sng" dirty="0">
                <a:solidFill>
                  <a:srgbClr val="FFFF00"/>
                </a:solidFill>
              </a:rPr>
              <a:t> </a:t>
            </a:r>
            <a:r>
              <a:rPr lang="en-US" sz="2400" b="1" i="1" u="sng" err="1">
                <a:solidFill>
                  <a:srgbClr val="FFFF00"/>
                </a:solidFill>
              </a:rPr>
              <a:t>Ελλάδ</a:t>
            </a:r>
            <a:r>
              <a:rPr lang="en-US" sz="2400" b="1" i="1" u="sng" dirty="0">
                <a:solidFill>
                  <a:srgbClr val="FFFF00"/>
                </a:solidFill>
              </a:rPr>
              <a:t>ας. Υπ</a:t>
            </a:r>
            <a:r>
              <a:rPr lang="en-US" sz="2400" b="1" i="1" u="sng" err="1">
                <a:solidFill>
                  <a:srgbClr val="FFFF00"/>
                </a:solidFill>
              </a:rPr>
              <a:t>ήρξε</a:t>
            </a:r>
            <a:r>
              <a:rPr lang="en-US" sz="2400" b="1" i="1" u="sng" dirty="0">
                <a:solidFill>
                  <a:srgbClr val="FFFF00"/>
                </a:solidFill>
              </a:rPr>
              <a:t> π</a:t>
            </a:r>
            <a:r>
              <a:rPr lang="en-US" sz="2400" b="1" i="1" u="sng" err="1">
                <a:solidFill>
                  <a:srgbClr val="FFFF00"/>
                </a:solidFill>
              </a:rPr>
              <a:t>ρωτο</a:t>
            </a:r>
            <a:r>
              <a:rPr lang="en-US" sz="2400" b="1" i="1" u="sng" dirty="0">
                <a:solidFill>
                  <a:srgbClr val="FFFF00"/>
                </a:solidFill>
              </a:rPr>
              <a:t>π</a:t>
            </a:r>
            <a:r>
              <a:rPr lang="en-US" sz="2400" b="1" i="1" u="sng" err="1">
                <a:solidFill>
                  <a:srgbClr val="FFFF00"/>
                </a:solidFill>
              </a:rPr>
              <a:t>όρος</a:t>
            </a:r>
            <a:r>
              <a:rPr lang="en-US" sz="2400" b="1" i="1" u="sng" dirty="0">
                <a:solidFill>
                  <a:srgbClr val="FFFF00"/>
                </a:solidFill>
              </a:rPr>
              <a:t> </a:t>
            </a:r>
            <a:r>
              <a:rPr lang="en-US" sz="2400" b="1" i="1" u="sng" err="1">
                <a:solidFill>
                  <a:srgbClr val="FFFF00"/>
                </a:solidFill>
              </a:rPr>
              <a:t>κοινωνικών</a:t>
            </a:r>
            <a:r>
              <a:rPr lang="en-US" sz="2400" b="1" i="1" u="sng" dirty="0">
                <a:solidFill>
                  <a:srgbClr val="FFFF00"/>
                </a:solidFill>
              </a:rPr>
              <a:t> </a:t>
            </a:r>
            <a:r>
              <a:rPr lang="en-US" sz="2400" b="1" i="1" u="sng" err="1">
                <a:solidFill>
                  <a:srgbClr val="FFFF00"/>
                </a:solidFill>
              </a:rPr>
              <a:t>μετ</a:t>
            </a:r>
            <a:r>
              <a:rPr lang="en-US" sz="2400" b="1" i="1" u="sng" dirty="0">
                <a:solidFill>
                  <a:srgbClr val="FFFF00"/>
                </a:solidFill>
              </a:rPr>
              <a:t>α</a:t>
            </a:r>
            <a:r>
              <a:rPr lang="en-US" sz="2400" b="1" i="1" u="sng" err="1">
                <a:solidFill>
                  <a:srgbClr val="FFFF00"/>
                </a:solidFill>
              </a:rPr>
              <a:t>ρρυθμίσεων</a:t>
            </a:r>
            <a:r>
              <a:rPr lang="en-US" sz="2400" b="1" i="1" u="sng" dirty="0">
                <a:solidFill>
                  <a:srgbClr val="FFFF00"/>
                </a:solidFill>
              </a:rPr>
              <a:t> και </a:t>
            </a:r>
            <a:r>
              <a:rPr lang="en-US" sz="2400" b="1" i="1" u="sng" err="1">
                <a:solidFill>
                  <a:srgbClr val="FFFF00"/>
                </a:solidFill>
              </a:rPr>
              <a:t>εξ</a:t>
            </a:r>
            <a:r>
              <a:rPr lang="en-US" sz="2400" b="1" i="1" u="sng" dirty="0">
                <a:solidFill>
                  <a:srgbClr val="FFFF00"/>
                </a:solidFill>
              </a:rPr>
              <a:t>α</a:t>
            </a:r>
            <a:r>
              <a:rPr lang="en-US" sz="2400" b="1" i="1" u="sng" err="1">
                <a:solidFill>
                  <a:srgbClr val="FFFF00"/>
                </a:solidFill>
              </a:rPr>
              <a:t>ίρετος</a:t>
            </a:r>
            <a:r>
              <a:rPr lang="en-US" sz="2400" b="1" i="1" u="sng" dirty="0">
                <a:solidFill>
                  <a:srgbClr val="FFFF00"/>
                </a:solidFill>
              </a:rPr>
              <a:t> </a:t>
            </a:r>
            <a:r>
              <a:rPr lang="en-US" sz="2400" b="1" i="1" u="sng" err="1">
                <a:solidFill>
                  <a:srgbClr val="FFFF00"/>
                </a:solidFill>
              </a:rPr>
              <a:t>δι</a:t>
            </a:r>
            <a:r>
              <a:rPr lang="en-US" sz="2400" b="1" i="1" u="sng" dirty="0">
                <a:solidFill>
                  <a:srgbClr val="FFFF00"/>
                </a:solidFill>
              </a:rPr>
              <a:t>π</a:t>
            </a:r>
            <a:r>
              <a:rPr lang="en-US" sz="2400" b="1" i="1" u="sng" err="1">
                <a:solidFill>
                  <a:srgbClr val="FFFF00"/>
                </a:solidFill>
              </a:rPr>
              <a:t>λωμάτης</a:t>
            </a:r>
            <a:r>
              <a:rPr lang="en-US" sz="2400" b="1" i="1" u="sng" dirty="0">
                <a:solidFill>
                  <a:srgbClr val="FFFF00"/>
                </a:solidFill>
              </a:rPr>
              <a:t>. </a:t>
            </a:r>
            <a:r>
              <a:rPr lang="en-US" sz="2400" b="1" i="1" u="sng" err="1">
                <a:solidFill>
                  <a:srgbClr val="FFFF00"/>
                </a:solidFill>
              </a:rPr>
              <a:t>Συνέ</a:t>
            </a:r>
            <a:r>
              <a:rPr lang="en-US" sz="2400" b="1" i="1" u="sng" dirty="0">
                <a:solidFill>
                  <a:srgbClr val="FFFF00"/>
                </a:solidFill>
              </a:rPr>
              <a:t>βα</a:t>
            </a:r>
            <a:r>
              <a:rPr lang="en-US" sz="2400" b="1" i="1" u="sng" err="1">
                <a:solidFill>
                  <a:srgbClr val="FFFF00"/>
                </a:solidFill>
              </a:rPr>
              <a:t>λε</a:t>
            </a:r>
            <a:r>
              <a:rPr lang="en-US" sz="2400" b="1" i="1" u="sng" dirty="0">
                <a:solidFill>
                  <a:srgbClr val="FFFF00"/>
                </a:solidFill>
              </a:rPr>
              <a:t> απ</a:t>
            </a:r>
            <a:r>
              <a:rPr lang="en-US" sz="2400" b="1" i="1" u="sng" err="1">
                <a:solidFill>
                  <a:srgbClr val="FFFF00"/>
                </a:solidFill>
              </a:rPr>
              <a:t>οφ</a:t>
            </a:r>
            <a:r>
              <a:rPr lang="en-US" sz="2400" b="1" i="1" u="sng" dirty="0">
                <a:solidFill>
                  <a:srgbClr val="FFFF00"/>
                </a:solidFill>
              </a:rPr>
              <a:t>α</a:t>
            </a:r>
            <a:r>
              <a:rPr lang="en-US" sz="2400" b="1" i="1" u="sng" err="1">
                <a:solidFill>
                  <a:srgbClr val="FFFF00"/>
                </a:solidFill>
              </a:rPr>
              <a:t>σιστικά</a:t>
            </a:r>
            <a:r>
              <a:rPr lang="en-US" sz="2400" b="1" i="1" u="sng" dirty="0">
                <a:solidFill>
                  <a:srgbClr val="FFFF00"/>
                </a:solidFill>
              </a:rPr>
              <a:t> </a:t>
            </a:r>
            <a:r>
              <a:rPr lang="en-US" sz="2400" b="1" i="1" u="sng" err="1">
                <a:solidFill>
                  <a:srgbClr val="FFFF00"/>
                </a:solidFill>
              </a:rPr>
              <a:t>στον</a:t>
            </a:r>
            <a:r>
              <a:rPr lang="en-US" sz="2400" b="1" i="1" u="sng" dirty="0">
                <a:solidFill>
                  <a:srgbClr val="FFFF00"/>
                </a:solidFill>
              </a:rPr>
              <a:t> </a:t>
            </a:r>
            <a:r>
              <a:rPr lang="en-US" sz="2400" b="1" i="1" u="sng" err="1">
                <a:solidFill>
                  <a:srgbClr val="FFFF00"/>
                </a:solidFill>
              </a:rPr>
              <a:t>εκσυγχρονισμό</a:t>
            </a:r>
            <a:r>
              <a:rPr lang="en-US" sz="2400" b="1" i="1" u="sng" dirty="0">
                <a:solidFill>
                  <a:srgbClr val="FFFF00"/>
                </a:solidFill>
              </a:rPr>
              <a:t> </a:t>
            </a:r>
            <a:r>
              <a:rPr lang="en-US" sz="2400" b="1" i="1" u="sng" err="1">
                <a:solidFill>
                  <a:srgbClr val="FFFF00"/>
                </a:solidFill>
              </a:rPr>
              <a:t>του</a:t>
            </a:r>
            <a:r>
              <a:rPr lang="en-US" sz="2400" b="1" i="1" u="sng" dirty="0">
                <a:solidFill>
                  <a:srgbClr val="FFFF00"/>
                </a:solidFill>
              </a:rPr>
              <a:t> </a:t>
            </a:r>
            <a:r>
              <a:rPr lang="en-US" sz="2400" b="1" i="1" u="sng" err="1">
                <a:solidFill>
                  <a:srgbClr val="FFFF00"/>
                </a:solidFill>
              </a:rPr>
              <a:t>ελληνικού</a:t>
            </a:r>
            <a:r>
              <a:rPr lang="en-US" sz="2400" b="1" i="1" u="sng" dirty="0">
                <a:solidFill>
                  <a:srgbClr val="FFFF00"/>
                </a:solidFill>
              </a:rPr>
              <a:t> </a:t>
            </a:r>
            <a:r>
              <a:rPr lang="en-US" sz="2400" b="1" i="1" u="sng" err="1">
                <a:solidFill>
                  <a:srgbClr val="FFFF00"/>
                </a:solidFill>
              </a:rPr>
              <a:t>κράτους</a:t>
            </a:r>
            <a:r>
              <a:rPr lang="en-US" sz="2400" b="1" i="1" u="sng" dirty="0">
                <a:solidFill>
                  <a:srgbClr val="FFFF00"/>
                </a:solidFill>
              </a:rPr>
              <a:t> και </a:t>
            </a:r>
            <a:r>
              <a:rPr lang="en-US" sz="2400" b="1" i="1" u="sng" err="1">
                <a:solidFill>
                  <a:srgbClr val="FFFF00"/>
                </a:solidFill>
              </a:rPr>
              <a:t>στην</a:t>
            </a:r>
            <a:r>
              <a:rPr lang="en-US" sz="2400" b="1" i="1" u="sng" dirty="0">
                <a:solidFill>
                  <a:srgbClr val="FFFF00"/>
                </a:solidFill>
              </a:rPr>
              <a:t> απ</a:t>
            </a:r>
            <a:r>
              <a:rPr lang="en-US" sz="2400" b="1" i="1" u="sng" err="1">
                <a:solidFill>
                  <a:srgbClr val="FFFF00"/>
                </a:solidFill>
              </a:rPr>
              <a:t>ελευθέρωση</a:t>
            </a:r>
            <a:r>
              <a:rPr lang="en-US" sz="2400" b="1" i="1" u="sng" dirty="0">
                <a:solidFill>
                  <a:srgbClr val="FFFF00"/>
                </a:solidFill>
              </a:rPr>
              <a:t> </a:t>
            </a:r>
            <a:r>
              <a:rPr lang="en-US" sz="2400" b="1" i="1" u="sng" err="1">
                <a:solidFill>
                  <a:srgbClr val="FFFF00"/>
                </a:solidFill>
              </a:rPr>
              <a:t>της</a:t>
            </a:r>
            <a:r>
              <a:rPr lang="en-US" sz="2400" b="1" i="1" u="sng" dirty="0">
                <a:solidFill>
                  <a:srgbClr val="FFFF00"/>
                </a:solidFill>
              </a:rPr>
              <a:t> </a:t>
            </a:r>
            <a:r>
              <a:rPr lang="en-US" sz="2400" b="1" i="1" u="sng" err="1">
                <a:solidFill>
                  <a:srgbClr val="FFFF00"/>
                </a:solidFill>
              </a:rPr>
              <a:t>Βορείου</a:t>
            </a:r>
            <a:r>
              <a:rPr lang="en-US" sz="2400" b="1" i="1" u="sng" dirty="0">
                <a:solidFill>
                  <a:srgbClr val="FFFF00"/>
                </a:solidFill>
              </a:rPr>
              <a:t> </a:t>
            </a:r>
            <a:r>
              <a:rPr lang="en-US" sz="2400" b="1" i="1" u="sng" err="1">
                <a:solidFill>
                  <a:srgbClr val="FFFF00"/>
                </a:solidFill>
              </a:rPr>
              <a:t>Ελλάδ</a:t>
            </a:r>
            <a:r>
              <a:rPr lang="en-US" sz="2400" b="1" i="1" u="sng" dirty="0">
                <a:solidFill>
                  <a:srgbClr val="FFFF00"/>
                </a:solidFill>
              </a:rPr>
              <a:t>ας και </a:t>
            </a:r>
            <a:r>
              <a:rPr lang="en-US" sz="2400" b="1" i="1" u="sng" err="1">
                <a:solidFill>
                  <a:srgbClr val="FFFF00"/>
                </a:solidFill>
              </a:rPr>
              <a:t>των</a:t>
            </a:r>
            <a:r>
              <a:rPr lang="en-US" sz="2400" b="1" i="1" u="sng" dirty="0">
                <a:solidFill>
                  <a:srgbClr val="FFFF00"/>
                </a:solidFill>
              </a:rPr>
              <a:t> </a:t>
            </a:r>
            <a:r>
              <a:rPr lang="en-US" sz="2400" b="1" i="1" u="sng" err="1">
                <a:solidFill>
                  <a:srgbClr val="FFFF00"/>
                </a:solidFill>
              </a:rPr>
              <a:t>νησιών</a:t>
            </a:r>
            <a:r>
              <a:rPr lang="en-US" sz="2400" b="1" i="1" u="sng" dirty="0">
                <a:solidFill>
                  <a:srgbClr val="FFFF00"/>
                </a:solidFill>
              </a:rPr>
              <a:t> </a:t>
            </a:r>
            <a:r>
              <a:rPr lang="en-US" sz="2400" b="1" i="1" u="sng" err="1">
                <a:solidFill>
                  <a:srgbClr val="FFFF00"/>
                </a:solidFill>
              </a:rPr>
              <a:t>του</a:t>
            </a:r>
            <a:r>
              <a:rPr lang="en-US" sz="2400" b="1" i="1" u="sng" dirty="0">
                <a:solidFill>
                  <a:srgbClr val="FFFF00"/>
                </a:solidFill>
              </a:rPr>
              <a:t> </a:t>
            </a:r>
            <a:r>
              <a:rPr lang="en-US" sz="2400" b="1" i="1" u="sng" err="1">
                <a:solidFill>
                  <a:srgbClr val="FFFF00"/>
                </a:solidFill>
              </a:rPr>
              <a:t>Αιγ</a:t>
            </a:r>
            <a:r>
              <a:rPr lang="en-US" sz="2400" b="1" i="1" u="sng" dirty="0">
                <a:solidFill>
                  <a:srgbClr val="FFFF00"/>
                </a:solidFill>
              </a:rPr>
              <a:t>α</a:t>
            </a:r>
            <a:r>
              <a:rPr lang="en-US" sz="2400" b="1" i="1" u="sng" err="1">
                <a:solidFill>
                  <a:srgbClr val="FFFF00"/>
                </a:solidFill>
              </a:rPr>
              <a:t>ίου</a:t>
            </a:r>
            <a:r>
              <a:rPr lang="en-US" sz="2400" b="1" i="1" u="sng" dirty="0">
                <a:solidFill>
                  <a:srgbClr val="FFFF00"/>
                </a:solidFill>
              </a:rPr>
              <a:t>.</a:t>
            </a:r>
            <a:endParaRPr lang="en-US" sz="2400" b="1" i="1" u="sng">
              <a:solidFill>
                <a:srgbClr val="FFFF00"/>
              </a:solidFill>
              <a:ea typeface="Calibri"/>
              <a:cs typeface="Calibri"/>
            </a:endParaRPr>
          </a:p>
        </p:txBody>
      </p:sp>
      <p:grpSp>
        <p:nvGrpSpPr>
          <p:cNvPr id="16"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7" name="Freeform: Shape 16">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170887247"/>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DFE7EC1D-A56E-0768-A9D0-C7AFFFE564CD}"/>
              </a:ext>
            </a:extLst>
          </p:cNvPr>
          <p:cNvSpPr>
            <a:spLocks noGrp="1"/>
          </p:cNvSpPr>
          <p:nvPr>
            <p:ph type="title"/>
          </p:nvPr>
        </p:nvSpPr>
        <p:spPr>
          <a:xfrm>
            <a:off x="6234865" y="568517"/>
            <a:ext cx="5248221" cy="1067209"/>
          </a:xfrm>
        </p:spPr>
        <p:txBody>
          <a:bodyPr vert="horz" lIns="91440" tIns="45720" rIns="91440" bIns="45720" rtlCol="0" anchor="ctr">
            <a:normAutofit fontScale="90000"/>
          </a:bodyPr>
          <a:lstStyle/>
          <a:p>
            <a:pPr algn="ctr"/>
            <a:r>
              <a:rPr lang="en-US" sz="5400" b="1" i="1" dirty="0">
                <a:solidFill>
                  <a:srgbClr val="FFFF00"/>
                </a:solidFill>
              </a:rPr>
              <a:t>20 </a:t>
            </a:r>
            <a:r>
              <a:rPr lang="en-US" sz="5400" b="1" i="1" err="1">
                <a:solidFill>
                  <a:srgbClr val="FFFF00"/>
                </a:solidFill>
              </a:rPr>
              <a:t>λε</a:t>
            </a:r>
            <a:r>
              <a:rPr lang="en-US" sz="5400" b="1" i="1" dirty="0">
                <a:solidFill>
                  <a:srgbClr val="FFFF00"/>
                </a:solidFill>
              </a:rPr>
              <a:t>π</a:t>
            </a:r>
            <a:r>
              <a:rPr lang="en-US" sz="5400" b="1" i="1" err="1">
                <a:solidFill>
                  <a:srgbClr val="FFFF00"/>
                </a:solidFill>
              </a:rPr>
              <a:t>τά</a:t>
            </a:r>
            <a:r>
              <a:rPr lang="en-US" sz="5400" b="1" i="1" dirty="0">
                <a:solidFill>
                  <a:srgbClr val="FFFF00"/>
                </a:solidFill>
              </a:rPr>
              <a:t>/</a:t>
            </a:r>
            <a:r>
              <a:rPr lang="en-US" sz="5400" b="1" i="1" err="1">
                <a:solidFill>
                  <a:srgbClr val="FFFF00"/>
                </a:solidFill>
              </a:rPr>
              <a:t>σεντ</a:t>
            </a:r>
            <a:endParaRPr lang="en-US" sz="5400" b="1" i="1">
              <a:solidFill>
                <a:srgbClr val="FFFF00"/>
              </a:solidFill>
              <a:cs typeface="Calibri Light"/>
            </a:endParaRPr>
          </a:p>
          <a:p>
            <a:br>
              <a:rPr lang="en-US" sz="2100" dirty="0"/>
            </a:br>
            <a:endParaRPr lang="en-US" sz="2100">
              <a:solidFill>
                <a:schemeClr val="bg1"/>
              </a:solidFill>
            </a:endParaRPr>
          </a:p>
        </p:txBody>
      </p:sp>
      <p:pic>
        <p:nvPicPr>
          <p:cNvPr id="5" name="Θέση περιεχομένου 4" descr="Εικόνα που περιέχει κέρμα, εμπρόσθια όψη, νόμισμα, χρήματα&#10;&#10;Περιγραφή που δημιουργήθηκε αυτόματα">
            <a:extLst>
              <a:ext uri="{FF2B5EF4-FFF2-40B4-BE49-F238E27FC236}">
                <a16:creationId xmlns:a16="http://schemas.microsoft.com/office/drawing/2014/main" id="{50F4816D-26A5-D09B-53F3-E5432B8FFAA8}"/>
              </a:ext>
            </a:extLst>
          </p:cNvPr>
          <p:cNvPicPr>
            <a:picLocks noGrp="1" noChangeAspect="1"/>
          </p:cNvPicPr>
          <p:nvPr>
            <p:ph idx="1"/>
          </p:nvPr>
        </p:nvPicPr>
        <p:blipFill rotWithShape="1">
          <a:blip r:embed="rId2"/>
          <a:srcRect r="-3" b="-3"/>
          <a:stretch/>
        </p:blipFill>
        <p:spPr>
          <a:xfrm>
            <a:off x="739959" y="1095407"/>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ln w="28575">
            <a:noFill/>
          </a:ln>
        </p:spPr>
      </p:pic>
      <p:grpSp>
        <p:nvGrpSpPr>
          <p:cNvPr id="12" name="Group 11">
            <a:extLst>
              <a:ext uri="{FF2B5EF4-FFF2-40B4-BE49-F238E27FC236}">
                <a16:creationId xmlns:a16="http://schemas.microsoft.com/office/drawing/2014/main" id="{B894EFA8-F425-4D19-A94B-445388B31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3" name="Freeform: Shape 12">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Θέση κειμένου 3">
            <a:extLst>
              <a:ext uri="{FF2B5EF4-FFF2-40B4-BE49-F238E27FC236}">
                <a16:creationId xmlns:a16="http://schemas.microsoft.com/office/drawing/2014/main" id="{D80A4909-F5A3-2463-27FE-6A62A19252A9}"/>
              </a:ext>
            </a:extLst>
          </p:cNvPr>
          <p:cNvSpPr>
            <a:spLocks noGrp="1"/>
          </p:cNvSpPr>
          <p:nvPr>
            <p:ph type="body" sz="half" idx="2"/>
          </p:nvPr>
        </p:nvSpPr>
        <p:spPr>
          <a:xfrm>
            <a:off x="6234868" y="1820369"/>
            <a:ext cx="5217173" cy="4351338"/>
          </a:xfrm>
        </p:spPr>
        <p:txBody>
          <a:bodyPr vert="horz" lIns="91440" tIns="45720" rIns="91440" bIns="45720" rtlCol="0" anchor="t">
            <a:normAutofit/>
          </a:bodyPr>
          <a:lstStyle/>
          <a:p>
            <a:pPr indent="-228600">
              <a:buFont typeface="Arial" panose="020B0604020202020204" pitchFamily="34" charset="0"/>
              <a:buChar char="•"/>
            </a:pPr>
            <a:r>
              <a:rPr lang="en-US" sz="2400" b="1" i="1" u="sng" err="1">
                <a:solidFill>
                  <a:srgbClr val="FFFF00"/>
                </a:solidFill>
              </a:rPr>
              <a:t>Το</a:t>
            </a:r>
            <a:r>
              <a:rPr lang="en-US" sz="2400" b="1" i="1" u="sng" dirty="0">
                <a:solidFill>
                  <a:srgbClr val="FFFF00"/>
                </a:solidFill>
              </a:rPr>
              <a:t> </a:t>
            </a:r>
            <a:r>
              <a:rPr lang="en-US" sz="2400" b="1" i="1" u="sng" err="1">
                <a:solidFill>
                  <a:srgbClr val="FFFF00"/>
                </a:solidFill>
              </a:rPr>
              <a:t>κέρμ</a:t>
            </a:r>
            <a:r>
              <a:rPr lang="en-US" sz="2400" b="1" i="1" u="sng" dirty="0">
                <a:solidFill>
                  <a:srgbClr val="FFFF00"/>
                </a:solidFill>
              </a:rPr>
              <a:t>α </a:t>
            </a:r>
            <a:r>
              <a:rPr lang="en-US" sz="2400" b="1" i="1" u="sng" err="1">
                <a:solidFill>
                  <a:srgbClr val="FFFF00"/>
                </a:solidFill>
              </a:rPr>
              <a:t>των</a:t>
            </a:r>
            <a:r>
              <a:rPr lang="en-US" sz="2400" b="1" i="1" u="sng" dirty="0">
                <a:solidFill>
                  <a:srgbClr val="FFFF00"/>
                </a:solidFill>
              </a:rPr>
              <a:t> 20 </a:t>
            </a:r>
            <a:r>
              <a:rPr lang="en-US" sz="2400" b="1" i="1" u="sng" err="1">
                <a:solidFill>
                  <a:srgbClr val="FFFF00"/>
                </a:solidFill>
              </a:rPr>
              <a:t>λε</a:t>
            </a:r>
            <a:r>
              <a:rPr lang="en-US" sz="2400" b="1" i="1" u="sng" dirty="0">
                <a:solidFill>
                  <a:srgbClr val="FFFF00"/>
                </a:solidFill>
              </a:rPr>
              <a:t>π</a:t>
            </a:r>
            <a:r>
              <a:rPr lang="en-US" sz="2400" b="1" i="1" u="sng" err="1">
                <a:solidFill>
                  <a:srgbClr val="FFFF00"/>
                </a:solidFill>
              </a:rPr>
              <a:t>τών</a:t>
            </a:r>
            <a:r>
              <a:rPr lang="en-US" sz="2400" b="1" i="1" u="sng" dirty="0">
                <a:solidFill>
                  <a:srgbClr val="FFFF00"/>
                </a:solidFill>
              </a:rPr>
              <a:t>/</a:t>
            </a:r>
            <a:r>
              <a:rPr lang="en-US" sz="2400" b="1" i="1" u="sng" err="1">
                <a:solidFill>
                  <a:srgbClr val="FFFF00"/>
                </a:solidFill>
              </a:rPr>
              <a:t>σεντ</a:t>
            </a:r>
            <a:r>
              <a:rPr lang="en-US" sz="2400" b="1" i="1" u="sng" dirty="0">
                <a:solidFill>
                  <a:srgbClr val="FFFF00"/>
                </a:solidFill>
              </a:rPr>
              <a:t> </a:t>
            </a:r>
            <a:r>
              <a:rPr lang="en-US" sz="2400" b="1" i="1" u="sng" err="1">
                <a:solidFill>
                  <a:srgbClr val="FFFF00"/>
                </a:solidFill>
              </a:rPr>
              <a:t>τιμά</a:t>
            </a:r>
            <a:r>
              <a:rPr lang="en-US" sz="2400" b="1" i="1" u="sng" dirty="0">
                <a:solidFill>
                  <a:srgbClr val="FFFF00"/>
                </a:solidFill>
              </a:rPr>
              <a:t> </a:t>
            </a:r>
            <a:r>
              <a:rPr lang="en-US" sz="2400" b="1" i="1" u="sng" err="1">
                <a:solidFill>
                  <a:srgbClr val="FFFF00"/>
                </a:solidFill>
              </a:rPr>
              <a:t>τη</a:t>
            </a:r>
            <a:r>
              <a:rPr lang="en-US" sz="2400" b="1" i="1" u="sng" dirty="0">
                <a:solidFill>
                  <a:srgbClr val="FFFF00"/>
                </a:solidFill>
              </a:rPr>
              <a:t> </a:t>
            </a:r>
            <a:r>
              <a:rPr lang="en-US" sz="2400" b="1" i="1" u="sng" err="1">
                <a:solidFill>
                  <a:srgbClr val="FFFF00"/>
                </a:solidFill>
              </a:rPr>
              <a:t>μνήμη</a:t>
            </a:r>
            <a:r>
              <a:rPr lang="en-US" sz="2400" b="1" i="1" u="sng" dirty="0">
                <a:solidFill>
                  <a:srgbClr val="FFFF00"/>
                </a:solidFill>
              </a:rPr>
              <a:t> </a:t>
            </a:r>
            <a:r>
              <a:rPr lang="en-US" sz="2400" b="1" i="1" u="sng" err="1">
                <a:solidFill>
                  <a:srgbClr val="FFFF00"/>
                </a:solidFill>
              </a:rPr>
              <a:t>του</a:t>
            </a:r>
            <a:r>
              <a:rPr lang="en-US" sz="2400" b="1" i="1" u="sng" dirty="0">
                <a:solidFill>
                  <a:srgbClr val="FFFF00"/>
                </a:solidFill>
              </a:rPr>
              <a:t> </a:t>
            </a:r>
            <a:r>
              <a:rPr lang="en-US" sz="2400" b="1" i="1" u="sng" err="1">
                <a:solidFill>
                  <a:srgbClr val="FFFF00"/>
                </a:solidFill>
              </a:rPr>
              <a:t>Ιωάννη</a:t>
            </a:r>
            <a:r>
              <a:rPr lang="en-US" sz="2400" b="1" i="1" u="sng" dirty="0">
                <a:solidFill>
                  <a:srgbClr val="FFFF00"/>
                </a:solidFill>
              </a:rPr>
              <a:t> Καπ</a:t>
            </a:r>
            <a:r>
              <a:rPr lang="en-US" sz="2400" b="1" i="1" u="sng" err="1">
                <a:solidFill>
                  <a:srgbClr val="FFFF00"/>
                </a:solidFill>
              </a:rPr>
              <a:t>οδίστρι</a:t>
            </a:r>
            <a:r>
              <a:rPr lang="en-US" sz="2400" b="1" i="1" u="sng" dirty="0">
                <a:solidFill>
                  <a:srgbClr val="FFFF00"/>
                </a:solidFill>
              </a:rPr>
              <a:t>α (1776-1831), </a:t>
            </a:r>
            <a:r>
              <a:rPr lang="en-US" sz="2400" b="1" i="1" u="sng" err="1">
                <a:solidFill>
                  <a:srgbClr val="FFFF00"/>
                </a:solidFill>
              </a:rPr>
              <a:t>κορυφ</a:t>
            </a:r>
            <a:r>
              <a:rPr lang="en-US" sz="2400" b="1" i="1" u="sng" dirty="0">
                <a:solidFill>
                  <a:srgbClr val="FFFF00"/>
                </a:solidFill>
              </a:rPr>
              <a:t>α</a:t>
            </a:r>
            <a:r>
              <a:rPr lang="en-US" sz="2400" b="1" i="1" u="sng" err="1">
                <a:solidFill>
                  <a:srgbClr val="FFFF00"/>
                </a:solidFill>
              </a:rPr>
              <a:t>ίου</a:t>
            </a:r>
            <a:r>
              <a:rPr lang="en-US" sz="2400" b="1" i="1" u="sng" dirty="0">
                <a:solidFill>
                  <a:srgbClr val="FFFF00"/>
                </a:solidFill>
              </a:rPr>
              <a:t> </a:t>
            </a:r>
            <a:r>
              <a:rPr lang="en-US" sz="2400" b="1" i="1" u="sng" err="1">
                <a:solidFill>
                  <a:srgbClr val="FFFF00"/>
                </a:solidFill>
              </a:rPr>
              <a:t>Έλλην</a:t>
            </a:r>
            <a:r>
              <a:rPr lang="en-US" sz="2400" b="1" i="1" u="sng" dirty="0">
                <a:solidFill>
                  <a:srgbClr val="FFFF00"/>
                </a:solidFill>
              </a:rPr>
              <a:t>α και </a:t>
            </a:r>
            <a:r>
              <a:rPr lang="en-US" sz="2400" b="1" i="1" u="sng" err="1">
                <a:solidFill>
                  <a:srgbClr val="FFFF00"/>
                </a:solidFill>
              </a:rPr>
              <a:t>Ευρω</a:t>
            </a:r>
            <a:r>
              <a:rPr lang="en-US" sz="2400" b="1" i="1" u="sng" dirty="0">
                <a:solidFill>
                  <a:srgbClr val="FFFF00"/>
                </a:solidFill>
              </a:rPr>
              <a:t>πα</a:t>
            </a:r>
            <a:r>
              <a:rPr lang="en-US" sz="2400" b="1" i="1" u="sng" err="1">
                <a:solidFill>
                  <a:srgbClr val="FFFF00"/>
                </a:solidFill>
              </a:rPr>
              <a:t>ίου</a:t>
            </a:r>
            <a:r>
              <a:rPr lang="en-US" sz="2400" b="1" i="1" u="sng" dirty="0">
                <a:solidFill>
                  <a:srgbClr val="FFFF00"/>
                </a:solidFill>
              </a:rPr>
              <a:t> π</a:t>
            </a:r>
            <a:r>
              <a:rPr lang="en-US" sz="2400" b="1" i="1" u="sng" err="1">
                <a:solidFill>
                  <a:srgbClr val="FFFF00"/>
                </a:solidFill>
              </a:rPr>
              <a:t>ολιτικού</a:t>
            </a:r>
            <a:r>
              <a:rPr lang="en-US" sz="2400" b="1" i="1" u="sng" dirty="0">
                <a:solidFill>
                  <a:srgbClr val="FFFF00"/>
                </a:solidFill>
              </a:rPr>
              <a:t> και </a:t>
            </a:r>
            <a:r>
              <a:rPr lang="en-US" sz="2400" b="1" i="1" u="sng" err="1">
                <a:solidFill>
                  <a:srgbClr val="FFFF00"/>
                </a:solidFill>
              </a:rPr>
              <a:t>δι</a:t>
            </a:r>
            <a:r>
              <a:rPr lang="en-US" sz="2400" b="1" i="1" u="sng" dirty="0">
                <a:solidFill>
                  <a:srgbClr val="FFFF00"/>
                </a:solidFill>
              </a:rPr>
              <a:t>π</a:t>
            </a:r>
            <a:r>
              <a:rPr lang="en-US" sz="2400" b="1" i="1" u="sng" err="1">
                <a:solidFill>
                  <a:srgbClr val="FFFF00"/>
                </a:solidFill>
              </a:rPr>
              <a:t>λωμάτη</a:t>
            </a:r>
            <a:r>
              <a:rPr lang="en-US" sz="2400" b="1" i="1" u="sng" dirty="0">
                <a:solidFill>
                  <a:srgbClr val="FFFF00"/>
                </a:solidFill>
              </a:rPr>
              <a:t>. Υπ</a:t>
            </a:r>
            <a:r>
              <a:rPr lang="en-US" sz="2400" b="1" i="1" u="sng" err="1">
                <a:solidFill>
                  <a:srgbClr val="FFFF00"/>
                </a:solidFill>
              </a:rPr>
              <a:t>ήρξε</a:t>
            </a:r>
            <a:r>
              <a:rPr lang="en-US" sz="2400" b="1" i="1" u="sng" dirty="0">
                <a:solidFill>
                  <a:srgbClr val="FFFF00"/>
                </a:solidFill>
              </a:rPr>
              <a:t> ο π</a:t>
            </a:r>
            <a:r>
              <a:rPr lang="en-US" sz="2400" b="1" i="1" u="sng" err="1">
                <a:solidFill>
                  <a:srgbClr val="FFFF00"/>
                </a:solidFill>
              </a:rPr>
              <a:t>ρώτος</a:t>
            </a:r>
            <a:r>
              <a:rPr lang="en-US" sz="2400" b="1" i="1" u="sng" dirty="0">
                <a:solidFill>
                  <a:srgbClr val="FFFF00"/>
                </a:solidFill>
              </a:rPr>
              <a:t> </a:t>
            </a:r>
            <a:r>
              <a:rPr lang="en-US" sz="2400" b="1" i="1" u="sng" err="1">
                <a:solidFill>
                  <a:srgbClr val="FFFF00"/>
                </a:solidFill>
              </a:rPr>
              <a:t>Κυ</a:t>
            </a:r>
            <a:r>
              <a:rPr lang="en-US" sz="2400" b="1" i="1" u="sng" dirty="0">
                <a:solidFill>
                  <a:srgbClr val="FFFF00"/>
                </a:solidFill>
              </a:rPr>
              <a:t>β</a:t>
            </a:r>
            <a:r>
              <a:rPr lang="en-US" sz="2400" b="1" i="1" u="sng" err="1">
                <a:solidFill>
                  <a:srgbClr val="FFFF00"/>
                </a:solidFill>
              </a:rPr>
              <a:t>ερνήτης</a:t>
            </a:r>
            <a:r>
              <a:rPr lang="en-US" sz="2400" b="1" i="1" u="sng" dirty="0">
                <a:solidFill>
                  <a:srgbClr val="FFFF00"/>
                </a:solidFill>
              </a:rPr>
              <a:t> </a:t>
            </a:r>
            <a:r>
              <a:rPr lang="en-US" sz="2400" b="1" i="1" u="sng" err="1">
                <a:solidFill>
                  <a:srgbClr val="FFFF00"/>
                </a:solidFill>
              </a:rPr>
              <a:t>της</a:t>
            </a:r>
            <a:r>
              <a:rPr lang="en-US" sz="2400" b="1" i="1" u="sng" dirty="0">
                <a:solidFill>
                  <a:srgbClr val="FFFF00"/>
                </a:solidFill>
              </a:rPr>
              <a:t> </a:t>
            </a:r>
            <a:r>
              <a:rPr lang="en-US" sz="2400" b="1" i="1" u="sng" err="1">
                <a:solidFill>
                  <a:srgbClr val="FFFF00"/>
                </a:solidFill>
              </a:rPr>
              <a:t>Ελλάδος</a:t>
            </a:r>
            <a:r>
              <a:rPr lang="en-US" sz="2400" b="1" i="1" u="sng" dirty="0">
                <a:solidFill>
                  <a:srgbClr val="FFFF00"/>
                </a:solidFill>
              </a:rPr>
              <a:t> (1830-1831) </a:t>
            </a:r>
            <a:r>
              <a:rPr lang="en-US" sz="2400" b="1" i="1" u="sng" err="1">
                <a:solidFill>
                  <a:srgbClr val="FFFF00"/>
                </a:solidFill>
              </a:rPr>
              <a:t>μετά</a:t>
            </a:r>
            <a:r>
              <a:rPr lang="en-US" sz="2400" b="1" i="1" u="sng" dirty="0">
                <a:solidFill>
                  <a:srgbClr val="FFFF00"/>
                </a:solidFill>
              </a:rPr>
              <a:t> </a:t>
            </a:r>
            <a:r>
              <a:rPr lang="en-US" sz="2400" b="1" i="1" u="sng" err="1">
                <a:solidFill>
                  <a:srgbClr val="FFFF00"/>
                </a:solidFill>
              </a:rPr>
              <a:t>τον</a:t>
            </a:r>
            <a:r>
              <a:rPr lang="en-US" sz="2400" b="1" i="1" u="sng" dirty="0">
                <a:solidFill>
                  <a:srgbClr val="FFFF00"/>
                </a:solidFill>
              </a:rPr>
              <a:t> </a:t>
            </a:r>
            <a:r>
              <a:rPr lang="en-US" sz="2400" b="1" i="1" u="sng" err="1">
                <a:solidFill>
                  <a:srgbClr val="FFFF00"/>
                </a:solidFill>
              </a:rPr>
              <a:t>Εθνικό</a:t>
            </a:r>
            <a:r>
              <a:rPr lang="en-US" sz="2400" b="1" i="1" u="sng" dirty="0">
                <a:solidFill>
                  <a:srgbClr val="FFFF00"/>
                </a:solidFill>
              </a:rPr>
              <a:t> Απ</a:t>
            </a:r>
            <a:r>
              <a:rPr lang="en-US" sz="2400" b="1" i="1" u="sng" err="1">
                <a:solidFill>
                  <a:srgbClr val="FFFF00"/>
                </a:solidFill>
              </a:rPr>
              <a:t>ελευθερωτικό</a:t>
            </a:r>
            <a:r>
              <a:rPr lang="en-US" sz="2400" b="1" i="1" u="sng" dirty="0">
                <a:solidFill>
                  <a:srgbClr val="FFFF00"/>
                </a:solidFill>
              </a:rPr>
              <a:t> </a:t>
            </a:r>
            <a:r>
              <a:rPr lang="en-US" sz="2400" b="1" i="1" u="sng" err="1">
                <a:solidFill>
                  <a:srgbClr val="FFFF00"/>
                </a:solidFill>
              </a:rPr>
              <a:t>Αγών</a:t>
            </a:r>
            <a:r>
              <a:rPr lang="en-US" sz="2400" b="1" i="1" u="sng" dirty="0">
                <a:solidFill>
                  <a:srgbClr val="FFFF00"/>
                </a:solidFill>
              </a:rPr>
              <a:t>α (1821-1827).</a:t>
            </a:r>
            <a:endParaRPr lang="en-US" sz="2400" b="1" i="1" u="sng">
              <a:solidFill>
                <a:srgbClr val="FFFF00"/>
              </a:solidFill>
              <a:ea typeface="Calibri"/>
              <a:cs typeface="Calibri"/>
            </a:endParaRPr>
          </a:p>
          <a:p>
            <a:pPr indent="-228600">
              <a:buFont typeface="Arial" panose="020B0604020202020204" pitchFamily="34" charset="0"/>
              <a:buChar char="•"/>
            </a:pPr>
            <a:br>
              <a:rPr lang="en-US" dirty="0"/>
            </a:br>
            <a:endParaRPr lang="en-US" sz="2400">
              <a:solidFill>
                <a:srgbClr val="FFFF00"/>
              </a:solidFill>
              <a:cs typeface="Calibri"/>
            </a:endParaRPr>
          </a:p>
          <a:p>
            <a:pPr indent="-228600">
              <a:buFont typeface="Arial" panose="020B0604020202020204" pitchFamily="34" charset="0"/>
              <a:buChar char="•"/>
            </a:pPr>
            <a:endParaRPr lang="en-US" sz="2400" dirty="0">
              <a:solidFill>
                <a:schemeClr val="bg1"/>
              </a:solidFill>
              <a:cs typeface="Calibri"/>
            </a:endParaRPr>
          </a:p>
        </p:txBody>
      </p:sp>
      <p:grpSp>
        <p:nvGrpSpPr>
          <p:cNvPr id="16"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7" name="Freeform: Shape 16">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138121007"/>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816ED8E0-0F13-8D03-052B-597F6F616BE4}"/>
              </a:ext>
            </a:extLst>
          </p:cNvPr>
          <p:cNvSpPr>
            <a:spLocks noGrp="1"/>
          </p:cNvSpPr>
          <p:nvPr>
            <p:ph type="title"/>
          </p:nvPr>
        </p:nvSpPr>
        <p:spPr>
          <a:xfrm>
            <a:off x="6204385" y="527877"/>
            <a:ext cx="5248221" cy="1067209"/>
          </a:xfrm>
        </p:spPr>
        <p:txBody>
          <a:bodyPr vert="horz" lIns="91440" tIns="45720" rIns="91440" bIns="45720" rtlCol="0" anchor="ctr">
            <a:normAutofit/>
          </a:bodyPr>
          <a:lstStyle/>
          <a:p>
            <a:r>
              <a:rPr lang="en-US" sz="5400" b="1" i="1" u="sng" dirty="0">
                <a:solidFill>
                  <a:srgbClr val="FFFF00"/>
                </a:solidFill>
              </a:rPr>
              <a:t>10 </a:t>
            </a:r>
            <a:r>
              <a:rPr lang="en-US" sz="5400" b="1" i="1" u="sng" err="1">
                <a:solidFill>
                  <a:srgbClr val="FFFF00"/>
                </a:solidFill>
              </a:rPr>
              <a:t>λε</a:t>
            </a:r>
            <a:r>
              <a:rPr lang="en-US" sz="5400" b="1" i="1" u="sng" dirty="0">
                <a:solidFill>
                  <a:srgbClr val="FFFF00"/>
                </a:solidFill>
              </a:rPr>
              <a:t>π</a:t>
            </a:r>
            <a:r>
              <a:rPr lang="en-US" sz="5400" b="1" i="1" u="sng" err="1">
                <a:solidFill>
                  <a:srgbClr val="FFFF00"/>
                </a:solidFill>
              </a:rPr>
              <a:t>τά</a:t>
            </a:r>
            <a:r>
              <a:rPr lang="en-US" sz="5400" b="1" i="1" u="sng" dirty="0">
                <a:solidFill>
                  <a:srgbClr val="FFFF00"/>
                </a:solidFill>
              </a:rPr>
              <a:t>/</a:t>
            </a:r>
            <a:r>
              <a:rPr lang="en-US" sz="5400" b="1" i="1" u="sng" err="1">
                <a:solidFill>
                  <a:srgbClr val="FFFF00"/>
                </a:solidFill>
              </a:rPr>
              <a:t>σεντ</a:t>
            </a:r>
            <a:endParaRPr lang="en-US" sz="5400" b="1" i="1" u="sng">
              <a:solidFill>
                <a:srgbClr val="FFFF00"/>
              </a:solidFill>
              <a:cs typeface="Calibri Light"/>
            </a:endParaRPr>
          </a:p>
          <a:p>
            <a:endParaRPr lang="en-US" sz="5400" b="1" i="1" u="sng" dirty="0">
              <a:solidFill>
                <a:srgbClr val="FFFF00"/>
              </a:solidFill>
              <a:cs typeface="Calibri Light"/>
            </a:endParaRPr>
          </a:p>
        </p:txBody>
      </p:sp>
      <p:pic>
        <p:nvPicPr>
          <p:cNvPr id="5" name="Θέση περιεχομένου 4" descr="Εικόνα που περιέχει κέρμα, εμπρόσθια όψη, νόμισμα, χρήματα&#10;&#10;Περιγραφή που δημιουργήθηκε αυτόματα">
            <a:extLst>
              <a:ext uri="{FF2B5EF4-FFF2-40B4-BE49-F238E27FC236}">
                <a16:creationId xmlns:a16="http://schemas.microsoft.com/office/drawing/2014/main" id="{15ACBD2E-AD2E-159C-A084-C051D039C3B2}"/>
              </a:ext>
            </a:extLst>
          </p:cNvPr>
          <p:cNvPicPr>
            <a:picLocks noGrp="1" noChangeAspect="1"/>
          </p:cNvPicPr>
          <p:nvPr>
            <p:ph idx="1"/>
          </p:nvPr>
        </p:nvPicPr>
        <p:blipFill rotWithShape="1">
          <a:blip r:embed="rId2"/>
          <a:srcRect r="-3" b="-3"/>
          <a:stretch/>
        </p:blipFill>
        <p:spPr>
          <a:xfrm>
            <a:off x="739959" y="1095407"/>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ln w="28575">
            <a:noFill/>
          </a:ln>
        </p:spPr>
      </p:pic>
      <p:grpSp>
        <p:nvGrpSpPr>
          <p:cNvPr id="12" name="Group 11">
            <a:extLst>
              <a:ext uri="{FF2B5EF4-FFF2-40B4-BE49-F238E27FC236}">
                <a16:creationId xmlns:a16="http://schemas.microsoft.com/office/drawing/2014/main" id="{B894EFA8-F425-4D19-A94B-445388B31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3" name="Freeform: Shape 12">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Θέση κειμένου 3">
            <a:extLst>
              <a:ext uri="{FF2B5EF4-FFF2-40B4-BE49-F238E27FC236}">
                <a16:creationId xmlns:a16="http://schemas.microsoft.com/office/drawing/2014/main" id="{618BD0B4-AF43-0E46-D6F0-0747B1ADB3CD}"/>
              </a:ext>
            </a:extLst>
          </p:cNvPr>
          <p:cNvSpPr>
            <a:spLocks noGrp="1"/>
          </p:cNvSpPr>
          <p:nvPr>
            <p:ph type="body" sz="half" idx="2"/>
          </p:nvPr>
        </p:nvSpPr>
        <p:spPr>
          <a:xfrm>
            <a:off x="6234868" y="1820369"/>
            <a:ext cx="5217173" cy="4351338"/>
          </a:xfrm>
        </p:spPr>
        <p:txBody>
          <a:bodyPr vert="horz" lIns="91440" tIns="45720" rIns="91440" bIns="45720" rtlCol="0" anchor="t">
            <a:normAutofit/>
          </a:bodyPr>
          <a:lstStyle/>
          <a:p>
            <a:pPr indent="-228600">
              <a:buFont typeface="Arial" panose="020B0604020202020204" pitchFamily="34" charset="0"/>
              <a:buChar char="•"/>
            </a:pPr>
            <a:r>
              <a:rPr lang="en-US" sz="2400" b="1" i="1" u="sng" err="1">
                <a:solidFill>
                  <a:srgbClr val="FFFF00"/>
                </a:solidFill>
              </a:rPr>
              <a:t>Στο</a:t>
            </a:r>
            <a:r>
              <a:rPr lang="en-US" sz="2400" b="1" i="1" u="sng" dirty="0">
                <a:solidFill>
                  <a:srgbClr val="FFFF00"/>
                </a:solidFill>
              </a:rPr>
              <a:t> </a:t>
            </a:r>
            <a:r>
              <a:rPr lang="en-US" sz="2400" b="1" i="1" u="sng" err="1">
                <a:solidFill>
                  <a:srgbClr val="FFFF00"/>
                </a:solidFill>
              </a:rPr>
              <a:t>κέρμ</a:t>
            </a:r>
            <a:r>
              <a:rPr lang="en-US" sz="2400" b="1" i="1" u="sng" dirty="0">
                <a:solidFill>
                  <a:srgbClr val="FFFF00"/>
                </a:solidFill>
              </a:rPr>
              <a:t>α </a:t>
            </a:r>
            <a:r>
              <a:rPr lang="en-US" sz="2400" b="1" i="1" u="sng" err="1">
                <a:solidFill>
                  <a:srgbClr val="FFFF00"/>
                </a:solidFill>
              </a:rPr>
              <a:t>των</a:t>
            </a:r>
            <a:r>
              <a:rPr lang="en-US" sz="2400" b="1" i="1" u="sng" dirty="0">
                <a:solidFill>
                  <a:srgbClr val="FFFF00"/>
                </a:solidFill>
              </a:rPr>
              <a:t> 10 </a:t>
            </a:r>
            <a:r>
              <a:rPr lang="en-US" sz="2400" b="1" i="1" u="sng" err="1">
                <a:solidFill>
                  <a:srgbClr val="FFFF00"/>
                </a:solidFill>
              </a:rPr>
              <a:t>λε</a:t>
            </a:r>
            <a:r>
              <a:rPr lang="en-US" sz="2400" b="1" i="1" u="sng" dirty="0">
                <a:solidFill>
                  <a:srgbClr val="FFFF00"/>
                </a:solidFill>
              </a:rPr>
              <a:t>π</a:t>
            </a:r>
            <a:r>
              <a:rPr lang="en-US" sz="2400" b="1" i="1" u="sng" err="1">
                <a:solidFill>
                  <a:srgbClr val="FFFF00"/>
                </a:solidFill>
              </a:rPr>
              <a:t>τών</a:t>
            </a:r>
            <a:r>
              <a:rPr lang="en-US" sz="2400" b="1" i="1" u="sng" dirty="0">
                <a:solidFill>
                  <a:srgbClr val="FFFF00"/>
                </a:solidFill>
              </a:rPr>
              <a:t>/</a:t>
            </a:r>
            <a:r>
              <a:rPr lang="en-US" sz="2400" b="1" i="1" u="sng" err="1">
                <a:solidFill>
                  <a:srgbClr val="FFFF00"/>
                </a:solidFill>
              </a:rPr>
              <a:t>σεντ</a:t>
            </a:r>
            <a:r>
              <a:rPr lang="en-US" sz="2400" b="1" i="1" u="sng" dirty="0">
                <a:solidFill>
                  <a:srgbClr val="FFFF00"/>
                </a:solidFill>
              </a:rPr>
              <a:t> απ</a:t>
            </a:r>
            <a:r>
              <a:rPr lang="en-US" sz="2400" b="1" i="1" u="sng" err="1">
                <a:solidFill>
                  <a:srgbClr val="FFFF00"/>
                </a:solidFill>
              </a:rPr>
              <a:t>εικονίζετ</a:t>
            </a:r>
            <a:r>
              <a:rPr lang="en-US" sz="2400" b="1" i="1" u="sng" dirty="0">
                <a:solidFill>
                  <a:srgbClr val="FFFF00"/>
                </a:solidFill>
              </a:rPr>
              <a:t>αι ο </a:t>
            </a:r>
            <a:r>
              <a:rPr lang="en-US" sz="2400" b="1" i="1" u="sng" err="1">
                <a:solidFill>
                  <a:srgbClr val="FFFF00"/>
                </a:solidFill>
              </a:rPr>
              <a:t>Ρήγ</a:t>
            </a:r>
            <a:r>
              <a:rPr lang="en-US" sz="2400" b="1" i="1" u="sng" dirty="0">
                <a:solidFill>
                  <a:srgbClr val="FFFF00"/>
                </a:solidFill>
              </a:rPr>
              <a:t>ας </a:t>
            </a:r>
            <a:r>
              <a:rPr lang="en-US" sz="2400" b="1" i="1" u="sng" err="1">
                <a:solidFill>
                  <a:srgbClr val="FFFF00"/>
                </a:solidFill>
              </a:rPr>
              <a:t>Φερ</a:t>
            </a:r>
            <a:r>
              <a:rPr lang="en-US" sz="2400" b="1" i="1" u="sng" dirty="0">
                <a:solidFill>
                  <a:srgbClr val="FFFF00"/>
                </a:solidFill>
              </a:rPr>
              <a:t>α</a:t>
            </a:r>
            <a:r>
              <a:rPr lang="en-US" sz="2400" b="1" i="1" u="sng" err="1">
                <a:solidFill>
                  <a:srgbClr val="FFFF00"/>
                </a:solidFill>
              </a:rPr>
              <a:t>ίος</a:t>
            </a:r>
            <a:r>
              <a:rPr lang="en-US" sz="2400" b="1" i="1" u="sng" dirty="0">
                <a:solidFill>
                  <a:srgbClr val="FFFF00"/>
                </a:solidFill>
              </a:rPr>
              <a:t> (</a:t>
            </a:r>
            <a:r>
              <a:rPr lang="en-US" sz="2400" b="1" i="1" u="sng" err="1">
                <a:solidFill>
                  <a:srgbClr val="FFFF00"/>
                </a:solidFill>
              </a:rPr>
              <a:t>Βελεστινλής</a:t>
            </a:r>
            <a:r>
              <a:rPr lang="en-US" sz="2400" b="1" i="1" u="sng" dirty="0">
                <a:solidFill>
                  <a:srgbClr val="FFFF00"/>
                </a:solidFill>
              </a:rPr>
              <a:t>) (1757-98). Υπ</a:t>
            </a:r>
            <a:r>
              <a:rPr lang="en-US" sz="2400" b="1" i="1" u="sng" err="1">
                <a:solidFill>
                  <a:srgbClr val="FFFF00"/>
                </a:solidFill>
              </a:rPr>
              <a:t>ήρξε</a:t>
            </a:r>
            <a:r>
              <a:rPr lang="en-US" sz="2400" b="1" i="1" u="sng" dirty="0">
                <a:solidFill>
                  <a:srgbClr val="FFFF00"/>
                </a:solidFill>
              </a:rPr>
              <a:t> π</a:t>
            </a:r>
            <a:r>
              <a:rPr lang="en-US" sz="2400" b="1" i="1" u="sng" err="1">
                <a:solidFill>
                  <a:srgbClr val="FFFF00"/>
                </a:solidFill>
              </a:rPr>
              <a:t>ρόδρομος</a:t>
            </a:r>
            <a:r>
              <a:rPr lang="en-US" sz="2400" b="1" i="1" u="sng" dirty="0">
                <a:solidFill>
                  <a:srgbClr val="FFFF00"/>
                </a:solidFill>
              </a:rPr>
              <a:t> και </a:t>
            </a:r>
            <a:r>
              <a:rPr lang="en-US" sz="2400" b="1" i="1" u="sng" err="1">
                <a:solidFill>
                  <a:srgbClr val="FFFF00"/>
                </a:solidFill>
              </a:rPr>
              <a:t>κορυφ</a:t>
            </a:r>
            <a:r>
              <a:rPr lang="en-US" sz="2400" b="1" i="1" u="sng" dirty="0">
                <a:solidFill>
                  <a:srgbClr val="FFFF00"/>
                </a:solidFill>
              </a:rPr>
              <a:t>αία </a:t>
            </a:r>
            <a:r>
              <a:rPr lang="en-US" sz="2400" b="1" i="1" u="sng" err="1">
                <a:solidFill>
                  <a:srgbClr val="FFFF00"/>
                </a:solidFill>
              </a:rPr>
              <a:t>φυσιογνωμί</a:t>
            </a:r>
            <a:r>
              <a:rPr lang="en-US" sz="2400" b="1" i="1" u="sng" dirty="0">
                <a:solidFill>
                  <a:srgbClr val="FFFF00"/>
                </a:solidFill>
              </a:rPr>
              <a:t>α </a:t>
            </a:r>
            <a:r>
              <a:rPr lang="en-US" sz="2400" b="1" i="1" u="sng" err="1">
                <a:solidFill>
                  <a:srgbClr val="FFFF00"/>
                </a:solidFill>
              </a:rPr>
              <a:t>του</a:t>
            </a:r>
            <a:r>
              <a:rPr lang="en-US" sz="2400" b="1" i="1" u="sng" dirty="0">
                <a:solidFill>
                  <a:srgbClr val="FFFF00"/>
                </a:solidFill>
              </a:rPr>
              <a:t> </a:t>
            </a:r>
            <a:r>
              <a:rPr lang="en-US" sz="2400" b="1" i="1" u="sng" err="1">
                <a:solidFill>
                  <a:srgbClr val="FFFF00"/>
                </a:solidFill>
              </a:rPr>
              <a:t>Ελληνικού</a:t>
            </a:r>
            <a:r>
              <a:rPr lang="en-US" sz="2400" b="1" i="1" u="sng" dirty="0">
                <a:solidFill>
                  <a:srgbClr val="FFFF00"/>
                </a:solidFill>
              </a:rPr>
              <a:t> </a:t>
            </a:r>
            <a:r>
              <a:rPr lang="en-US" sz="2400" b="1" i="1" u="sng" err="1">
                <a:solidFill>
                  <a:srgbClr val="FFFF00"/>
                </a:solidFill>
              </a:rPr>
              <a:t>Δι</a:t>
            </a:r>
            <a:r>
              <a:rPr lang="en-US" sz="2400" b="1" i="1" u="sng" dirty="0">
                <a:solidFill>
                  <a:srgbClr val="FFFF00"/>
                </a:solidFill>
              </a:rPr>
              <a:t>α</a:t>
            </a:r>
            <a:r>
              <a:rPr lang="en-US" sz="2400" b="1" i="1" u="sng" err="1">
                <a:solidFill>
                  <a:srgbClr val="FFFF00"/>
                </a:solidFill>
              </a:rPr>
              <a:t>φωτισμού</a:t>
            </a:r>
            <a:r>
              <a:rPr lang="en-US" sz="2400" b="1" i="1" u="sng" dirty="0">
                <a:solidFill>
                  <a:srgbClr val="FFFF00"/>
                </a:solidFill>
              </a:rPr>
              <a:t>, κα</a:t>
            </a:r>
            <a:r>
              <a:rPr lang="en-US" sz="2400" b="1" i="1" u="sng" err="1">
                <a:solidFill>
                  <a:srgbClr val="FFFF00"/>
                </a:solidFill>
              </a:rPr>
              <a:t>θώς</a:t>
            </a:r>
            <a:r>
              <a:rPr lang="en-US" sz="2400" b="1" i="1" u="sng" dirty="0">
                <a:solidFill>
                  <a:srgbClr val="FFFF00"/>
                </a:solidFill>
              </a:rPr>
              <a:t> και </a:t>
            </a:r>
            <a:r>
              <a:rPr lang="en-US" sz="2400" b="1" i="1" u="sng" err="1">
                <a:solidFill>
                  <a:srgbClr val="FFFF00"/>
                </a:solidFill>
              </a:rPr>
              <a:t>ορ</a:t>
            </a:r>
            <a:r>
              <a:rPr lang="en-US" sz="2400" b="1" i="1" u="sng" dirty="0">
                <a:solidFill>
                  <a:srgbClr val="FFFF00"/>
                </a:solidFill>
              </a:rPr>
              <a:t>αμα</a:t>
            </a:r>
            <a:r>
              <a:rPr lang="en-US" sz="2400" b="1" i="1" u="sng" err="1">
                <a:solidFill>
                  <a:srgbClr val="FFFF00"/>
                </a:solidFill>
              </a:rPr>
              <a:t>τιστής</a:t>
            </a:r>
            <a:r>
              <a:rPr lang="en-US" sz="2400" b="1" i="1" u="sng" dirty="0">
                <a:solidFill>
                  <a:srgbClr val="FFFF00"/>
                </a:solidFill>
              </a:rPr>
              <a:t> </a:t>
            </a:r>
            <a:r>
              <a:rPr lang="en-US" sz="2400" b="1" i="1" u="sng" err="1">
                <a:solidFill>
                  <a:srgbClr val="FFFF00"/>
                </a:solidFill>
              </a:rPr>
              <a:t>μι</a:t>
            </a:r>
            <a:r>
              <a:rPr lang="en-US" sz="2400" b="1" i="1" u="sng" dirty="0">
                <a:solidFill>
                  <a:srgbClr val="FFFF00"/>
                </a:solidFill>
              </a:rPr>
              <a:t>ας βα</a:t>
            </a:r>
            <a:r>
              <a:rPr lang="en-US" sz="2400" b="1" i="1" u="sng" err="1">
                <a:solidFill>
                  <a:srgbClr val="FFFF00"/>
                </a:solidFill>
              </a:rPr>
              <a:t>λκ</a:t>
            </a:r>
            <a:r>
              <a:rPr lang="en-US" sz="2400" b="1" i="1" u="sng" dirty="0">
                <a:solidFill>
                  <a:srgbClr val="FFFF00"/>
                </a:solidFill>
              </a:rPr>
              <a:t>α</a:t>
            </a:r>
            <a:r>
              <a:rPr lang="en-US" sz="2400" b="1" i="1" u="sng" err="1">
                <a:solidFill>
                  <a:srgbClr val="FFFF00"/>
                </a:solidFill>
              </a:rPr>
              <a:t>νικής</a:t>
            </a:r>
            <a:r>
              <a:rPr lang="en-US" sz="2400" b="1" i="1" u="sng" dirty="0">
                <a:solidFill>
                  <a:srgbClr val="FFFF00"/>
                </a:solidFill>
              </a:rPr>
              <a:t> </a:t>
            </a:r>
            <a:r>
              <a:rPr lang="en-US" sz="2400" b="1" i="1" u="sng" err="1">
                <a:solidFill>
                  <a:srgbClr val="FFFF00"/>
                </a:solidFill>
              </a:rPr>
              <a:t>συνομοσ</a:t>
            </a:r>
            <a:r>
              <a:rPr lang="en-US" sz="2400" b="1" i="1" u="sng" dirty="0">
                <a:solidFill>
                  <a:srgbClr val="FFFF00"/>
                </a:solidFill>
              </a:rPr>
              <a:t>π</a:t>
            </a:r>
            <a:r>
              <a:rPr lang="en-US" sz="2400" b="1" i="1" u="sng" err="1">
                <a:solidFill>
                  <a:srgbClr val="FFFF00"/>
                </a:solidFill>
              </a:rPr>
              <a:t>ονδί</a:t>
            </a:r>
            <a:r>
              <a:rPr lang="en-US" sz="2400" b="1" i="1" u="sng" dirty="0">
                <a:solidFill>
                  <a:srgbClr val="FFFF00"/>
                </a:solidFill>
              </a:rPr>
              <a:t>ας, απ</a:t>
            </a:r>
            <a:r>
              <a:rPr lang="en-US" sz="2400" b="1" i="1" u="sng" err="1">
                <a:solidFill>
                  <a:srgbClr val="FFFF00"/>
                </a:solidFill>
              </a:rPr>
              <a:t>ελευθερωμένης</a:t>
            </a:r>
            <a:r>
              <a:rPr lang="en-US" sz="2400" b="1" i="1" u="sng" dirty="0">
                <a:solidFill>
                  <a:srgbClr val="FFFF00"/>
                </a:solidFill>
              </a:rPr>
              <a:t> από </a:t>
            </a:r>
            <a:r>
              <a:rPr lang="en-US" sz="2400" b="1" i="1" u="sng" err="1">
                <a:solidFill>
                  <a:srgbClr val="FFFF00"/>
                </a:solidFill>
              </a:rPr>
              <a:t>την</a:t>
            </a:r>
            <a:r>
              <a:rPr lang="en-US" sz="2400" b="1" i="1" u="sng" dirty="0">
                <a:solidFill>
                  <a:srgbClr val="FFFF00"/>
                </a:solidFill>
              </a:rPr>
              <a:t> </a:t>
            </a:r>
            <a:r>
              <a:rPr lang="en-US" sz="2400" b="1" i="1" u="sng" err="1">
                <a:solidFill>
                  <a:srgbClr val="FFFF00"/>
                </a:solidFill>
              </a:rPr>
              <a:t>οθωμ</a:t>
            </a:r>
            <a:r>
              <a:rPr lang="en-US" sz="2400" b="1" i="1" u="sng" dirty="0">
                <a:solidFill>
                  <a:srgbClr val="FFFF00"/>
                </a:solidFill>
              </a:rPr>
              <a:t>α</a:t>
            </a:r>
            <a:r>
              <a:rPr lang="en-US" sz="2400" b="1" i="1" u="sng" err="1">
                <a:solidFill>
                  <a:srgbClr val="FFFF00"/>
                </a:solidFill>
              </a:rPr>
              <a:t>νική</a:t>
            </a:r>
            <a:r>
              <a:rPr lang="en-US" sz="2400" b="1" i="1" u="sng" dirty="0">
                <a:solidFill>
                  <a:srgbClr val="FFFF00"/>
                </a:solidFill>
              </a:rPr>
              <a:t> </a:t>
            </a:r>
            <a:r>
              <a:rPr lang="en-US" sz="2400" b="1" i="1" u="sng" err="1">
                <a:solidFill>
                  <a:srgbClr val="FFFF00"/>
                </a:solidFill>
              </a:rPr>
              <a:t>κυρι</a:t>
            </a:r>
            <a:r>
              <a:rPr lang="en-US" sz="2400" b="1" i="1" u="sng" dirty="0">
                <a:solidFill>
                  <a:srgbClr val="FFFF00"/>
                </a:solidFill>
              </a:rPr>
              <a:t>α</a:t>
            </a:r>
            <a:r>
              <a:rPr lang="en-US" sz="2400" b="1" i="1" u="sng" err="1">
                <a:solidFill>
                  <a:srgbClr val="FFFF00"/>
                </a:solidFill>
              </a:rPr>
              <a:t>ρχί</a:t>
            </a:r>
            <a:r>
              <a:rPr lang="en-US" sz="2400" b="1" i="1" u="sng" dirty="0">
                <a:solidFill>
                  <a:srgbClr val="FFFF00"/>
                </a:solidFill>
              </a:rPr>
              <a:t>α.</a:t>
            </a:r>
            <a:endParaRPr lang="en-US" sz="2400" b="1" i="1" u="sng">
              <a:solidFill>
                <a:srgbClr val="FFFF00"/>
              </a:solidFill>
              <a:ea typeface="Calibri"/>
              <a:cs typeface="Calibri"/>
            </a:endParaRPr>
          </a:p>
        </p:txBody>
      </p:sp>
      <p:grpSp>
        <p:nvGrpSpPr>
          <p:cNvPr id="16"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7" name="Freeform: Shape 16">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733954253"/>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2D5F0663-7CD5-4C80-E8C3-96EF0EE77993}"/>
              </a:ext>
            </a:extLst>
          </p:cNvPr>
          <p:cNvSpPr>
            <a:spLocks noGrp="1"/>
          </p:cNvSpPr>
          <p:nvPr>
            <p:ph type="title"/>
          </p:nvPr>
        </p:nvSpPr>
        <p:spPr>
          <a:xfrm>
            <a:off x="6204385" y="497397"/>
            <a:ext cx="5248221" cy="1067209"/>
          </a:xfrm>
        </p:spPr>
        <p:txBody>
          <a:bodyPr vert="horz" lIns="91440" tIns="45720" rIns="91440" bIns="45720" rtlCol="0" anchor="ctr">
            <a:normAutofit/>
          </a:bodyPr>
          <a:lstStyle/>
          <a:p>
            <a:pPr algn="ctr"/>
            <a:r>
              <a:rPr lang="en-US" sz="5400" dirty="0">
                <a:solidFill>
                  <a:srgbClr val="FFFF00"/>
                </a:solidFill>
              </a:rPr>
              <a:t>5 </a:t>
            </a:r>
            <a:r>
              <a:rPr lang="en-US" sz="5400" err="1">
                <a:solidFill>
                  <a:srgbClr val="FFFF00"/>
                </a:solidFill>
              </a:rPr>
              <a:t>λε</a:t>
            </a:r>
            <a:r>
              <a:rPr lang="en-US" sz="5400" dirty="0">
                <a:solidFill>
                  <a:srgbClr val="FFFF00"/>
                </a:solidFill>
              </a:rPr>
              <a:t>π</a:t>
            </a:r>
            <a:r>
              <a:rPr lang="en-US" sz="5400" err="1">
                <a:solidFill>
                  <a:srgbClr val="FFFF00"/>
                </a:solidFill>
              </a:rPr>
              <a:t>τά</a:t>
            </a:r>
            <a:r>
              <a:rPr lang="en-US" sz="5400" dirty="0">
                <a:solidFill>
                  <a:srgbClr val="FFFF00"/>
                </a:solidFill>
              </a:rPr>
              <a:t>/</a:t>
            </a:r>
            <a:r>
              <a:rPr lang="en-US" sz="5400" err="1">
                <a:solidFill>
                  <a:srgbClr val="FFFF00"/>
                </a:solidFill>
              </a:rPr>
              <a:t>σεντ</a:t>
            </a:r>
            <a:endParaRPr lang="en-US" sz="5400">
              <a:solidFill>
                <a:srgbClr val="FFFF00"/>
              </a:solidFill>
              <a:cs typeface="Calibri Light"/>
            </a:endParaRPr>
          </a:p>
          <a:p>
            <a:pPr algn="ctr"/>
            <a:endParaRPr lang="en-US" sz="5400" dirty="0">
              <a:solidFill>
                <a:schemeClr val="bg1"/>
              </a:solidFill>
              <a:cs typeface="Calibri Light"/>
            </a:endParaRPr>
          </a:p>
        </p:txBody>
      </p:sp>
      <p:pic>
        <p:nvPicPr>
          <p:cNvPr id="5" name="Θέση περιεχομένου 4" descr="Εικόνα που περιέχει κέρμα, μέντα/νομισματοκοπείο, νόμισμα, μέταλλο&#10;&#10;Περιγραφή που δημιουργήθηκε αυτόματα">
            <a:extLst>
              <a:ext uri="{FF2B5EF4-FFF2-40B4-BE49-F238E27FC236}">
                <a16:creationId xmlns:a16="http://schemas.microsoft.com/office/drawing/2014/main" id="{0F4D5ECE-A696-0855-4B6A-D97FEEF12B2A}"/>
              </a:ext>
            </a:extLst>
          </p:cNvPr>
          <p:cNvPicPr>
            <a:picLocks noGrp="1" noChangeAspect="1"/>
          </p:cNvPicPr>
          <p:nvPr>
            <p:ph idx="1"/>
          </p:nvPr>
        </p:nvPicPr>
        <p:blipFill rotWithShape="1">
          <a:blip r:embed="rId2"/>
          <a:srcRect r="-3" b="-3"/>
          <a:stretch/>
        </p:blipFill>
        <p:spPr>
          <a:xfrm>
            <a:off x="739959" y="1095407"/>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ln w="28575">
            <a:noFill/>
          </a:ln>
        </p:spPr>
      </p:pic>
      <p:grpSp>
        <p:nvGrpSpPr>
          <p:cNvPr id="12" name="Group 11">
            <a:extLst>
              <a:ext uri="{FF2B5EF4-FFF2-40B4-BE49-F238E27FC236}">
                <a16:creationId xmlns:a16="http://schemas.microsoft.com/office/drawing/2014/main" id="{B894EFA8-F425-4D19-A94B-445388B31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3" name="Freeform: Shape 12">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Θέση κειμένου 3">
            <a:extLst>
              <a:ext uri="{FF2B5EF4-FFF2-40B4-BE49-F238E27FC236}">
                <a16:creationId xmlns:a16="http://schemas.microsoft.com/office/drawing/2014/main" id="{7AD06E8E-92B2-46C9-1F2B-88C8F6B05F1F}"/>
              </a:ext>
            </a:extLst>
          </p:cNvPr>
          <p:cNvSpPr>
            <a:spLocks noGrp="1"/>
          </p:cNvSpPr>
          <p:nvPr>
            <p:ph type="body" sz="half" idx="2"/>
          </p:nvPr>
        </p:nvSpPr>
        <p:spPr>
          <a:xfrm>
            <a:off x="6234868" y="1820369"/>
            <a:ext cx="5217173" cy="4351338"/>
          </a:xfrm>
        </p:spPr>
        <p:txBody>
          <a:bodyPr vert="horz" lIns="91440" tIns="45720" rIns="91440" bIns="45720" rtlCol="0" anchor="t">
            <a:normAutofit/>
          </a:bodyPr>
          <a:lstStyle/>
          <a:p>
            <a:pPr indent="-228600">
              <a:buFont typeface="Arial" panose="020B0604020202020204" pitchFamily="34" charset="0"/>
              <a:buChar char="•"/>
            </a:pPr>
            <a:r>
              <a:rPr lang="el-GR" sz="2400" b="1" i="1" u="sng" dirty="0">
                <a:solidFill>
                  <a:srgbClr val="FFFF00"/>
                </a:solidFill>
                <a:cs typeface="Calibri"/>
              </a:rPr>
              <a:t>Στο κέρμα των 5 λεπτών/</a:t>
            </a:r>
            <a:r>
              <a:rPr lang="el-GR" sz="2400" b="1" i="1" u="sng" dirty="0" err="1">
                <a:solidFill>
                  <a:srgbClr val="FFFF00"/>
                </a:solidFill>
                <a:cs typeface="Calibri"/>
              </a:rPr>
              <a:t>σεντ</a:t>
            </a:r>
            <a:r>
              <a:rPr lang="el-GR" sz="2400" b="1" i="1" u="sng" dirty="0">
                <a:solidFill>
                  <a:srgbClr val="FFFF00"/>
                </a:solidFill>
                <a:cs typeface="Calibri"/>
              </a:rPr>
              <a:t> απεικονίζεται ένα σύγχρονο πετρελαιοφόρο, που συμβολίζει το πρωτοποριακό πνεύμα της ελληνικής ναυτιλίας.</a:t>
            </a:r>
            <a:endParaRPr lang="en-US" sz="2400" b="1" i="1" u="sng" dirty="0">
              <a:solidFill>
                <a:srgbClr val="FFFF00"/>
              </a:solidFill>
              <a:ea typeface="Calibri"/>
              <a:cs typeface="Calibri"/>
            </a:endParaRPr>
          </a:p>
        </p:txBody>
      </p:sp>
      <p:grpSp>
        <p:nvGrpSpPr>
          <p:cNvPr id="16"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7" name="Freeform: Shape 16">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034229357"/>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Τίτλος 1">
            <a:extLst>
              <a:ext uri="{FF2B5EF4-FFF2-40B4-BE49-F238E27FC236}">
                <a16:creationId xmlns:a16="http://schemas.microsoft.com/office/drawing/2014/main" id="{B29E20EB-F619-84B6-1E2F-ED57EB81125D}"/>
              </a:ext>
            </a:extLst>
          </p:cNvPr>
          <p:cNvSpPr>
            <a:spLocks noGrp="1"/>
          </p:cNvSpPr>
          <p:nvPr>
            <p:ph type="title"/>
          </p:nvPr>
        </p:nvSpPr>
        <p:spPr>
          <a:xfrm>
            <a:off x="6234865" y="568517"/>
            <a:ext cx="5248221" cy="1067209"/>
          </a:xfrm>
        </p:spPr>
        <p:txBody>
          <a:bodyPr vert="horz" lIns="91440" tIns="45720" rIns="91440" bIns="45720" rtlCol="0" anchor="ctr">
            <a:normAutofit/>
          </a:bodyPr>
          <a:lstStyle/>
          <a:p>
            <a:pPr algn="ctr"/>
            <a:r>
              <a:rPr lang="en-US" sz="5400" b="1" i="1" u="sng" dirty="0">
                <a:solidFill>
                  <a:srgbClr val="FFFF00"/>
                </a:solidFill>
              </a:rPr>
              <a:t>2 </a:t>
            </a:r>
            <a:r>
              <a:rPr lang="en-US" sz="5400" b="1" i="1" u="sng" err="1">
                <a:solidFill>
                  <a:srgbClr val="FFFF00"/>
                </a:solidFill>
              </a:rPr>
              <a:t>λε</a:t>
            </a:r>
            <a:r>
              <a:rPr lang="en-US" sz="5400" b="1" i="1" u="sng" dirty="0">
                <a:solidFill>
                  <a:srgbClr val="FFFF00"/>
                </a:solidFill>
              </a:rPr>
              <a:t>π</a:t>
            </a:r>
            <a:r>
              <a:rPr lang="en-US" sz="5400" b="1" i="1" u="sng" err="1">
                <a:solidFill>
                  <a:srgbClr val="FFFF00"/>
                </a:solidFill>
              </a:rPr>
              <a:t>τά</a:t>
            </a:r>
            <a:r>
              <a:rPr lang="en-US" sz="5400" b="1" i="1" u="sng" dirty="0">
                <a:solidFill>
                  <a:srgbClr val="FFFF00"/>
                </a:solidFill>
              </a:rPr>
              <a:t>/</a:t>
            </a:r>
            <a:r>
              <a:rPr lang="en-US" sz="5400" b="1" i="1" u="sng" err="1">
                <a:solidFill>
                  <a:srgbClr val="FFFF00"/>
                </a:solidFill>
              </a:rPr>
              <a:t>σεντ</a:t>
            </a:r>
            <a:endParaRPr lang="en-US" sz="5400" b="1" i="1" u="sng" dirty="0">
              <a:solidFill>
                <a:srgbClr val="FFFF00"/>
              </a:solidFill>
              <a:cs typeface="Calibri Light"/>
            </a:endParaRPr>
          </a:p>
          <a:p>
            <a:pPr algn="ctr"/>
            <a:endParaRPr lang="en-US" sz="5400" b="1" i="1" u="sng" dirty="0">
              <a:solidFill>
                <a:srgbClr val="FFFF00"/>
              </a:solidFill>
              <a:cs typeface="Calibri Light"/>
            </a:endParaRPr>
          </a:p>
        </p:txBody>
      </p:sp>
      <p:pic>
        <p:nvPicPr>
          <p:cNvPr id="5" name="Θέση περιεχομένου 4" descr="Εικόνα που περιέχει κέρμα, μέντα/νομισματοκοπείο, νόμισμα, χρήματα&#10;&#10;Περιγραφή που δημιουργήθηκε αυτόματα">
            <a:extLst>
              <a:ext uri="{FF2B5EF4-FFF2-40B4-BE49-F238E27FC236}">
                <a16:creationId xmlns:a16="http://schemas.microsoft.com/office/drawing/2014/main" id="{B0016C45-D8B2-0BB2-962C-6FE43110A1E2}"/>
              </a:ext>
            </a:extLst>
          </p:cNvPr>
          <p:cNvPicPr>
            <a:picLocks noGrp="1" noChangeAspect="1"/>
          </p:cNvPicPr>
          <p:nvPr>
            <p:ph idx="1"/>
          </p:nvPr>
        </p:nvPicPr>
        <p:blipFill rotWithShape="1">
          <a:blip r:embed="rId2"/>
          <a:srcRect r="-3" b="-3"/>
          <a:stretch/>
        </p:blipFill>
        <p:spPr>
          <a:xfrm>
            <a:off x="739959" y="1095407"/>
            <a:ext cx="4754947" cy="4754947"/>
          </a:xfrm>
          <a:custGeom>
            <a:avLst/>
            <a:gdLst/>
            <a:ahLst/>
            <a:cxnLst/>
            <a:rect l="l" t="t" r="r" b="b"/>
            <a:pathLst>
              <a:path w="2388070" h="2388070">
                <a:moveTo>
                  <a:pt x="1194035" y="0"/>
                </a:moveTo>
                <a:cubicBezTo>
                  <a:pt x="1853482" y="0"/>
                  <a:pt x="2388070" y="534588"/>
                  <a:pt x="2388070" y="1194035"/>
                </a:cubicBezTo>
                <a:cubicBezTo>
                  <a:pt x="2388070" y="1853482"/>
                  <a:pt x="1853482" y="2388070"/>
                  <a:pt x="1194035" y="2388070"/>
                </a:cubicBezTo>
                <a:cubicBezTo>
                  <a:pt x="534588" y="2388070"/>
                  <a:pt x="0" y="1853482"/>
                  <a:pt x="0" y="1194035"/>
                </a:cubicBezTo>
                <a:cubicBezTo>
                  <a:pt x="0" y="534588"/>
                  <a:pt x="534588" y="0"/>
                  <a:pt x="1194035" y="0"/>
                </a:cubicBezTo>
                <a:close/>
              </a:path>
            </a:pathLst>
          </a:custGeom>
          <a:ln w="28575">
            <a:noFill/>
          </a:ln>
        </p:spPr>
      </p:pic>
      <p:grpSp>
        <p:nvGrpSpPr>
          <p:cNvPr id="12" name="Group 11">
            <a:extLst>
              <a:ext uri="{FF2B5EF4-FFF2-40B4-BE49-F238E27FC236}">
                <a16:creationId xmlns:a16="http://schemas.microsoft.com/office/drawing/2014/main" id="{B894EFA8-F425-4D19-A94B-445388B31E2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3" name="Freeform: Shape 12">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4" name="Θέση κειμένου 3">
            <a:extLst>
              <a:ext uri="{FF2B5EF4-FFF2-40B4-BE49-F238E27FC236}">
                <a16:creationId xmlns:a16="http://schemas.microsoft.com/office/drawing/2014/main" id="{D07E3BAF-98E6-D05B-AB2C-024EBF8A2831}"/>
              </a:ext>
            </a:extLst>
          </p:cNvPr>
          <p:cNvSpPr>
            <a:spLocks noGrp="1"/>
          </p:cNvSpPr>
          <p:nvPr>
            <p:ph type="body" sz="half" idx="2"/>
          </p:nvPr>
        </p:nvSpPr>
        <p:spPr>
          <a:xfrm>
            <a:off x="6234868" y="1810209"/>
            <a:ext cx="5217173" cy="4351338"/>
          </a:xfrm>
        </p:spPr>
        <p:txBody>
          <a:bodyPr vert="horz" lIns="91440" tIns="45720" rIns="91440" bIns="45720" rtlCol="0" anchor="t">
            <a:normAutofit/>
          </a:bodyPr>
          <a:lstStyle/>
          <a:p>
            <a:pPr indent="-228600">
              <a:buFont typeface="Arial" panose="020B0604020202020204" pitchFamily="34" charset="0"/>
              <a:buChar char="•"/>
            </a:pPr>
            <a:endParaRPr lang="en-US">
              <a:solidFill>
                <a:schemeClr val="bg1"/>
              </a:solidFill>
            </a:endParaRPr>
          </a:p>
          <a:p>
            <a:r>
              <a:rPr lang="el-GR" sz="2400" b="1" i="1" u="sng" dirty="0">
                <a:solidFill>
                  <a:srgbClr val="FFFF00"/>
                </a:solidFill>
                <a:ea typeface="+mn-lt"/>
                <a:cs typeface="+mn-lt"/>
              </a:rPr>
              <a:t>Στο κέρμα αυτό απεικονίζεται μια κορβέτα, τύπος πλοίου που χρησιμοποιήθηκε στον Εθνικό Απελευθερωτικό Αγώνα (1821-1827).</a:t>
            </a:r>
            <a:endParaRPr lang="el-GR" sz="2400" b="1" i="1" u="sng">
              <a:solidFill>
                <a:srgbClr val="FFFF00"/>
              </a:solidFill>
              <a:cs typeface="Calibri"/>
            </a:endParaRPr>
          </a:p>
        </p:txBody>
      </p:sp>
      <p:grpSp>
        <p:nvGrpSpPr>
          <p:cNvPr id="16" name="Graphic 185">
            <a:extLst>
              <a:ext uri="{FF2B5EF4-FFF2-40B4-BE49-F238E27FC236}">
                <a16:creationId xmlns:a16="http://schemas.microsoft.com/office/drawing/2014/main" id="{582A903B-6B78-4F0A-B7C9-3D80499020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17" name="Freeform: Shape 16">
              <a:extLst>
                <a:ext uri="{FF2B5EF4-FFF2-40B4-BE49-F238E27FC236}">
                  <a16:creationId xmlns:a16="http://schemas.microsoft.com/office/drawing/2014/main" id="{D510EA93-8F64-42C8-A630-D449506E95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06CB53FC-E4DA-4001-928B-9998A85EA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D210B969-4FDF-4AAC-9397-63D5434958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570B3EF0-84EA-4F47-86A3-1EA1F644A4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259369A8-EF57-42A1-8EC8-F6A9F92A3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74533815"/>
      </p:ext>
    </p:extLst>
  </p:cSld>
  <p:clrMapOvr>
    <a:masterClrMapping/>
  </p:clrMapOvr>
  <mc:AlternateContent xmlns:mc="http://schemas.openxmlformats.org/markup-compatibility/2006" xmlns:p14="http://schemas.microsoft.com/office/powerpoint/2010/main">
    <mc:Choice Requires="p14">
      <p:transition spd="slow" p14:dur="10000">
        <p:cut/>
      </p:transition>
    </mc:Choice>
    <mc:Fallback xmlns="">
      <p:transition spd="slow">
        <p:cut/>
      </p:transition>
    </mc:Fallback>
  </mc:AlternateContent>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Ευρεία οθόνη</PresentationFormat>
  <Paragraphs>0</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Το νόμισμα του ευρώ στην Ελλάδα</vt:lpstr>
      <vt:lpstr>Τα Ελληνικά νομίσματα</vt:lpstr>
      <vt:lpstr> 2 ευρώ  </vt:lpstr>
      <vt:lpstr>1 ευρώ</vt:lpstr>
      <vt:lpstr>50 λεπτά/σεντ </vt:lpstr>
      <vt:lpstr>20 λεπτά/σεντ  </vt:lpstr>
      <vt:lpstr>10 λεπτά/σεντ </vt:lpstr>
      <vt:lpstr>5 λεπτά/σεντ </vt:lpstr>
      <vt:lpstr>2 λεπτά/σεντ </vt:lpstr>
      <vt:lpstr>1 λεπτά/σεντ </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
  <cp:lastModifiedBy/>
  <cp:revision>263</cp:revision>
  <dcterms:created xsi:type="dcterms:W3CDTF">2024-02-03T13:47:00Z</dcterms:created>
  <dcterms:modified xsi:type="dcterms:W3CDTF">2024-02-03T15:36:54Z</dcterms:modified>
</cp:coreProperties>
</file>