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0" r:id="rId5"/>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p:scale>
          <a:sx n="97" d="100"/>
          <a:sy n="97" d="100"/>
        </p:scale>
        <p:origin x="-246" y="-4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1524000" y="1122363"/>
            <a:ext cx="9144000" cy="2387600"/>
          </a:xfrm>
        </p:spPr>
        <p:txBody>
          <a:bodyPr anchor="b"/>
          <a:lstStyle>
            <a:lvl1pPr algn="ctr">
              <a:defRPr sz="6000"/>
            </a:lvl1pPr>
          </a:lstStyle>
          <a:p>
            <a:r>
              <a:rPr lang="el-GR" smtClean="0"/>
              <a:t>Στυλ κύριου τίτλου</a:t>
            </a:r>
            <a:endParaRPr lang="el-GR"/>
          </a:p>
        </p:txBody>
      </p:sp>
      <p:sp>
        <p:nvSpPr>
          <p:cNvPr id="3" name="Υπότιτλος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smtClean="0"/>
              <a:t>Κάντε κλικ για να επεξεργαστείτε τον υπότιτλο του υποδείγματος</a:t>
            </a:r>
            <a:endParaRPr lang="el-GR"/>
          </a:p>
        </p:txBody>
      </p:sp>
      <p:sp>
        <p:nvSpPr>
          <p:cNvPr id="4" name="Θέση ημερομηνίας 3"/>
          <p:cNvSpPr>
            <a:spLocks noGrp="1"/>
          </p:cNvSpPr>
          <p:nvPr>
            <p:ph type="dt" sz="half" idx="10"/>
          </p:nvPr>
        </p:nvSpPr>
        <p:spPr/>
        <p:txBody>
          <a:bodyPr/>
          <a:lstStyle/>
          <a:p>
            <a:fld id="{F2DD90B4-A9F5-437E-A8AA-58933C1EC1A8}" type="datetimeFigureOut">
              <a:rPr lang="el-GR" smtClean="0"/>
              <a:pPr/>
              <a:t>25/4/2024</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5C857886-BF6E-456A-A18C-A839915A779D}" type="slidenum">
              <a:rPr lang="el-GR" smtClean="0"/>
              <a:pPr/>
              <a:t>‹#›</a:t>
            </a:fld>
            <a:endParaRPr lang="el-GR"/>
          </a:p>
        </p:txBody>
      </p:sp>
    </p:spTree>
    <p:extLst>
      <p:ext uri="{BB962C8B-B14F-4D97-AF65-F5344CB8AC3E}">
        <p14:creationId xmlns:p14="http://schemas.microsoft.com/office/powerpoint/2010/main" val="14953400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F2DD90B4-A9F5-437E-A8AA-58933C1EC1A8}" type="datetimeFigureOut">
              <a:rPr lang="el-GR" smtClean="0"/>
              <a:pPr/>
              <a:t>25/4/2024</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5C857886-BF6E-456A-A18C-A839915A779D}" type="slidenum">
              <a:rPr lang="el-GR" smtClean="0"/>
              <a:pPr/>
              <a:t>‹#›</a:t>
            </a:fld>
            <a:endParaRPr lang="el-GR"/>
          </a:p>
        </p:txBody>
      </p:sp>
    </p:spTree>
    <p:extLst>
      <p:ext uri="{BB962C8B-B14F-4D97-AF65-F5344CB8AC3E}">
        <p14:creationId xmlns:p14="http://schemas.microsoft.com/office/powerpoint/2010/main" val="3212479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8724900" y="365125"/>
            <a:ext cx="2628900" cy="5811838"/>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838200" y="365125"/>
            <a:ext cx="7734300" cy="5811838"/>
          </a:xfrm>
        </p:spPr>
        <p:txBody>
          <a:bodyPr vert="eaVert"/>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F2DD90B4-A9F5-437E-A8AA-58933C1EC1A8}" type="datetimeFigureOut">
              <a:rPr lang="el-GR" smtClean="0"/>
              <a:pPr/>
              <a:t>25/4/2024</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5C857886-BF6E-456A-A18C-A839915A779D}" type="slidenum">
              <a:rPr lang="el-GR" smtClean="0"/>
              <a:pPr/>
              <a:t>‹#›</a:t>
            </a:fld>
            <a:endParaRPr lang="el-GR"/>
          </a:p>
        </p:txBody>
      </p:sp>
    </p:spTree>
    <p:extLst>
      <p:ext uri="{BB962C8B-B14F-4D97-AF65-F5344CB8AC3E}">
        <p14:creationId xmlns:p14="http://schemas.microsoft.com/office/powerpoint/2010/main" val="7062451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idx="1"/>
          </p:nvPr>
        </p:nvSpPr>
        <p:spPr/>
        <p:txBody>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F2DD90B4-A9F5-437E-A8AA-58933C1EC1A8}" type="datetimeFigureOut">
              <a:rPr lang="el-GR" smtClean="0"/>
              <a:pPr/>
              <a:t>25/4/2024</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5C857886-BF6E-456A-A18C-A839915A779D}" type="slidenum">
              <a:rPr lang="el-GR" smtClean="0"/>
              <a:pPr/>
              <a:t>‹#›</a:t>
            </a:fld>
            <a:endParaRPr lang="el-GR"/>
          </a:p>
        </p:txBody>
      </p:sp>
    </p:spTree>
    <p:extLst>
      <p:ext uri="{BB962C8B-B14F-4D97-AF65-F5344CB8AC3E}">
        <p14:creationId xmlns:p14="http://schemas.microsoft.com/office/powerpoint/2010/main" val="10041274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831850" y="1709738"/>
            <a:ext cx="10515600" cy="2852737"/>
          </a:xfrm>
        </p:spPr>
        <p:txBody>
          <a:bodyPr anchor="b"/>
          <a:lstStyle>
            <a:lvl1pPr>
              <a:defRPr sz="6000"/>
            </a:lvl1pPr>
          </a:lstStyle>
          <a:p>
            <a:r>
              <a:rPr lang="el-GR" smtClean="0"/>
              <a:t>Στυλ κύριου τίτλου</a:t>
            </a:r>
            <a:endParaRPr lang="el-GR"/>
          </a:p>
        </p:txBody>
      </p:sp>
      <p:sp>
        <p:nvSpPr>
          <p:cNvPr id="3" name="Θέση κειμένου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smtClean="0"/>
              <a:t>Επεξεργασία στυλ υποδείγματος κειμένου</a:t>
            </a:r>
          </a:p>
        </p:txBody>
      </p:sp>
      <p:sp>
        <p:nvSpPr>
          <p:cNvPr id="4" name="Θέση ημερομηνίας 3"/>
          <p:cNvSpPr>
            <a:spLocks noGrp="1"/>
          </p:cNvSpPr>
          <p:nvPr>
            <p:ph type="dt" sz="half" idx="10"/>
          </p:nvPr>
        </p:nvSpPr>
        <p:spPr/>
        <p:txBody>
          <a:bodyPr/>
          <a:lstStyle/>
          <a:p>
            <a:fld id="{F2DD90B4-A9F5-437E-A8AA-58933C1EC1A8}" type="datetimeFigureOut">
              <a:rPr lang="el-GR" smtClean="0"/>
              <a:pPr/>
              <a:t>25/4/2024</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5C857886-BF6E-456A-A18C-A839915A779D}" type="slidenum">
              <a:rPr lang="el-GR" smtClean="0"/>
              <a:pPr/>
              <a:t>‹#›</a:t>
            </a:fld>
            <a:endParaRPr lang="el-GR"/>
          </a:p>
        </p:txBody>
      </p:sp>
    </p:spTree>
    <p:extLst>
      <p:ext uri="{BB962C8B-B14F-4D97-AF65-F5344CB8AC3E}">
        <p14:creationId xmlns:p14="http://schemas.microsoft.com/office/powerpoint/2010/main" val="7009529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838200" y="1825625"/>
            <a:ext cx="5181600" cy="4351338"/>
          </a:xfrm>
        </p:spPr>
        <p:txBody>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6172200" y="1825625"/>
            <a:ext cx="5181600" cy="4351338"/>
          </a:xfrm>
        </p:spPr>
        <p:txBody>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ημερομηνίας 4"/>
          <p:cNvSpPr>
            <a:spLocks noGrp="1"/>
          </p:cNvSpPr>
          <p:nvPr>
            <p:ph type="dt" sz="half" idx="10"/>
          </p:nvPr>
        </p:nvSpPr>
        <p:spPr/>
        <p:txBody>
          <a:bodyPr/>
          <a:lstStyle/>
          <a:p>
            <a:fld id="{F2DD90B4-A9F5-437E-A8AA-58933C1EC1A8}" type="datetimeFigureOut">
              <a:rPr lang="el-GR" smtClean="0"/>
              <a:pPr/>
              <a:t>25/4/2024</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5C857886-BF6E-456A-A18C-A839915A779D}" type="slidenum">
              <a:rPr lang="el-GR" smtClean="0"/>
              <a:pPr/>
              <a:t>‹#›</a:t>
            </a:fld>
            <a:endParaRPr lang="el-GR"/>
          </a:p>
        </p:txBody>
      </p:sp>
    </p:spTree>
    <p:extLst>
      <p:ext uri="{BB962C8B-B14F-4D97-AF65-F5344CB8AC3E}">
        <p14:creationId xmlns:p14="http://schemas.microsoft.com/office/powerpoint/2010/main" val="41973973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365125"/>
            <a:ext cx="10515600" cy="1325563"/>
          </a:xfrm>
        </p:spPr>
        <p:txBody>
          <a:bodyPr/>
          <a:lstStyle/>
          <a:p>
            <a:r>
              <a:rPr lang="el-GR" smtClean="0"/>
              <a:t>Στυλ κύριου τίτλου</a:t>
            </a:r>
            <a:endParaRPr lang="el-GR"/>
          </a:p>
        </p:txBody>
      </p:sp>
      <p:sp>
        <p:nvSpPr>
          <p:cNvPr id="3" name="Θέση κειμένου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Επεξεργασία στυλ υποδείγματος κειμένου</a:t>
            </a:r>
          </a:p>
        </p:txBody>
      </p:sp>
      <p:sp>
        <p:nvSpPr>
          <p:cNvPr id="4" name="Θέση περιεχομένου 3"/>
          <p:cNvSpPr>
            <a:spLocks noGrp="1"/>
          </p:cNvSpPr>
          <p:nvPr>
            <p:ph sz="half" idx="2"/>
          </p:nvPr>
        </p:nvSpPr>
        <p:spPr>
          <a:xfrm>
            <a:off x="839788" y="2505075"/>
            <a:ext cx="5157787" cy="3684588"/>
          </a:xfrm>
        </p:spPr>
        <p:txBody>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Επεξεργασία στυλ υποδείγματος κειμένου</a:t>
            </a:r>
          </a:p>
        </p:txBody>
      </p:sp>
      <p:sp>
        <p:nvSpPr>
          <p:cNvPr id="6" name="Θέση περιεχομένου 5"/>
          <p:cNvSpPr>
            <a:spLocks noGrp="1"/>
          </p:cNvSpPr>
          <p:nvPr>
            <p:ph sz="quarter" idx="4"/>
          </p:nvPr>
        </p:nvSpPr>
        <p:spPr>
          <a:xfrm>
            <a:off x="6172200" y="2505075"/>
            <a:ext cx="5183188" cy="3684588"/>
          </a:xfrm>
        </p:spPr>
        <p:txBody>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ημερομηνίας 6"/>
          <p:cNvSpPr>
            <a:spLocks noGrp="1"/>
          </p:cNvSpPr>
          <p:nvPr>
            <p:ph type="dt" sz="half" idx="10"/>
          </p:nvPr>
        </p:nvSpPr>
        <p:spPr/>
        <p:txBody>
          <a:bodyPr/>
          <a:lstStyle/>
          <a:p>
            <a:fld id="{F2DD90B4-A9F5-437E-A8AA-58933C1EC1A8}" type="datetimeFigureOut">
              <a:rPr lang="el-GR" smtClean="0"/>
              <a:pPr/>
              <a:t>25/4/2024</a:t>
            </a:fld>
            <a:endParaRPr lang="el-GR"/>
          </a:p>
        </p:txBody>
      </p:sp>
      <p:sp>
        <p:nvSpPr>
          <p:cNvPr id="8" name="Θέση υποσέλιδου 7"/>
          <p:cNvSpPr>
            <a:spLocks noGrp="1"/>
          </p:cNvSpPr>
          <p:nvPr>
            <p:ph type="ftr" sz="quarter" idx="11"/>
          </p:nvPr>
        </p:nvSpPr>
        <p:spPr/>
        <p:txBody>
          <a:bodyPr/>
          <a:lstStyle/>
          <a:p>
            <a:endParaRPr lang="el-GR"/>
          </a:p>
        </p:txBody>
      </p:sp>
      <p:sp>
        <p:nvSpPr>
          <p:cNvPr id="9" name="Θέση αριθμού διαφάνειας 8"/>
          <p:cNvSpPr>
            <a:spLocks noGrp="1"/>
          </p:cNvSpPr>
          <p:nvPr>
            <p:ph type="sldNum" sz="quarter" idx="12"/>
          </p:nvPr>
        </p:nvSpPr>
        <p:spPr/>
        <p:txBody>
          <a:bodyPr/>
          <a:lstStyle/>
          <a:p>
            <a:fld id="{5C857886-BF6E-456A-A18C-A839915A779D}" type="slidenum">
              <a:rPr lang="el-GR" smtClean="0"/>
              <a:pPr/>
              <a:t>‹#›</a:t>
            </a:fld>
            <a:endParaRPr lang="el-GR"/>
          </a:p>
        </p:txBody>
      </p:sp>
    </p:spTree>
    <p:extLst>
      <p:ext uri="{BB962C8B-B14F-4D97-AF65-F5344CB8AC3E}">
        <p14:creationId xmlns:p14="http://schemas.microsoft.com/office/powerpoint/2010/main" val="27069293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ημερομηνίας 2"/>
          <p:cNvSpPr>
            <a:spLocks noGrp="1"/>
          </p:cNvSpPr>
          <p:nvPr>
            <p:ph type="dt" sz="half" idx="10"/>
          </p:nvPr>
        </p:nvSpPr>
        <p:spPr/>
        <p:txBody>
          <a:bodyPr/>
          <a:lstStyle/>
          <a:p>
            <a:fld id="{F2DD90B4-A9F5-437E-A8AA-58933C1EC1A8}" type="datetimeFigureOut">
              <a:rPr lang="el-GR" smtClean="0"/>
              <a:pPr/>
              <a:t>25/4/2024</a:t>
            </a:fld>
            <a:endParaRPr lang="el-GR"/>
          </a:p>
        </p:txBody>
      </p:sp>
      <p:sp>
        <p:nvSpPr>
          <p:cNvPr id="4" name="Θέση υποσέλιδου 3"/>
          <p:cNvSpPr>
            <a:spLocks noGrp="1"/>
          </p:cNvSpPr>
          <p:nvPr>
            <p:ph type="ftr" sz="quarter" idx="11"/>
          </p:nvPr>
        </p:nvSpPr>
        <p:spPr/>
        <p:txBody>
          <a:bodyPr/>
          <a:lstStyle/>
          <a:p>
            <a:endParaRPr lang="el-GR"/>
          </a:p>
        </p:txBody>
      </p:sp>
      <p:sp>
        <p:nvSpPr>
          <p:cNvPr id="5" name="Θέση αριθμού διαφάνειας 4"/>
          <p:cNvSpPr>
            <a:spLocks noGrp="1"/>
          </p:cNvSpPr>
          <p:nvPr>
            <p:ph type="sldNum" sz="quarter" idx="12"/>
          </p:nvPr>
        </p:nvSpPr>
        <p:spPr/>
        <p:txBody>
          <a:bodyPr/>
          <a:lstStyle/>
          <a:p>
            <a:fld id="{5C857886-BF6E-456A-A18C-A839915A779D}" type="slidenum">
              <a:rPr lang="el-GR" smtClean="0"/>
              <a:pPr/>
              <a:t>‹#›</a:t>
            </a:fld>
            <a:endParaRPr lang="el-GR"/>
          </a:p>
        </p:txBody>
      </p:sp>
    </p:spTree>
    <p:extLst>
      <p:ext uri="{BB962C8B-B14F-4D97-AF65-F5344CB8AC3E}">
        <p14:creationId xmlns:p14="http://schemas.microsoft.com/office/powerpoint/2010/main" val="34132168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F2DD90B4-A9F5-437E-A8AA-58933C1EC1A8}" type="datetimeFigureOut">
              <a:rPr lang="el-GR" smtClean="0"/>
              <a:pPr/>
              <a:t>25/4/2024</a:t>
            </a:fld>
            <a:endParaRPr lang="el-GR"/>
          </a:p>
        </p:txBody>
      </p:sp>
      <p:sp>
        <p:nvSpPr>
          <p:cNvPr id="3" name="Θέση υποσέλιδου 2"/>
          <p:cNvSpPr>
            <a:spLocks noGrp="1"/>
          </p:cNvSpPr>
          <p:nvPr>
            <p:ph type="ftr" sz="quarter" idx="11"/>
          </p:nvPr>
        </p:nvSpPr>
        <p:spPr/>
        <p:txBody>
          <a:bodyPr/>
          <a:lstStyle/>
          <a:p>
            <a:endParaRPr lang="el-GR"/>
          </a:p>
        </p:txBody>
      </p:sp>
      <p:sp>
        <p:nvSpPr>
          <p:cNvPr id="4" name="Θέση αριθμού διαφάνειας 3"/>
          <p:cNvSpPr>
            <a:spLocks noGrp="1"/>
          </p:cNvSpPr>
          <p:nvPr>
            <p:ph type="sldNum" sz="quarter" idx="12"/>
          </p:nvPr>
        </p:nvSpPr>
        <p:spPr/>
        <p:txBody>
          <a:bodyPr/>
          <a:lstStyle/>
          <a:p>
            <a:fld id="{5C857886-BF6E-456A-A18C-A839915A779D}" type="slidenum">
              <a:rPr lang="el-GR" smtClean="0"/>
              <a:pPr/>
              <a:t>‹#›</a:t>
            </a:fld>
            <a:endParaRPr lang="el-GR"/>
          </a:p>
        </p:txBody>
      </p:sp>
    </p:spTree>
    <p:extLst>
      <p:ext uri="{BB962C8B-B14F-4D97-AF65-F5344CB8AC3E}">
        <p14:creationId xmlns:p14="http://schemas.microsoft.com/office/powerpoint/2010/main" val="17050146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smtClean="0"/>
              <a:t>Στυλ κύριου τίτλου</a:t>
            </a:r>
            <a:endParaRPr lang="el-GR"/>
          </a:p>
        </p:txBody>
      </p:sp>
      <p:sp>
        <p:nvSpPr>
          <p:cNvPr id="3" name="Θέση περιεχομένου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Επεξεργασία στυλ υποδείγματος κειμένου</a:t>
            </a:r>
          </a:p>
        </p:txBody>
      </p:sp>
      <p:sp>
        <p:nvSpPr>
          <p:cNvPr id="5" name="Θέση ημερομηνίας 4"/>
          <p:cNvSpPr>
            <a:spLocks noGrp="1"/>
          </p:cNvSpPr>
          <p:nvPr>
            <p:ph type="dt" sz="half" idx="10"/>
          </p:nvPr>
        </p:nvSpPr>
        <p:spPr/>
        <p:txBody>
          <a:bodyPr/>
          <a:lstStyle/>
          <a:p>
            <a:fld id="{F2DD90B4-A9F5-437E-A8AA-58933C1EC1A8}" type="datetimeFigureOut">
              <a:rPr lang="el-GR" smtClean="0"/>
              <a:pPr/>
              <a:t>25/4/2024</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5C857886-BF6E-456A-A18C-A839915A779D}" type="slidenum">
              <a:rPr lang="el-GR" smtClean="0"/>
              <a:pPr/>
              <a:t>‹#›</a:t>
            </a:fld>
            <a:endParaRPr lang="el-GR"/>
          </a:p>
        </p:txBody>
      </p:sp>
    </p:spTree>
    <p:extLst>
      <p:ext uri="{BB962C8B-B14F-4D97-AF65-F5344CB8AC3E}">
        <p14:creationId xmlns:p14="http://schemas.microsoft.com/office/powerpoint/2010/main" val="16379715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smtClean="0"/>
              <a:t>Στυλ κύριου τίτλου</a:t>
            </a:r>
            <a:endParaRPr lang="el-GR"/>
          </a:p>
        </p:txBody>
      </p:sp>
      <p:sp>
        <p:nvSpPr>
          <p:cNvPr id="3" name="Θέση εικόνας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Επεξεργασία στυλ υποδείγματος κειμένου</a:t>
            </a:r>
          </a:p>
        </p:txBody>
      </p:sp>
      <p:sp>
        <p:nvSpPr>
          <p:cNvPr id="5" name="Θέση ημερομηνίας 4"/>
          <p:cNvSpPr>
            <a:spLocks noGrp="1"/>
          </p:cNvSpPr>
          <p:nvPr>
            <p:ph type="dt" sz="half" idx="10"/>
          </p:nvPr>
        </p:nvSpPr>
        <p:spPr/>
        <p:txBody>
          <a:bodyPr/>
          <a:lstStyle/>
          <a:p>
            <a:fld id="{F2DD90B4-A9F5-437E-A8AA-58933C1EC1A8}" type="datetimeFigureOut">
              <a:rPr lang="el-GR" smtClean="0"/>
              <a:pPr/>
              <a:t>25/4/2024</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5C857886-BF6E-456A-A18C-A839915A779D}" type="slidenum">
              <a:rPr lang="el-GR" smtClean="0"/>
              <a:pPr/>
              <a:t>‹#›</a:t>
            </a:fld>
            <a:endParaRPr lang="el-GR"/>
          </a:p>
        </p:txBody>
      </p:sp>
    </p:spTree>
    <p:extLst>
      <p:ext uri="{BB962C8B-B14F-4D97-AF65-F5344CB8AC3E}">
        <p14:creationId xmlns:p14="http://schemas.microsoft.com/office/powerpoint/2010/main" val="3868834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smtClean="0"/>
              <a:t>Στυλ κύριου τίτλου</a:t>
            </a:r>
            <a:endParaRPr lang="el-GR"/>
          </a:p>
        </p:txBody>
      </p:sp>
      <p:sp>
        <p:nvSpPr>
          <p:cNvPr id="3" name="Θέση κειμένου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2DD90B4-A9F5-437E-A8AA-58933C1EC1A8}" type="datetimeFigureOut">
              <a:rPr lang="el-GR" smtClean="0"/>
              <a:pPr/>
              <a:t>25/4/2024</a:t>
            </a:fld>
            <a:endParaRPr lang="el-GR"/>
          </a:p>
        </p:txBody>
      </p:sp>
      <p:sp>
        <p:nvSpPr>
          <p:cNvPr id="5" name="Θέση υποσέλιδου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C857886-BF6E-456A-A18C-A839915A779D}" type="slidenum">
              <a:rPr lang="el-GR" smtClean="0"/>
              <a:pPr/>
              <a:t>‹#›</a:t>
            </a:fld>
            <a:endParaRPr lang="el-GR"/>
          </a:p>
        </p:txBody>
      </p:sp>
    </p:spTree>
    <p:extLst>
      <p:ext uri="{BB962C8B-B14F-4D97-AF65-F5344CB8AC3E}">
        <p14:creationId xmlns:p14="http://schemas.microsoft.com/office/powerpoint/2010/main" val="41769713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1.xml"/><Relationship Id="rId4" Type="http://schemas.openxmlformats.org/officeDocument/2006/relationships/image" Target="../media/image5.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Στρογγυλεμένο ορθογώνιο 3"/>
          <p:cNvSpPr/>
          <p:nvPr/>
        </p:nvSpPr>
        <p:spPr>
          <a:xfrm>
            <a:off x="1113906" y="0"/>
            <a:ext cx="4455622" cy="6858000"/>
          </a:xfrm>
          <a:prstGeom prst="roundRect">
            <a:avLst/>
          </a:prstGeom>
          <a:solidFill>
            <a:schemeClr val="accent1">
              <a:lumMod val="5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Στρογγυλεμένο ορθογώνιο 4"/>
          <p:cNvSpPr/>
          <p:nvPr/>
        </p:nvSpPr>
        <p:spPr>
          <a:xfrm>
            <a:off x="789710" y="0"/>
            <a:ext cx="4064923" cy="6858000"/>
          </a:xfrm>
          <a:prstGeom prst="roundRect">
            <a:avLst/>
          </a:prstGeom>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7" name="Στρογγυλεμένο ορθογώνιο 6"/>
          <p:cNvSpPr/>
          <p:nvPr/>
        </p:nvSpPr>
        <p:spPr>
          <a:xfrm>
            <a:off x="-640081" y="-1"/>
            <a:ext cx="4671753" cy="6858001"/>
          </a:xfrm>
          <a:prstGeom prst="roundRect">
            <a:avLst/>
          </a:prstGeom>
          <a:solidFill>
            <a:schemeClr val="accent1">
              <a:lumMod val="40000"/>
              <a:lumOff val="6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0" name="Στρογγυλεμένο ορθογώνιο 9"/>
          <p:cNvSpPr/>
          <p:nvPr/>
        </p:nvSpPr>
        <p:spPr>
          <a:xfrm>
            <a:off x="4572000" y="2402378"/>
            <a:ext cx="565266" cy="606829"/>
          </a:xfrm>
          <a:prstGeom prst="roundRect">
            <a:avLst/>
          </a:prstGeom>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8" name="Στρογγυλεμένο ορθογώνιο 7"/>
          <p:cNvSpPr/>
          <p:nvPr/>
        </p:nvSpPr>
        <p:spPr>
          <a:xfrm>
            <a:off x="5178829" y="831273"/>
            <a:ext cx="648393" cy="590203"/>
          </a:xfrm>
          <a:prstGeom prst="roundRect">
            <a:avLst/>
          </a:prstGeom>
          <a:solidFill>
            <a:schemeClr val="accent1">
              <a:lumMod val="5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2" name="Στρογγυλεμένο ορθογώνιο 11"/>
          <p:cNvSpPr/>
          <p:nvPr/>
        </p:nvSpPr>
        <p:spPr>
          <a:xfrm>
            <a:off x="3857105" y="4023360"/>
            <a:ext cx="548640" cy="631767"/>
          </a:xfrm>
          <a:prstGeom prst="roundRect">
            <a:avLst/>
          </a:prstGeom>
          <a:solidFill>
            <a:schemeClr val="accent1">
              <a:lumMod val="40000"/>
              <a:lumOff val="6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3" name="Τίτλος 12"/>
          <p:cNvSpPr>
            <a:spLocks noGrp="1"/>
          </p:cNvSpPr>
          <p:nvPr>
            <p:ph type="title"/>
          </p:nvPr>
        </p:nvSpPr>
        <p:spPr>
          <a:xfrm>
            <a:off x="7281949" y="565265"/>
            <a:ext cx="3947160" cy="1712422"/>
          </a:xfrm>
        </p:spPr>
        <p:txBody>
          <a:bodyPr>
            <a:normAutofit/>
          </a:bodyPr>
          <a:lstStyle/>
          <a:p>
            <a:r>
              <a:rPr lang="el-GR" sz="2000" dirty="0" smtClean="0">
                <a:latin typeface="Comic Sans MS" panose="030F0702030302020204" pitchFamily="66" charset="0"/>
              </a:rPr>
              <a:t>Η σταφίδα: Ένα τοπικό προϊόν.</a:t>
            </a:r>
            <a:endParaRPr lang="el-GR" sz="2000" dirty="0">
              <a:latin typeface="Comic Sans MS" panose="030F0702030302020204" pitchFamily="66" charset="0"/>
            </a:endParaRPr>
          </a:p>
        </p:txBody>
      </p:sp>
      <p:pic>
        <p:nvPicPr>
          <p:cNvPr id="14" name="Εικόνα 1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774871" y="1724890"/>
            <a:ext cx="2826329" cy="2826329"/>
          </a:xfrm>
          <a:prstGeom prst="rect">
            <a:avLst/>
          </a:prstGeom>
        </p:spPr>
      </p:pic>
      <p:pic>
        <p:nvPicPr>
          <p:cNvPr id="15" name="Εικόνα 1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848964" y="3700053"/>
            <a:ext cx="2826412" cy="1857895"/>
          </a:xfrm>
          <a:prstGeom prst="rect">
            <a:avLst/>
          </a:prstGeom>
        </p:spPr>
      </p:pic>
      <p:sp>
        <p:nvSpPr>
          <p:cNvPr id="17" name="TextBox 16"/>
          <p:cNvSpPr txBox="1"/>
          <p:nvPr/>
        </p:nvSpPr>
        <p:spPr>
          <a:xfrm>
            <a:off x="10443864" y="6132380"/>
            <a:ext cx="1507067" cy="400110"/>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l-GR" sz="1000" dirty="0" smtClean="0"/>
              <a:t>Ομάδα: Άραβες</a:t>
            </a:r>
          </a:p>
          <a:p>
            <a:endParaRPr lang="el-GR" sz="1000" dirty="0"/>
          </a:p>
        </p:txBody>
      </p:sp>
    </p:spTree>
    <p:extLst>
      <p:ext uri="{BB962C8B-B14F-4D97-AF65-F5344CB8AC3E}">
        <p14:creationId xmlns:p14="http://schemas.microsoft.com/office/powerpoint/2010/main" val="2042398242"/>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500"/>
                                        <p:tgtEl>
                                          <p:spTgt spid="1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5"/>
                                        </p:tgtEl>
                                        <p:attrNameLst>
                                          <p:attrName>style.visibility</p:attrName>
                                        </p:attrNameLst>
                                      </p:cBhvr>
                                      <p:to>
                                        <p:strVal val="visible"/>
                                      </p:to>
                                    </p:set>
                                    <p:animEffect transition="in" filter="fade">
                                      <p:cBhvr>
                                        <p:cTn id="12"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Στρογγυλεμένο ορθογώνιο 3"/>
          <p:cNvSpPr/>
          <p:nvPr/>
        </p:nvSpPr>
        <p:spPr>
          <a:xfrm>
            <a:off x="1701800" y="0"/>
            <a:ext cx="10244667" cy="6857999"/>
          </a:xfrm>
          <a:prstGeom prst="roundRect">
            <a:avLst/>
          </a:prstGeom>
          <a:solidFill>
            <a:schemeClr val="accent1">
              <a:lumMod val="5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Στρογγυλεμένο ορθογώνιο 4"/>
          <p:cNvSpPr/>
          <p:nvPr/>
        </p:nvSpPr>
        <p:spPr>
          <a:xfrm>
            <a:off x="789710" y="0"/>
            <a:ext cx="4064923" cy="6858000"/>
          </a:xfrm>
          <a:prstGeom prst="roundRect">
            <a:avLst/>
          </a:prstGeom>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7" name="Στρογγυλεμένο ορθογώνιο 6"/>
          <p:cNvSpPr/>
          <p:nvPr/>
        </p:nvSpPr>
        <p:spPr>
          <a:xfrm>
            <a:off x="-640081" y="-1"/>
            <a:ext cx="4671753" cy="6858001"/>
          </a:xfrm>
          <a:prstGeom prst="roundRect">
            <a:avLst/>
          </a:prstGeom>
          <a:solidFill>
            <a:schemeClr val="accent1">
              <a:lumMod val="40000"/>
              <a:lumOff val="6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0" name="Στρογγυλεμένο ορθογώνιο 9"/>
          <p:cNvSpPr/>
          <p:nvPr/>
        </p:nvSpPr>
        <p:spPr>
          <a:xfrm>
            <a:off x="4572000" y="2402378"/>
            <a:ext cx="565266" cy="606829"/>
          </a:xfrm>
          <a:prstGeom prst="roundRect">
            <a:avLst/>
          </a:prstGeom>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8" name="Στρογγυλεμένο ορθογώνιο 7"/>
          <p:cNvSpPr/>
          <p:nvPr/>
        </p:nvSpPr>
        <p:spPr>
          <a:xfrm>
            <a:off x="11543607" y="939184"/>
            <a:ext cx="648393" cy="590203"/>
          </a:xfrm>
          <a:prstGeom prst="roundRect">
            <a:avLst/>
          </a:prstGeom>
          <a:solidFill>
            <a:schemeClr val="accent1">
              <a:lumMod val="5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2" name="Στρογγυλεμένο ορθογώνιο 11"/>
          <p:cNvSpPr/>
          <p:nvPr/>
        </p:nvSpPr>
        <p:spPr>
          <a:xfrm>
            <a:off x="3857105" y="4023360"/>
            <a:ext cx="548640" cy="631767"/>
          </a:xfrm>
          <a:prstGeom prst="roundRect">
            <a:avLst/>
          </a:prstGeom>
          <a:solidFill>
            <a:schemeClr val="accent1">
              <a:lumMod val="40000"/>
              <a:lumOff val="6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9" name="Υπότιτλος 8"/>
          <p:cNvSpPr>
            <a:spLocks noGrp="1"/>
          </p:cNvSpPr>
          <p:nvPr>
            <p:ph type="subTitle" idx="1"/>
          </p:nvPr>
        </p:nvSpPr>
        <p:spPr>
          <a:xfrm>
            <a:off x="6556894" y="287867"/>
            <a:ext cx="4163752" cy="6307666"/>
          </a:xfrm>
        </p:spPr>
        <p:txBody>
          <a:bodyPr/>
          <a:lstStyle/>
          <a:p>
            <a:r>
              <a:rPr lang="el-GR" dirty="0" smtClean="0">
                <a:latin typeface="Comic Sans MS" panose="030F0702030302020204" pitchFamily="66" charset="0"/>
              </a:rPr>
              <a:t>Η σχέση της σταφίδας με την αχαϊκή ιστορία. </a:t>
            </a:r>
          </a:p>
          <a:p>
            <a:endParaRPr lang="el-GR" dirty="0" smtClean="0"/>
          </a:p>
          <a:p>
            <a:r>
              <a:rPr lang="el-GR" sz="1800" dirty="0" smtClean="0">
                <a:latin typeface="Comic Sans MS" panose="030F0702030302020204" pitchFamily="66" charset="0"/>
              </a:rPr>
              <a:t>Η σταφίδα σχετίζεται με την αχαϊκή ιστορία οικονομικά καθώς τα παλαιοτέρα χρονιά η σταφίδα αποτελούσε μεγάλο πλούτο για την Πάτρα. Οι αρχαίοι αποξήραιναν τα σταφύλια κι έτσι δημιουργούσαν την σταφίδα. Επίσης έχουν αναφερθεί και από αρχαίους συγγραφείς με την παροιμία &lt;&lt;ανθρώπου γέροντος ασταφίς η κεφαλή&gt;&gt; που χαρακτηρίζει την κατάσταση των σταφίδων. Στη σύγχρονη ιστορία της Αχαΐας, η καλλιέργεια της σταφίδας, έχει παίξει σημαντικό ρόλο στην οικονομία και στον πολιτισμό της περιοχής. </a:t>
            </a:r>
          </a:p>
          <a:p>
            <a:endParaRPr lang="el-GR" dirty="0"/>
          </a:p>
        </p:txBody>
      </p:sp>
    </p:spTree>
    <p:extLst>
      <p:ext uri="{BB962C8B-B14F-4D97-AF65-F5344CB8AC3E}">
        <p14:creationId xmlns:p14="http://schemas.microsoft.com/office/powerpoint/2010/main" val="1947285290"/>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Στρογγυλεμένο ορθογώνιο 3"/>
          <p:cNvSpPr/>
          <p:nvPr/>
        </p:nvSpPr>
        <p:spPr>
          <a:xfrm>
            <a:off x="1705956" y="16625"/>
            <a:ext cx="10098117" cy="6824747"/>
          </a:xfrm>
          <a:prstGeom prst="roundRect">
            <a:avLst/>
          </a:prstGeom>
          <a:solidFill>
            <a:schemeClr val="accent1">
              <a:lumMod val="5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Στρογγυλεμένο ορθογώνιο 4"/>
          <p:cNvSpPr/>
          <p:nvPr/>
        </p:nvSpPr>
        <p:spPr>
          <a:xfrm>
            <a:off x="878072" y="16624"/>
            <a:ext cx="11031295" cy="6824747"/>
          </a:xfrm>
          <a:prstGeom prst="roundRect">
            <a:avLst/>
          </a:prstGeom>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7" name="Στρογγυλεμένο ορθογώνιο 6"/>
          <p:cNvSpPr/>
          <p:nvPr/>
        </p:nvSpPr>
        <p:spPr>
          <a:xfrm>
            <a:off x="-640081" y="-1"/>
            <a:ext cx="4671753" cy="6858001"/>
          </a:xfrm>
          <a:prstGeom prst="roundRect">
            <a:avLst/>
          </a:prstGeom>
          <a:solidFill>
            <a:schemeClr val="accent1">
              <a:lumMod val="40000"/>
              <a:lumOff val="6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0" name="Στρογγυλεμένο ορθογώνιο 9"/>
          <p:cNvSpPr/>
          <p:nvPr/>
        </p:nvSpPr>
        <p:spPr>
          <a:xfrm>
            <a:off x="11626734" y="2317711"/>
            <a:ext cx="565266" cy="606829"/>
          </a:xfrm>
          <a:prstGeom prst="roundRect">
            <a:avLst/>
          </a:prstGeom>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8" name="Στρογγυλεμένο ορθογώνιο 7"/>
          <p:cNvSpPr/>
          <p:nvPr/>
        </p:nvSpPr>
        <p:spPr>
          <a:xfrm>
            <a:off x="11626734" y="845126"/>
            <a:ext cx="565266" cy="644083"/>
          </a:xfrm>
          <a:prstGeom prst="roundRect">
            <a:avLst/>
          </a:prstGeom>
          <a:solidFill>
            <a:schemeClr val="accent1">
              <a:lumMod val="5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2" name="Στρογγυλεμένο ορθογώνιο 11"/>
          <p:cNvSpPr/>
          <p:nvPr/>
        </p:nvSpPr>
        <p:spPr>
          <a:xfrm>
            <a:off x="3857105" y="4023360"/>
            <a:ext cx="548640" cy="631767"/>
          </a:xfrm>
          <a:prstGeom prst="roundRect">
            <a:avLst/>
          </a:prstGeom>
          <a:solidFill>
            <a:schemeClr val="accent1">
              <a:lumMod val="40000"/>
              <a:lumOff val="6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 name="Τίτλος 1"/>
          <p:cNvSpPr>
            <a:spLocks noGrp="1"/>
          </p:cNvSpPr>
          <p:nvPr>
            <p:ph type="ctrTitle"/>
          </p:nvPr>
        </p:nvSpPr>
        <p:spPr/>
        <p:txBody>
          <a:bodyPr>
            <a:normAutofit/>
          </a:bodyPr>
          <a:lstStyle/>
          <a:p>
            <a:pPr algn="ctr"/>
            <a:r>
              <a:rPr lang="el-GR" sz="1800" dirty="0" smtClean="0"/>
              <a:t/>
            </a:r>
            <a:br>
              <a:rPr lang="el-GR" sz="1800" dirty="0" smtClean="0"/>
            </a:br>
            <a:r>
              <a:rPr lang="el-GR" sz="1800" dirty="0"/>
              <a:t/>
            </a:r>
            <a:br>
              <a:rPr lang="el-GR" sz="1800" dirty="0"/>
            </a:br>
            <a:r>
              <a:rPr lang="el-GR" sz="1800" dirty="0" smtClean="0"/>
              <a:t> </a:t>
            </a:r>
            <a:endParaRPr lang="el-GR" sz="1800" dirty="0"/>
          </a:p>
        </p:txBody>
      </p:sp>
      <p:sp>
        <p:nvSpPr>
          <p:cNvPr id="13" name="Υπότιτλος 12"/>
          <p:cNvSpPr>
            <a:spLocks noGrp="1"/>
          </p:cNvSpPr>
          <p:nvPr>
            <p:ph type="subTitle" idx="1"/>
          </p:nvPr>
        </p:nvSpPr>
        <p:spPr>
          <a:xfrm>
            <a:off x="6377708" y="160866"/>
            <a:ext cx="4472247" cy="6527801"/>
          </a:xfrm>
        </p:spPr>
        <p:txBody>
          <a:bodyPr/>
          <a:lstStyle/>
          <a:p>
            <a:r>
              <a:rPr lang="el-GR" dirty="0" smtClean="0">
                <a:latin typeface="Comic Sans MS" panose="030F0702030302020204" pitchFamily="66" charset="0"/>
              </a:rPr>
              <a:t>Η αρχή της καλλιέργειας της σταφίδας στην Αχαΐα.</a:t>
            </a:r>
          </a:p>
          <a:p>
            <a:endParaRPr lang="el-GR" dirty="0">
              <a:latin typeface="Comic Sans MS" panose="030F0702030302020204" pitchFamily="66" charset="0"/>
            </a:endParaRPr>
          </a:p>
          <a:p>
            <a:r>
              <a:rPr lang="el-GR" sz="1800" dirty="0" smtClean="0">
                <a:latin typeface="Comic Sans MS" panose="030F0702030302020204" pitchFamily="66" charset="0"/>
              </a:rPr>
              <a:t>Η καλλιέργεια της σταφίδας στην Αχαΐα έχει αρχαίες ρίζες και ανάγεται σε αρχαίες εποχές. Σύμφωνα με τον Αριστοτέλη οι πρώτες μαρτυρίες για την ύπαρξη της καλλιέργειας της σταφίδας στην βόρεια Πελοπόννησο υπήρχαν από τον 4</a:t>
            </a:r>
            <a:r>
              <a:rPr lang="el-GR" sz="1800" baseline="30000" dirty="0" smtClean="0">
                <a:latin typeface="Comic Sans MS" panose="030F0702030302020204" pitchFamily="66" charset="0"/>
              </a:rPr>
              <a:t>ο</a:t>
            </a:r>
            <a:r>
              <a:rPr lang="el-GR" sz="1800" dirty="0" smtClean="0">
                <a:latin typeface="Comic Sans MS" panose="030F0702030302020204" pitchFamily="66" charset="0"/>
              </a:rPr>
              <a:t> αιώνα π.Χ.</a:t>
            </a:r>
            <a:r>
              <a:rPr lang="el-GR" dirty="0" smtClean="0">
                <a:latin typeface="Comic Sans MS" panose="030F0702030302020204" pitchFamily="66" charset="0"/>
              </a:rPr>
              <a:t> </a:t>
            </a:r>
            <a:endParaRPr lang="el-GR" dirty="0">
              <a:latin typeface="Comic Sans MS" panose="030F0702030302020204" pitchFamily="66" charset="0"/>
            </a:endParaRPr>
          </a:p>
        </p:txBody>
      </p:sp>
      <p:sp>
        <p:nvSpPr>
          <p:cNvPr id="9" name="Στρογγυλεμένο ορθογώνιο 8"/>
          <p:cNvSpPr/>
          <p:nvPr/>
        </p:nvSpPr>
        <p:spPr>
          <a:xfrm>
            <a:off x="11575781" y="845126"/>
            <a:ext cx="314806" cy="831274"/>
          </a:xfrm>
          <a:prstGeom prst="roundRect">
            <a:avLst/>
          </a:prstGeom>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extLst>
      <p:ext uri="{BB962C8B-B14F-4D97-AF65-F5344CB8AC3E}">
        <p14:creationId xmlns:p14="http://schemas.microsoft.com/office/powerpoint/2010/main" val="3191234710"/>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Στρογγυλεμένο ορθογώνιο 3"/>
          <p:cNvSpPr/>
          <p:nvPr/>
        </p:nvSpPr>
        <p:spPr>
          <a:xfrm>
            <a:off x="1705956" y="16625"/>
            <a:ext cx="10098117" cy="6824747"/>
          </a:xfrm>
          <a:prstGeom prst="roundRect">
            <a:avLst/>
          </a:prstGeom>
          <a:solidFill>
            <a:schemeClr val="accent1">
              <a:lumMod val="5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Στρογγυλεμένο ορθογώνιο 4"/>
          <p:cNvSpPr/>
          <p:nvPr/>
        </p:nvSpPr>
        <p:spPr>
          <a:xfrm>
            <a:off x="872684" y="16624"/>
            <a:ext cx="11031295" cy="6824747"/>
          </a:xfrm>
          <a:prstGeom prst="roundRect">
            <a:avLst/>
          </a:prstGeom>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7" name="Στρογγυλεμένο ορθογώνιο 6"/>
          <p:cNvSpPr/>
          <p:nvPr/>
        </p:nvSpPr>
        <p:spPr>
          <a:xfrm>
            <a:off x="-1016000" y="-4"/>
            <a:ext cx="12933680" cy="6858001"/>
          </a:xfrm>
          <a:prstGeom prst="roundRect">
            <a:avLst/>
          </a:prstGeom>
          <a:solidFill>
            <a:schemeClr val="accent1">
              <a:lumMod val="40000"/>
              <a:lumOff val="6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0" name="Στρογγυλεμένο ορθογώνιο 9"/>
          <p:cNvSpPr/>
          <p:nvPr/>
        </p:nvSpPr>
        <p:spPr>
          <a:xfrm>
            <a:off x="11626734" y="2317711"/>
            <a:ext cx="565266" cy="606829"/>
          </a:xfrm>
          <a:prstGeom prst="roundRect">
            <a:avLst/>
          </a:prstGeom>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8" name="Στρογγυλεμένο ορθογώνιο 7"/>
          <p:cNvSpPr/>
          <p:nvPr/>
        </p:nvSpPr>
        <p:spPr>
          <a:xfrm>
            <a:off x="11626734" y="845126"/>
            <a:ext cx="565266" cy="644083"/>
          </a:xfrm>
          <a:prstGeom prst="roundRect">
            <a:avLst/>
          </a:prstGeom>
          <a:solidFill>
            <a:schemeClr val="accent1">
              <a:lumMod val="5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2" name="Στρογγυλεμένο ορθογώνιο 11"/>
          <p:cNvSpPr/>
          <p:nvPr/>
        </p:nvSpPr>
        <p:spPr>
          <a:xfrm>
            <a:off x="11643360" y="3753042"/>
            <a:ext cx="548640" cy="631767"/>
          </a:xfrm>
          <a:prstGeom prst="roundRect">
            <a:avLst/>
          </a:prstGeom>
          <a:solidFill>
            <a:schemeClr val="accent1">
              <a:lumMod val="40000"/>
              <a:lumOff val="6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 name="Τίτλος 1"/>
          <p:cNvSpPr>
            <a:spLocks noGrp="1"/>
          </p:cNvSpPr>
          <p:nvPr>
            <p:ph type="ctrTitle"/>
          </p:nvPr>
        </p:nvSpPr>
        <p:spPr/>
        <p:txBody>
          <a:bodyPr>
            <a:normAutofit/>
          </a:bodyPr>
          <a:lstStyle/>
          <a:p>
            <a:pPr algn="ctr"/>
            <a:r>
              <a:rPr lang="el-GR" sz="1800" dirty="0" smtClean="0"/>
              <a:t/>
            </a:r>
            <a:br>
              <a:rPr lang="el-GR" sz="1800" dirty="0" smtClean="0"/>
            </a:br>
            <a:r>
              <a:rPr lang="el-GR" sz="1800" dirty="0"/>
              <a:t/>
            </a:r>
            <a:br>
              <a:rPr lang="el-GR" sz="1800" dirty="0"/>
            </a:br>
            <a:r>
              <a:rPr lang="el-GR" sz="1800" dirty="0" smtClean="0"/>
              <a:t> </a:t>
            </a:r>
            <a:endParaRPr lang="el-GR" sz="1800" dirty="0"/>
          </a:p>
        </p:txBody>
      </p:sp>
      <p:sp>
        <p:nvSpPr>
          <p:cNvPr id="3" name="Υπότιτλος 2"/>
          <p:cNvSpPr>
            <a:spLocks noGrp="1"/>
          </p:cNvSpPr>
          <p:nvPr>
            <p:ph type="subTitle" idx="1"/>
          </p:nvPr>
        </p:nvSpPr>
        <p:spPr>
          <a:xfrm>
            <a:off x="6112934" y="338667"/>
            <a:ext cx="4927600" cy="6290733"/>
          </a:xfrm>
        </p:spPr>
        <p:txBody>
          <a:bodyPr/>
          <a:lstStyle/>
          <a:p>
            <a:r>
              <a:rPr lang="el-GR" dirty="0" smtClean="0">
                <a:latin typeface="Comic Sans MS" panose="030F0702030302020204" pitchFamily="66" charset="0"/>
              </a:rPr>
              <a:t>Η επίδραση της σταφίδας στην τοπική οικονομία τότε και τώρα.</a:t>
            </a:r>
          </a:p>
          <a:p>
            <a:endParaRPr lang="el-GR" sz="1800" dirty="0" smtClean="0">
              <a:latin typeface="Comic Sans MS" panose="030F0702030302020204" pitchFamily="66" charset="0"/>
            </a:endParaRPr>
          </a:p>
          <a:p>
            <a:r>
              <a:rPr lang="el-GR" sz="1800" dirty="0" smtClean="0">
                <a:latin typeface="Comic Sans MS" panose="030F0702030302020204" pitchFamily="66" charset="0"/>
              </a:rPr>
              <a:t>Η σταφίδα είχε επίδραση στην τοπική οικονομία παλαιότερα. Πιο συγκεκριμένα κατά την διάρκεια του 19</a:t>
            </a:r>
            <a:r>
              <a:rPr lang="el-GR" sz="1800" baseline="30000" dirty="0" smtClean="0">
                <a:latin typeface="Comic Sans MS" panose="030F0702030302020204" pitchFamily="66" charset="0"/>
              </a:rPr>
              <a:t>ου</a:t>
            </a:r>
            <a:r>
              <a:rPr lang="el-GR" sz="1800" dirty="0" smtClean="0">
                <a:latin typeface="Comic Sans MS" panose="030F0702030302020204" pitchFamily="66" charset="0"/>
              </a:rPr>
              <a:t> αιώνα μ.Χ. σημειώθηκε ραγδαία αύξηση της παραγωγής της επειδή καταστράφηκαν οι γαλλικοί αμπελώνες από την φυλλοξήρα (ασθένεια αμπελιών). Από τις εξαγωγές της σταφίδας οι παραγωγοί απόλαυσαν υψηλά εισοδήματα με αποτέλεσμα το Αίγιο, η Πάτρα, ο Πύργος και η Κορινθία να ακμάσουν. Επιπλέον το κράτος τότε στηριζόταν στα έσοδα από την φορολογία της σταφίδας Τώρα όμως λόγω των υπόλοιπων προϊόντων που έχουν ανακαλυφθεί έχει μειωθεί κατά πολύ η παραγωγή της.</a:t>
            </a:r>
            <a:endParaRPr lang="el-GR" sz="1800" dirty="0">
              <a:latin typeface="Comic Sans MS" panose="030F0702030302020204" pitchFamily="66" charset="0"/>
            </a:endParaRPr>
          </a:p>
        </p:txBody>
      </p:sp>
      <p:sp>
        <p:nvSpPr>
          <p:cNvPr id="9" name="Στρογγυλεμένο ορθογώνιο 8"/>
          <p:cNvSpPr/>
          <p:nvPr/>
        </p:nvSpPr>
        <p:spPr>
          <a:xfrm>
            <a:off x="11575781" y="845126"/>
            <a:ext cx="314806" cy="831274"/>
          </a:xfrm>
          <a:prstGeom prst="roundRect">
            <a:avLst/>
          </a:prstGeom>
          <a:solidFill>
            <a:schemeClr val="accent1">
              <a:lumMod val="40000"/>
              <a:lumOff val="6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1" name="Στρογγυλεμένο ορθογώνιο 10"/>
          <p:cNvSpPr/>
          <p:nvPr/>
        </p:nvSpPr>
        <p:spPr>
          <a:xfrm>
            <a:off x="11575781" y="2205489"/>
            <a:ext cx="314806" cy="831274"/>
          </a:xfrm>
          <a:prstGeom prst="roundRect">
            <a:avLst/>
          </a:prstGeom>
          <a:solidFill>
            <a:schemeClr val="accent1">
              <a:lumMod val="40000"/>
              <a:lumOff val="6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pic>
        <p:nvPicPr>
          <p:cNvPr id="6" name="Εικόνα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5867" y="473862"/>
            <a:ext cx="2668961" cy="1610783"/>
          </a:xfrm>
          <a:prstGeom prst="rect">
            <a:avLst/>
          </a:prstGeom>
        </p:spPr>
      </p:pic>
      <p:pic>
        <p:nvPicPr>
          <p:cNvPr id="13" name="Εικόνα 1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466957" y="2589559"/>
            <a:ext cx="2701635" cy="1678873"/>
          </a:xfrm>
          <a:prstGeom prst="rect">
            <a:avLst/>
          </a:prstGeom>
        </p:spPr>
      </p:pic>
      <p:pic>
        <p:nvPicPr>
          <p:cNvPr id="14" name="Εικόνα 1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82589" y="4658118"/>
            <a:ext cx="2646245" cy="1793566"/>
          </a:xfrm>
          <a:prstGeom prst="rect">
            <a:avLst/>
          </a:prstGeom>
        </p:spPr>
      </p:pic>
    </p:spTree>
    <p:extLst>
      <p:ext uri="{BB962C8B-B14F-4D97-AF65-F5344CB8AC3E}">
        <p14:creationId xmlns:p14="http://schemas.microsoft.com/office/powerpoint/2010/main" val="3592011611"/>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fade">
                                      <p:cBhvr>
                                        <p:cTn id="12" dur="500"/>
                                        <p:tgtEl>
                                          <p:spTgt spid="13"/>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fade">
                                      <p:cBhvr>
                                        <p:cTn id="17"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104</TotalTime>
  <Words>249</Words>
  <Application>Microsoft Office PowerPoint</Application>
  <PresentationFormat>Προσαρμογή</PresentationFormat>
  <Paragraphs>13</Paragraphs>
  <Slides>4</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4</vt:i4>
      </vt:variant>
    </vt:vector>
  </HeadingPairs>
  <TitlesOfParts>
    <vt:vector size="5" baseType="lpstr">
      <vt:lpstr>Θέμα του Office</vt:lpstr>
      <vt:lpstr>Η σταφίδα: Ένα τοπικό προϊόν.</vt:lpstr>
      <vt:lpstr>Παρουσίαση του PowerPoint</vt:lpstr>
      <vt:lpstr>   </vt:lpstr>
      <vt:lpstr>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USER</dc:creator>
  <cp:lastModifiedBy>User</cp:lastModifiedBy>
  <cp:revision>14</cp:revision>
  <dcterms:created xsi:type="dcterms:W3CDTF">2024-02-29T15:01:29Z</dcterms:created>
  <dcterms:modified xsi:type="dcterms:W3CDTF">2024-04-25T18:57:10Z</dcterms:modified>
</cp:coreProperties>
</file>