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7" d="100"/>
          <a:sy n="97" d="100"/>
        </p:scale>
        <p:origin x="-246"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F2DD90B4-A9F5-437E-A8AA-58933C1EC1A8}" type="datetimeFigureOut">
              <a:rPr lang="el-GR" smtClean="0"/>
              <a:pPr/>
              <a:t>25/4/2024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857886-BF6E-456A-A18C-A839915A779D}" type="slidenum">
              <a:rPr lang="el-GR" smtClean="0"/>
              <a:pPr/>
              <a:t>‹#›</a:t>
            </a:fld>
            <a:endParaRPr lang="el-GR"/>
          </a:p>
        </p:txBody>
      </p:sp>
    </p:spTree>
    <p:extLst>
      <p:ext uri="{BB962C8B-B14F-4D97-AF65-F5344CB8AC3E}">
        <p14:creationId xmlns:p14="http://schemas.microsoft.com/office/powerpoint/2010/main" val="1495340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2DD90B4-A9F5-437E-A8AA-58933C1EC1A8}" type="datetimeFigureOut">
              <a:rPr lang="el-GR" smtClean="0"/>
              <a:pPr/>
              <a:t>25/4/2024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857886-BF6E-456A-A18C-A839915A779D}" type="slidenum">
              <a:rPr lang="el-GR" smtClean="0"/>
              <a:pPr/>
              <a:t>‹#›</a:t>
            </a:fld>
            <a:endParaRPr lang="el-GR"/>
          </a:p>
        </p:txBody>
      </p:sp>
    </p:spTree>
    <p:extLst>
      <p:ext uri="{BB962C8B-B14F-4D97-AF65-F5344CB8AC3E}">
        <p14:creationId xmlns:p14="http://schemas.microsoft.com/office/powerpoint/2010/main" val="32124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2DD90B4-A9F5-437E-A8AA-58933C1EC1A8}" type="datetimeFigureOut">
              <a:rPr lang="el-GR" smtClean="0"/>
              <a:pPr/>
              <a:t>25/4/2024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857886-BF6E-456A-A18C-A839915A779D}" type="slidenum">
              <a:rPr lang="el-GR" smtClean="0"/>
              <a:pPr/>
              <a:t>‹#›</a:t>
            </a:fld>
            <a:endParaRPr lang="el-GR"/>
          </a:p>
        </p:txBody>
      </p:sp>
    </p:spTree>
    <p:extLst>
      <p:ext uri="{BB962C8B-B14F-4D97-AF65-F5344CB8AC3E}">
        <p14:creationId xmlns:p14="http://schemas.microsoft.com/office/powerpoint/2010/main" val="706245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2DD90B4-A9F5-437E-A8AA-58933C1EC1A8}" type="datetimeFigureOut">
              <a:rPr lang="el-GR" smtClean="0"/>
              <a:pPr/>
              <a:t>25/4/2024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857886-BF6E-456A-A18C-A839915A779D}" type="slidenum">
              <a:rPr lang="el-GR" smtClean="0"/>
              <a:pPr/>
              <a:t>‹#›</a:t>
            </a:fld>
            <a:endParaRPr lang="el-GR"/>
          </a:p>
        </p:txBody>
      </p:sp>
    </p:spTree>
    <p:extLst>
      <p:ext uri="{BB962C8B-B14F-4D97-AF65-F5344CB8AC3E}">
        <p14:creationId xmlns:p14="http://schemas.microsoft.com/office/powerpoint/2010/main" val="100412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F2DD90B4-A9F5-437E-A8AA-58933C1EC1A8}" type="datetimeFigureOut">
              <a:rPr lang="el-GR" smtClean="0"/>
              <a:pPr/>
              <a:t>25/4/2024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857886-BF6E-456A-A18C-A839915A779D}" type="slidenum">
              <a:rPr lang="el-GR" smtClean="0"/>
              <a:pPr/>
              <a:t>‹#›</a:t>
            </a:fld>
            <a:endParaRPr lang="el-GR"/>
          </a:p>
        </p:txBody>
      </p:sp>
    </p:spTree>
    <p:extLst>
      <p:ext uri="{BB962C8B-B14F-4D97-AF65-F5344CB8AC3E}">
        <p14:creationId xmlns:p14="http://schemas.microsoft.com/office/powerpoint/2010/main" val="700952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2DD90B4-A9F5-437E-A8AA-58933C1EC1A8}" type="datetimeFigureOut">
              <a:rPr lang="el-GR" smtClean="0"/>
              <a:pPr/>
              <a:t>25/4/2024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857886-BF6E-456A-A18C-A839915A779D}" type="slidenum">
              <a:rPr lang="el-GR" smtClean="0"/>
              <a:pPr/>
              <a:t>‹#›</a:t>
            </a:fld>
            <a:endParaRPr lang="el-GR"/>
          </a:p>
        </p:txBody>
      </p:sp>
    </p:spTree>
    <p:extLst>
      <p:ext uri="{BB962C8B-B14F-4D97-AF65-F5344CB8AC3E}">
        <p14:creationId xmlns:p14="http://schemas.microsoft.com/office/powerpoint/2010/main" val="419739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2DD90B4-A9F5-437E-A8AA-58933C1EC1A8}" type="datetimeFigureOut">
              <a:rPr lang="el-GR" smtClean="0"/>
              <a:pPr/>
              <a:t>25/4/2024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C857886-BF6E-456A-A18C-A839915A779D}" type="slidenum">
              <a:rPr lang="el-GR" smtClean="0"/>
              <a:pPr/>
              <a:t>‹#›</a:t>
            </a:fld>
            <a:endParaRPr lang="el-GR"/>
          </a:p>
        </p:txBody>
      </p:sp>
    </p:spTree>
    <p:extLst>
      <p:ext uri="{BB962C8B-B14F-4D97-AF65-F5344CB8AC3E}">
        <p14:creationId xmlns:p14="http://schemas.microsoft.com/office/powerpoint/2010/main" val="2706929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2DD90B4-A9F5-437E-A8AA-58933C1EC1A8}" type="datetimeFigureOut">
              <a:rPr lang="el-GR" smtClean="0"/>
              <a:pPr/>
              <a:t>25/4/2024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C857886-BF6E-456A-A18C-A839915A779D}" type="slidenum">
              <a:rPr lang="el-GR" smtClean="0"/>
              <a:pPr/>
              <a:t>‹#›</a:t>
            </a:fld>
            <a:endParaRPr lang="el-GR"/>
          </a:p>
        </p:txBody>
      </p:sp>
    </p:spTree>
    <p:extLst>
      <p:ext uri="{BB962C8B-B14F-4D97-AF65-F5344CB8AC3E}">
        <p14:creationId xmlns:p14="http://schemas.microsoft.com/office/powerpoint/2010/main" val="3413216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2DD90B4-A9F5-437E-A8AA-58933C1EC1A8}" type="datetimeFigureOut">
              <a:rPr lang="el-GR" smtClean="0"/>
              <a:pPr/>
              <a:t>25/4/2024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C857886-BF6E-456A-A18C-A839915A779D}" type="slidenum">
              <a:rPr lang="el-GR" smtClean="0"/>
              <a:pPr/>
              <a:t>‹#›</a:t>
            </a:fld>
            <a:endParaRPr lang="el-GR"/>
          </a:p>
        </p:txBody>
      </p:sp>
    </p:spTree>
    <p:extLst>
      <p:ext uri="{BB962C8B-B14F-4D97-AF65-F5344CB8AC3E}">
        <p14:creationId xmlns:p14="http://schemas.microsoft.com/office/powerpoint/2010/main" val="1705014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F2DD90B4-A9F5-437E-A8AA-58933C1EC1A8}" type="datetimeFigureOut">
              <a:rPr lang="el-GR" smtClean="0"/>
              <a:pPr/>
              <a:t>25/4/2024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857886-BF6E-456A-A18C-A839915A779D}" type="slidenum">
              <a:rPr lang="el-GR" smtClean="0"/>
              <a:pPr/>
              <a:t>‹#›</a:t>
            </a:fld>
            <a:endParaRPr lang="el-GR"/>
          </a:p>
        </p:txBody>
      </p:sp>
    </p:spTree>
    <p:extLst>
      <p:ext uri="{BB962C8B-B14F-4D97-AF65-F5344CB8AC3E}">
        <p14:creationId xmlns:p14="http://schemas.microsoft.com/office/powerpoint/2010/main" val="1637971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F2DD90B4-A9F5-437E-A8AA-58933C1EC1A8}" type="datetimeFigureOut">
              <a:rPr lang="el-GR" smtClean="0"/>
              <a:pPr/>
              <a:t>25/4/2024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857886-BF6E-456A-A18C-A839915A779D}" type="slidenum">
              <a:rPr lang="el-GR" smtClean="0"/>
              <a:pPr/>
              <a:t>‹#›</a:t>
            </a:fld>
            <a:endParaRPr lang="el-GR"/>
          </a:p>
        </p:txBody>
      </p:sp>
    </p:spTree>
    <p:extLst>
      <p:ext uri="{BB962C8B-B14F-4D97-AF65-F5344CB8AC3E}">
        <p14:creationId xmlns:p14="http://schemas.microsoft.com/office/powerpoint/2010/main" val="386883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DD90B4-A9F5-437E-A8AA-58933C1EC1A8}" type="datetimeFigureOut">
              <a:rPr lang="el-GR" smtClean="0"/>
              <a:pPr/>
              <a:t>25/4/2024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57886-BF6E-456A-A18C-A839915A779D}" type="slidenum">
              <a:rPr lang="el-GR" smtClean="0"/>
              <a:pPr/>
              <a:t>‹#›</a:t>
            </a:fld>
            <a:endParaRPr lang="el-GR"/>
          </a:p>
        </p:txBody>
      </p:sp>
    </p:spTree>
    <p:extLst>
      <p:ext uri="{BB962C8B-B14F-4D97-AF65-F5344CB8AC3E}">
        <p14:creationId xmlns:p14="http://schemas.microsoft.com/office/powerpoint/2010/main" val="4176971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Στρογγυλεμένο ορθογώνιο 3"/>
          <p:cNvSpPr/>
          <p:nvPr/>
        </p:nvSpPr>
        <p:spPr>
          <a:xfrm>
            <a:off x="1113906" y="0"/>
            <a:ext cx="4455622" cy="6858000"/>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Στρογγυλεμένο ορθογώνιο 4"/>
          <p:cNvSpPr/>
          <p:nvPr/>
        </p:nvSpPr>
        <p:spPr>
          <a:xfrm>
            <a:off x="789710" y="0"/>
            <a:ext cx="4064923" cy="6858000"/>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Στρογγυλεμένο ορθογώνιο 6"/>
          <p:cNvSpPr/>
          <p:nvPr/>
        </p:nvSpPr>
        <p:spPr>
          <a:xfrm>
            <a:off x="-640081" y="-1"/>
            <a:ext cx="4671753" cy="6858001"/>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Στρογγυλεμένο ορθογώνιο 9"/>
          <p:cNvSpPr/>
          <p:nvPr/>
        </p:nvSpPr>
        <p:spPr>
          <a:xfrm>
            <a:off x="4572000" y="2402378"/>
            <a:ext cx="565266" cy="606829"/>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Στρογγυλεμένο ορθογώνιο 7"/>
          <p:cNvSpPr/>
          <p:nvPr/>
        </p:nvSpPr>
        <p:spPr>
          <a:xfrm>
            <a:off x="5178829" y="831273"/>
            <a:ext cx="648393" cy="590203"/>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Στρογγυλεμένο ορθογώνιο 11"/>
          <p:cNvSpPr/>
          <p:nvPr/>
        </p:nvSpPr>
        <p:spPr>
          <a:xfrm>
            <a:off x="3857105" y="4023360"/>
            <a:ext cx="548640" cy="6317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Τίτλος 12"/>
          <p:cNvSpPr>
            <a:spLocks noGrp="1"/>
          </p:cNvSpPr>
          <p:nvPr>
            <p:ph type="title"/>
          </p:nvPr>
        </p:nvSpPr>
        <p:spPr>
          <a:xfrm>
            <a:off x="7281949" y="565265"/>
            <a:ext cx="3947160" cy="1712422"/>
          </a:xfrm>
        </p:spPr>
        <p:txBody>
          <a:bodyPr>
            <a:normAutofit/>
          </a:bodyPr>
          <a:lstStyle/>
          <a:p>
            <a:r>
              <a:rPr lang="el-GR" sz="2000" dirty="0" smtClean="0">
                <a:latin typeface="Comic Sans MS" panose="030F0702030302020204" pitchFamily="66" charset="0"/>
              </a:rPr>
              <a:t>Η σταφίδα: Ένα τοπικό προϊόν.</a:t>
            </a:r>
            <a:endParaRPr lang="el-GR" sz="2000" dirty="0">
              <a:latin typeface="Comic Sans MS" panose="030F0702030302020204" pitchFamily="66" charset="0"/>
            </a:endParaRPr>
          </a:p>
        </p:txBody>
      </p:sp>
      <p:pic>
        <p:nvPicPr>
          <p:cNvPr id="14" name="Εικόνα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4871" y="1724890"/>
            <a:ext cx="2826329" cy="2826329"/>
          </a:xfrm>
          <a:prstGeom prst="rect">
            <a:avLst/>
          </a:prstGeom>
        </p:spPr>
      </p:pic>
      <p:pic>
        <p:nvPicPr>
          <p:cNvPr id="15" name="Εικόνα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48964" y="3700053"/>
            <a:ext cx="2826412" cy="1857895"/>
          </a:xfrm>
          <a:prstGeom prst="rect">
            <a:avLst/>
          </a:prstGeom>
        </p:spPr>
      </p:pic>
      <p:sp>
        <p:nvSpPr>
          <p:cNvPr id="17" name="TextBox 16"/>
          <p:cNvSpPr txBox="1"/>
          <p:nvPr/>
        </p:nvSpPr>
        <p:spPr>
          <a:xfrm>
            <a:off x="10443864" y="6132380"/>
            <a:ext cx="1507067"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l-GR" sz="1000" dirty="0" smtClean="0"/>
              <a:t>Ομάδα: Άραβες</a:t>
            </a:r>
          </a:p>
          <a:p>
            <a:endParaRPr lang="el-GR" sz="1000" dirty="0"/>
          </a:p>
        </p:txBody>
      </p:sp>
    </p:spTree>
    <p:extLst>
      <p:ext uri="{BB962C8B-B14F-4D97-AF65-F5344CB8AC3E}">
        <p14:creationId xmlns:p14="http://schemas.microsoft.com/office/powerpoint/2010/main" val="20423982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Στρογγυλεμένο ορθογώνιο 3"/>
          <p:cNvSpPr/>
          <p:nvPr/>
        </p:nvSpPr>
        <p:spPr>
          <a:xfrm>
            <a:off x="1701800" y="0"/>
            <a:ext cx="10244667" cy="6857999"/>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Στρογγυλεμένο ορθογώνιο 4"/>
          <p:cNvSpPr/>
          <p:nvPr/>
        </p:nvSpPr>
        <p:spPr>
          <a:xfrm>
            <a:off x="789710" y="0"/>
            <a:ext cx="4064923" cy="6858000"/>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Στρογγυλεμένο ορθογώνιο 6"/>
          <p:cNvSpPr/>
          <p:nvPr/>
        </p:nvSpPr>
        <p:spPr>
          <a:xfrm>
            <a:off x="-640081" y="-1"/>
            <a:ext cx="4671753" cy="6858001"/>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Στρογγυλεμένο ορθογώνιο 9"/>
          <p:cNvSpPr/>
          <p:nvPr/>
        </p:nvSpPr>
        <p:spPr>
          <a:xfrm>
            <a:off x="4572000" y="2402378"/>
            <a:ext cx="565266" cy="606829"/>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Στρογγυλεμένο ορθογώνιο 7"/>
          <p:cNvSpPr/>
          <p:nvPr/>
        </p:nvSpPr>
        <p:spPr>
          <a:xfrm>
            <a:off x="11543607" y="939184"/>
            <a:ext cx="648393" cy="590203"/>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Στρογγυλεμένο ορθογώνιο 11"/>
          <p:cNvSpPr/>
          <p:nvPr/>
        </p:nvSpPr>
        <p:spPr>
          <a:xfrm>
            <a:off x="3857105" y="4023360"/>
            <a:ext cx="548640" cy="6317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Υπότιτλος 8"/>
          <p:cNvSpPr>
            <a:spLocks noGrp="1"/>
          </p:cNvSpPr>
          <p:nvPr>
            <p:ph type="subTitle" idx="1"/>
          </p:nvPr>
        </p:nvSpPr>
        <p:spPr>
          <a:xfrm>
            <a:off x="6556894" y="287867"/>
            <a:ext cx="4163752" cy="6307666"/>
          </a:xfrm>
        </p:spPr>
        <p:txBody>
          <a:bodyPr/>
          <a:lstStyle/>
          <a:p>
            <a:r>
              <a:rPr lang="el-GR" dirty="0" smtClean="0">
                <a:latin typeface="Comic Sans MS" panose="030F0702030302020204" pitchFamily="66" charset="0"/>
              </a:rPr>
              <a:t>Η σχέση της σταφίδας με την αχαϊκή ιστορία. </a:t>
            </a:r>
          </a:p>
          <a:p>
            <a:endParaRPr lang="el-GR" dirty="0" smtClean="0"/>
          </a:p>
          <a:p>
            <a:r>
              <a:rPr lang="el-GR" sz="1800" dirty="0" smtClean="0">
                <a:latin typeface="Comic Sans MS" panose="030F0702030302020204" pitchFamily="66" charset="0"/>
              </a:rPr>
              <a:t>Η σταφίδα σχετίζεται με την αχαϊκή ιστορία οικονομικά καθώς τα παλαιοτέρα χρονιά η σταφίδα αποτελούσε μεγάλο πλούτο για την Πάτρα. Οι αρχαίοι αποξήραιναν τα σταφύλια κι έτσι δημιουργούσαν την σταφίδα. Επίσης έχουν αναφερθεί και από αρχαίους συγγραφείς με την παροιμία &lt;&lt;ανθρώπου γέροντος ασταφίς η κεφαλή&gt;&gt; που χαρακτηρίζει την κατάσταση των σταφίδων. Στη σύγχρονη ιστορία της Αχαΐας, η καλλιέργεια της σταφίδας, έχει παίξει σημαντικό ρόλο στην οικονομία και στον πολιτισμό της περιοχής. </a:t>
            </a:r>
          </a:p>
          <a:p>
            <a:endParaRPr lang="el-GR" dirty="0"/>
          </a:p>
        </p:txBody>
      </p:sp>
    </p:spTree>
    <p:extLst>
      <p:ext uri="{BB962C8B-B14F-4D97-AF65-F5344CB8AC3E}">
        <p14:creationId xmlns:p14="http://schemas.microsoft.com/office/powerpoint/2010/main" val="19472852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Στρογγυλεμένο ορθογώνιο 3"/>
          <p:cNvSpPr/>
          <p:nvPr/>
        </p:nvSpPr>
        <p:spPr>
          <a:xfrm>
            <a:off x="1705956" y="16625"/>
            <a:ext cx="10098117" cy="6824747"/>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Στρογγυλεμένο ορθογώνιο 4"/>
          <p:cNvSpPr/>
          <p:nvPr/>
        </p:nvSpPr>
        <p:spPr>
          <a:xfrm>
            <a:off x="878072" y="16624"/>
            <a:ext cx="11031295" cy="6824747"/>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Στρογγυλεμένο ορθογώνιο 6"/>
          <p:cNvSpPr/>
          <p:nvPr/>
        </p:nvSpPr>
        <p:spPr>
          <a:xfrm>
            <a:off x="-640081" y="-1"/>
            <a:ext cx="4671753" cy="6858001"/>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Στρογγυλεμένο ορθογώνιο 9"/>
          <p:cNvSpPr/>
          <p:nvPr/>
        </p:nvSpPr>
        <p:spPr>
          <a:xfrm>
            <a:off x="11626734" y="2317711"/>
            <a:ext cx="565266" cy="606829"/>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Στρογγυλεμένο ορθογώνιο 7"/>
          <p:cNvSpPr/>
          <p:nvPr/>
        </p:nvSpPr>
        <p:spPr>
          <a:xfrm>
            <a:off x="11626734" y="845126"/>
            <a:ext cx="565266" cy="644083"/>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Στρογγυλεμένο ορθογώνιο 11"/>
          <p:cNvSpPr/>
          <p:nvPr/>
        </p:nvSpPr>
        <p:spPr>
          <a:xfrm>
            <a:off x="3857105" y="4023360"/>
            <a:ext cx="548640" cy="6317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Τίτλος 1"/>
          <p:cNvSpPr>
            <a:spLocks noGrp="1"/>
          </p:cNvSpPr>
          <p:nvPr>
            <p:ph type="ctrTitle"/>
          </p:nvPr>
        </p:nvSpPr>
        <p:spPr/>
        <p:txBody>
          <a:bodyPr>
            <a:normAutofit/>
          </a:bodyPr>
          <a:lstStyle/>
          <a:p>
            <a:pPr algn="ctr"/>
            <a:r>
              <a:rPr lang="el-GR" sz="1800" dirty="0" smtClean="0"/>
              <a:t/>
            </a:r>
            <a:br>
              <a:rPr lang="el-GR" sz="1800" dirty="0" smtClean="0"/>
            </a:br>
            <a:r>
              <a:rPr lang="el-GR" sz="1800" dirty="0"/>
              <a:t/>
            </a:r>
            <a:br>
              <a:rPr lang="el-GR" sz="1800" dirty="0"/>
            </a:br>
            <a:r>
              <a:rPr lang="el-GR" sz="1800" dirty="0" smtClean="0"/>
              <a:t> </a:t>
            </a:r>
            <a:endParaRPr lang="el-GR" sz="1800" dirty="0"/>
          </a:p>
        </p:txBody>
      </p:sp>
      <p:sp>
        <p:nvSpPr>
          <p:cNvPr id="13" name="Υπότιτλος 12"/>
          <p:cNvSpPr>
            <a:spLocks noGrp="1"/>
          </p:cNvSpPr>
          <p:nvPr>
            <p:ph type="subTitle" idx="1"/>
          </p:nvPr>
        </p:nvSpPr>
        <p:spPr>
          <a:xfrm>
            <a:off x="6377708" y="160866"/>
            <a:ext cx="4472247" cy="6527801"/>
          </a:xfrm>
        </p:spPr>
        <p:txBody>
          <a:bodyPr/>
          <a:lstStyle/>
          <a:p>
            <a:r>
              <a:rPr lang="el-GR" dirty="0" smtClean="0">
                <a:latin typeface="Comic Sans MS" panose="030F0702030302020204" pitchFamily="66" charset="0"/>
              </a:rPr>
              <a:t>Η αρχή της καλλιέργειας της σταφίδας στην Αχαΐα.</a:t>
            </a:r>
          </a:p>
          <a:p>
            <a:endParaRPr lang="el-GR" dirty="0">
              <a:latin typeface="Comic Sans MS" panose="030F0702030302020204" pitchFamily="66" charset="0"/>
            </a:endParaRPr>
          </a:p>
          <a:p>
            <a:r>
              <a:rPr lang="el-GR" sz="1800" dirty="0" smtClean="0">
                <a:latin typeface="Comic Sans MS" panose="030F0702030302020204" pitchFamily="66" charset="0"/>
              </a:rPr>
              <a:t>Η καλλιέργεια της σταφίδας στην Αχαΐα έχει αρχαίες ρίζες και ανάγεται σε αρχαίες εποχές. Σύμφωνα με τον Αριστοτέλη οι πρώτες μαρτυρίες για την ύπαρξη της καλλιέργειας της σταφίδας στην βόρεια Πελοπόννησο υπήρχαν από τον 4</a:t>
            </a:r>
            <a:r>
              <a:rPr lang="el-GR" sz="1800" baseline="30000" dirty="0" smtClean="0">
                <a:latin typeface="Comic Sans MS" panose="030F0702030302020204" pitchFamily="66" charset="0"/>
              </a:rPr>
              <a:t>ο</a:t>
            </a:r>
            <a:r>
              <a:rPr lang="el-GR" sz="1800" dirty="0" smtClean="0">
                <a:latin typeface="Comic Sans MS" panose="030F0702030302020204" pitchFamily="66" charset="0"/>
              </a:rPr>
              <a:t> αιώνα π.Χ.</a:t>
            </a:r>
            <a:r>
              <a:rPr lang="el-GR" dirty="0" smtClean="0">
                <a:latin typeface="Comic Sans MS" panose="030F0702030302020204" pitchFamily="66" charset="0"/>
              </a:rPr>
              <a:t> </a:t>
            </a:r>
            <a:endParaRPr lang="el-GR" dirty="0">
              <a:latin typeface="Comic Sans MS" panose="030F0702030302020204" pitchFamily="66" charset="0"/>
            </a:endParaRPr>
          </a:p>
        </p:txBody>
      </p:sp>
      <p:sp>
        <p:nvSpPr>
          <p:cNvPr id="9" name="Στρογγυλεμένο ορθογώνιο 8"/>
          <p:cNvSpPr/>
          <p:nvPr/>
        </p:nvSpPr>
        <p:spPr>
          <a:xfrm>
            <a:off x="11575781" y="845126"/>
            <a:ext cx="314806" cy="831274"/>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1912347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Στρογγυλεμένο ορθογώνιο 3"/>
          <p:cNvSpPr/>
          <p:nvPr/>
        </p:nvSpPr>
        <p:spPr>
          <a:xfrm>
            <a:off x="1705956" y="16625"/>
            <a:ext cx="10098117" cy="6824747"/>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Στρογγυλεμένο ορθογώνιο 4"/>
          <p:cNvSpPr/>
          <p:nvPr/>
        </p:nvSpPr>
        <p:spPr>
          <a:xfrm>
            <a:off x="872684" y="16624"/>
            <a:ext cx="11031295" cy="6824747"/>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Στρογγυλεμένο ορθογώνιο 6"/>
          <p:cNvSpPr/>
          <p:nvPr/>
        </p:nvSpPr>
        <p:spPr>
          <a:xfrm>
            <a:off x="-1016000" y="-4"/>
            <a:ext cx="12933680" cy="6858001"/>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Στρογγυλεμένο ορθογώνιο 9"/>
          <p:cNvSpPr/>
          <p:nvPr/>
        </p:nvSpPr>
        <p:spPr>
          <a:xfrm>
            <a:off x="11626734" y="2317711"/>
            <a:ext cx="565266" cy="606829"/>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Στρογγυλεμένο ορθογώνιο 7"/>
          <p:cNvSpPr/>
          <p:nvPr/>
        </p:nvSpPr>
        <p:spPr>
          <a:xfrm>
            <a:off x="11626734" y="845126"/>
            <a:ext cx="565266" cy="644083"/>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Στρογγυλεμένο ορθογώνιο 11"/>
          <p:cNvSpPr/>
          <p:nvPr/>
        </p:nvSpPr>
        <p:spPr>
          <a:xfrm>
            <a:off x="11643360" y="3753042"/>
            <a:ext cx="548640" cy="6317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Τίτλος 1"/>
          <p:cNvSpPr>
            <a:spLocks noGrp="1"/>
          </p:cNvSpPr>
          <p:nvPr>
            <p:ph type="ctrTitle"/>
          </p:nvPr>
        </p:nvSpPr>
        <p:spPr/>
        <p:txBody>
          <a:bodyPr>
            <a:normAutofit/>
          </a:bodyPr>
          <a:lstStyle/>
          <a:p>
            <a:pPr algn="ctr"/>
            <a:r>
              <a:rPr lang="el-GR" sz="1800" dirty="0" smtClean="0"/>
              <a:t/>
            </a:r>
            <a:br>
              <a:rPr lang="el-GR" sz="1800" dirty="0" smtClean="0"/>
            </a:br>
            <a:r>
              <a:rPr lang="el-GR" sz="1800" dirty="0"/>
              <a:t/>
            </a:r>
            <a:br>
              <a:rPr lang="el-GR" sz="1800" dirty="0"/>
            </a:br>
            <a:r>
              <a:rPr lang="el-GR" sz="1800" dirty="0" smtClean="0"/>
              <a:t> </a:t>
            </a:r>
            <a:endParaRPr lang="el-GR" sz="1800" dirty="0"/>
          </a:p>
        </p:txBody>
      </p:sp>
      <p:sp>
        <p:nvSpPr>
          <p:cNvPr id="3" name="Υπότιτλος 2"/>
          <p:cNvSpPr>
            <a:spLocks noGrp="1"/>
          </p:cNvSpPr>
          <p:nvPr>
            <p:ph type="subTitle" idx="1"/>
          </p:nvPr>
        </p:nvSpPr>
        <p:spPr>
          <a:xfrm>
            <a:off x="6112934" y="338667"/>
            <a:ext cx="4927600" cy="6290733"/>
          </a:xfrm>
        </p:spPr>
        <p:txBody>
          <a:bodyPr/>
          <a:lstStyle/>
          <a:p>
            <a:r>
              <a:rPr lang="el-GR" dirty="0" smtClean="0">
                <a:latin typeface="Comic Sans MS" panose="030F0702030302020204" pitchFamily="66" charset="0"/>
              </a:rPr>
              <a:t>Η επίδραση της σταφίδας στην τοπική οικονομία τότε και τώρα.</a:t>
            </a:r>
          </a:p>
          <a:p>
            <a:endParaRPr lang="el-GR" sz="1800" dirty="0" smtClean="0">
              <a:latin typeface="Comic Sans MS" panose="030F0702030302020204" pitchFamily="66" charset="0"/>
            </a:endParaRPr>
          </a:p>
          <a:p>
            <a:r>
              <a:rPr lang="el-GR" sz="1800" dirty="0" smtClean="0">
                <a:latin typeface="Comic Sans MS" panose="030F0702030302020204" pitchFamily="66" charset="0"/>
              </a:rPr>
              <a:t>Η σταφίδα είχε επίδραση στην τοπική οικονομία παλαιότερα. Πιο συγκεκριμένα κατά την διάρκεια του 19</a:t>
            </a:r>
            <a:r>
              <a:rPr lang="el-GR" sz="1800" baseline="30000" dirty="0" smtClean="0">
                <a:latin typeface="Comic Sans MS" panose="030F0702030302020204" pitchFamily="66" charset="0"/>
              </a:rPr>
              <a:t>ου</a:t>
            </a:r>
            <a:r>
              <a:rPr lang="el-GR" sz="1800" dirty="0" smtClean="0">
                <a:latin typeface="Comic Sans MS" panose="030F0702030302020204" pitchFamily="66" charset="0"/>
              </a:rPr>
              <a:t> αιώνα μ.Χ. σημειώθηκε ραγδαία αύξηση της παραγωγής της επειδή καταστράφηκαν οι γαλλικοί αμπελώνες από την φυλλοξήρα (ασθένεια αμπελιών). Από τις εξαγωγές της σταφίδας οι παραγωγοί απόλαυσαν υψηλά εισοδήματα με αποτέλεσμα το Αίγιο, η Πάτρα, ο Πύργος και η Κορινθία να ακμάσουν. Επιπλέον το κράτος τότε στηριζόταν στα έσοδα από την φορολογία της σταφίδας Τώρα όμως λόγω των υπόλοιπων προϊόντων που έχουν ανακαλυφθεί έχει μειωθεί κατά πολύ η παραγωγή της.</a:t>
            </a:r>
            <a:endParaRPr lang="el-GR" sz="1800" dirty="0">
              <a:latin typeface="Comic Sans MS" panose="030F0702030302020204" pitchFamily="66" charset="0"/>
            </a:endParaRPr>
          </a:p>
        </p:txBody>
      </p:sp>
      <p:sp>
        <p:nvSpPr>
          <p:cNvPr id="9" name="Στρογγυλεμένο ορθογώνιο 8"/>
          <p:cNvSpPr/>
          <p:nvPr/>
        </p:nvSpPr>
        <p:spPr>
          <a:xfrm>
            <a:off x="11575781" y="845126"/>
            <a:ext cx="314806" cy="831274"/>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Στρογγυλεμένο ορθογώνιο 10"/>
          <p:cNvSpPr/>
          <p:nvPr/>
        </p:nvSpPr>
        <p:spPr>
          <a:xfrm>
            <a:off x="11575781" y="2205489"/>
            <a:ext cx="314806" cy="831274"/>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 name="Εικόνα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867" y="473862"/>
            <a:ext cx="2668961" cy="1610783"/>
          </a:xfrm>
          <a:prstGeom prst="rect">
            <a:avLst/>
          </a:prstGeom>
        </p:spPr>
      </p:pic>
      <p:pic>
        <p:nvPicPr>
          <p:cNvPr id="13" name="Εικόνα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6957" y="2589559"/>
            <a:ext cx="2701635" cy="1678873"/>
          </a:xfrm>
          <a:prstGeom prst="rect">
            <a:avLst/>
          </a:prstGeom>
        </p:spPr>
      </p:pic>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589" y="4658118"/>
            <a:ext cx="2646245" cy="1793566"/>
          </a:xfrm>
          <a:prstGeom prst="rect">
            <a:avLst/>
          </a:prstGeom>
        </p:spPr>
      </p:pic>
    </p:spTree>
    <p:extLst>
      <p:ext uri="{BB962C8B-B14F-4D97-AF65-F5344CB8AC3E}">
        <p14:creationId xmlns:p14="http://schemas.microsoft.com/office/powerpoint/2010/main" val="35920116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249</Words>
  <Application>Microsoft Office PowerPoint</Application>
  <PresentationFormat>Προσαρμογή</PresentationFormat>
  <Paragraphs>13</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Η σταφίδα: Ένα τοπικό προϊόν.</vt:lpstr>
      <vt:lpstr>Παρουσίαση του PowerPoint</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14</cp:revision>
  <dcterms:created xsi:type="dcterms:W3CDTF">2024-02-29T15:01:29Z</dcterms:created>
  <dcterms:modified xsi:type="dcterms:W3CDTF">2024-04-25T18:57:10Z</dcterms:modified>
</cp:coreProperties>
</file>