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4C3E523-8771-46CA-87F7-033CB07DE7DF}" type="datetimeFigureOut">
              <a:rPr lang="el-GR" smtClean="0"/>
              <a:t>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9319F90-F572-441F-AE84-F86ECC9E094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556792"/>
            <a:ext cx="5723468" cy="206623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ΠΟΛΛΑΠΛΑΣΙΑΖΩ  ΜΕ ΤΡΙΨΗΦΙΟ ΠΟΛΛΑΠΛΑΣΙΑΣΤΗ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ΜΑΘΗΜΑ 41 </a:t>
            </a:r>
          </a:p>
          <a:p>
            <a:r>
              <a:rPr lang="el-GR" dirty="0" smtClean="0"/>
              <a:t>(Β.Μ. σελ.104-105</a:t>
            </a:r>
          </a:p>
          <a:p>
            <a:r>
              <a:rPr lang="el-GR" dirty="0" smtClean="0"/>
              <a:t>Τ.Ε. </a:t>
            </a:r>
            <a:r>
              <a:rPr lang="el-GR" dirty="0"/>
              <a:t>σ</a:t>
            </a:r>
            <a:r>
              <a:rPr lang="el-GR" dirty="0" smtClean="0"/>
              <a:t>ελ.)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657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Λύνω το πρόβλημα: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2278063"/>
            <a:ext cx="4320480" cy="302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76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Αναλύω το πρόβλημα: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dirty="0" smtClean="0"/>
              <a:t>ο ελέφαντας τρώει 205 κιλά τροφή σε μία μέρα</a:t>
            </a:r>
          </a:p>
          <a:p>
            <a:r>
              <a:rPr lang="el-GR" dirty="0" smtClean="0"/>
              <a:t>1έτος = 365 μέρες</a:t>
            </a:r>
          </a:p>
          <a:p>
            <a:r>
              <a:rPr lang="el-GR" u="sng" dirty="0" smtClean="0">
                <a:solidFill>
                  <a:srgbClr val="FF0000"/>
                </a:solidFill>
              </a:rPr>
              <a:t>Ψάχνω</a:t>
            </a:r>
            <a:r>
              <a:rPr lang="el-GR" dirty="0" smtClean="0"/>
              <a:t>: πόσα κιλά τροφή </a:t>
            </a:r>
            <a:r>
              <a:rPr lang="el-GR" dirty="0" smtClean="0">
                <a:sym typeface="Wingdings" panose="05000000000000000000" pitchFamily="2" charset="2"/>
              </a:rPr>
              <a:t> 1 έτος, δηλαδή, πόσα κιλά για 365 ημέρες;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l-GR" dirty="0" smtClean="0"/>
              <a:t>Πιο σύντομα: </a:t>
            </a:r>
          </a:p>
          <a:p>
            <a:pPr marL="0" indent="0">
              <a:buNone/>
            </a:pPr>
            <a:r>
              <a:rPr lang="el-GR" dirty="0" smtClean="0"/>
              <a:t>1 μέρα</a:t>
            </a:r>
            <a:r>
              <a:rPr lang="el-GR" dirty="0" smtClean="0">
                <a:sym typeface="Wingdings" panose="05000000000000000000" pitchFamily="2" charset="2"/>
              </a:rPr>
              <a:t> 205 κιλά</a:t>
            </a:r>
          </a:p>
          <a:p>
            <a:pPr marL="0" indent="0">
              <a:buNone/>
            </a:pPr>
            <a:r>
              <a:rPr lang="el-GR" dirty="0" smtClean="0">
                <a:sym typeface="Wingdings" panose="05000000000000000000" pitchFamily="2" charset="2"/>
              </a:rPr>
              <a:t>365 μέρες  χ;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749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πράξη θα κάνω;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Σκέφτομαι</a:t>
            </a:r>
            <a:r>
              <a:rPr lang="el-GR" dirty="0" smtClean="0"/>
              <a:t>: Ξέρω πόσα κιλά θέλει για 1 μέρα και ψάχνω πόσα κιλά θέλει για πολλές (365).</a:t>
            </a:r>
          </a:p>
          <a:p>
            <a:r>
              <a:rPr lang="el-GR" dirty="0" smtClean="0"/>
              <a:t>Άρα, ξέρω το 1 και ψάχνω τα πολλά!</a:t>
            </a:r>
          </a:p>
          <a:p>
            <a:r>
              <a:rPr lang="el-GR" dirty="0" smtClean="0"/>
              <a:t>Επομένως, κάνω </a:t>
            </a:r>
            <a:r>
              <a:rPr lang="el-GR" dirty="0" smtClean="0">
                <a:solidFill>
                  <a:srgbClr val="FF0000"/>
                </a:solidFill>
              </a:rPr>
              <a:t>πολλαπλασιασμό</a:t>
            </a:r>
            <a:r>
              <a:rPr lang="el-GR" dirty="0" smtClean="0"/>
              <a:t>!!</a:t>
            </a:r>
          </a:p>
          <a:p>
            <a:r>
              <a:rPr lang="el-GR" dirty="0" smtClean="0"/>
              <a:t>Δηλαδή:   </a:t>
            </a:r>
            <a:r>
              <a:rPr lang="el-GR" i="1" dirty="0" smtClean="0">
                <a:solidFill>
                  <a:srgbClr val="00B050"/>
                </a:solidFill>
              </a:rPr>
              <a:t>205 </a:t>
            </a:r>
            <a:r>
              <a:rPr lang="en-US" i="1" dirty="0" smtClean="0">
                <a:solidFill>
                  <a:srgbClr val="00B050"/>
                </a:solidFill>
              </a:rPr>
              <a:t>x</a:t>
            </a:r>
            <a:r>
              <a:rPr lang="el-GR" i="1" dirty="0" smtClean="0">
                <a:solidFill>
                  <a:srgbClr val="00B050"/>
                </a:solidFill>
              </a:rPr>
              <a:t> 365</a:t>
            </a:r>
            <a:endParaRPr lang="el-GR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94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Σκέφτομαι: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πολλαπλασιάσω με </a:t>
            </a:r>
            <a:r>
              <a:rPr lang="el-GR" dirty="0" smtClean="0">
                <a:solidFill>
                  <a:srgbClr val="FF0000"/>
                </a:solidFill>
              </a:rPr>
              <a:t>3ψήφιο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ακολουθώ τα ίδια βήματα, όπως στον πολλαπλασιασμό με 2ψήφιο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Το μόνο που αλλάζει είναι ότι </a:t>
            </a:r>
            <a:r>
              <a:rPr lang="el-GR" dirty="0" smtClean="0">
                <a:solidFill>
                  <a:srgbClr val="0070C0"/>
                </a:solidFill>
              </a:rPr>
              <a:t>κάνω ένα βήμα ακόμα.</a:t>
            </a:r>
          </a:p>
          <a:p>
            <a:r>
              <a:rPr lang="el-GR" dirty="0" smtClean="0"/>
              <a:t>Δηλαδή:...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206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1268760"/>
            <a:ext cx="2939521" cy="936104"/>
          </a:xfrm>
        </p:spPr>
        <p:txBody>
          <a:bodyPr>
            <a:normAutofit fontScale="92500" lnSpcReduction="10000"/>
          </a:bodyPr>
          <a:lstStyle/>
          <a:p>
            <a:r>
              <a:rPr lang="el-GR" u="sng" dirty="0" smtClean="0"/>
              <a:t>1</a:t>
            </a:r>
            <a:r>
              <a:rPr lang="el-GR" u="sng" baseline="30000" dirty="0" smtClean="0"/>
              <a:t>ο</a:t>
            </a:r>
            <a:r>
              <a:rPr lang="el-GR" u="sng" dirty="0" smtClean="0"/>
              <a:t> βήμα</a:t>
            </a:r>
            <a:r>
              <a:rPr lang="el-GR" dirty="0" smtClean="0"/>
              <a:t>: πολλαπλασιάζω με τις μονάδες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788024" y="1268760"/>
            <a:ext cx="2944368" cy="822960"/>
          </a:xfrm>
        </p:spPr>
        <p:txBody>
          <a:bodyPr>
            <a:normAutofit fontScale="92500" lnSpcReduction="20000"/>
          </a:bodyPr>
          <a:lstStyle/>
          <a:p>
            <a:r>
              <a:rPr lang="el-GR" u="sng" dirty="0" smtClean="0"/>
              <a:t>2</a:t>
            </a:r>
            <a:r>
              <a:rPr lang="el-GR" u="sng" baseline="30000" dirty="0" smtClean="0"/>
              <a:t>ο</a:t>
            </a:r>
            <a:r>
              <a:rPr lang="el-GR" u="sng" dirty="0" smtClean="0"/>
              <a:t> βήμα</a:t>
            </a:r>
            <a:r>
              <a:rPr lang="el-GR" dirty="0" smtClean="0"/>
              <a:t>: πολλαπλασιάζω με τις </a:t>
            </a:r>
            <a:r>
              <a:rPr lang="el-GR" dirty="0" smtClean="0">
                <a:solidFill>
                  <a:srgbClr val="FF0000"/>
                </a:solidFill>
              </a:rPr>
              <a:t>δεκάδες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115616" y="2348880"/>
            <a:ext cx="3299840" cy="3096344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el-GR" dirty="0" smtClean="0"/>
              <a:t>    205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n-US" u="sng" dirty="0" smtClean="0"/>
              <a:t>X </a:t>
            </a:r>
            <a:r>
              <a:rPr lang="el-GR" u="sng" dirty="0" smtClean="0"/>
              <a:t>36</a:t>
            </a:r>
            <a:r>
              <a:rPr lang="el-GR" u="sng" dirty="0" smtClean="0">
                <a:solidFill>
                  <a:srgbClr val="0070C0"/>
                </a:solidFill>
              </a:rPr>
              <a:t>5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0070C0"/>
                </a:solidFill>
              </a:rPr>
              <a:t>      1025    </a:t>
            </a:r>
            <a:r>
              <a:rPr lang="el-GR" sz="2000" dirty="0" smtClean="0"/>
              <a:t>(1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γινόμενο)</a:t>
            </a:r>
            <a:r>
              <a:rPr lang="el-GR" sz="2000" u="sng" dirty="0" smtClean="0"/>
              <a:t> </a:t>
            </a:r>
          </a:p>
          <a:p>
            <a:pPr marL="0" indent="0">
              <a:buNone/>
            </a:pPr>
            <a:r>
              <a:rPr lang="el-GR" u="sng" dirty="0" smtClean="0"/>
              <a:t>    </a:t>
            </a:r>
            <a:endParaRPr lang="el-GR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716016" y="2348880"/>
            <a:ext cx="3456384" cy="3096344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el-GR" dirty="0" smtClean="0"/>
              <a:t>    205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n-US" u="sng" dirty="0" smtClean="0"/>
              <a:t>x</a:t>
            </a:r>
            <a:r>
              <a:rPr lang="el-GR" u="sng" dirty="0" smtClean="0"/>
              <a:t>  3</a:t>
            </a:r>
            <a:r>
              <a:rPr lang="el-GR" u="sng" dirty="0" smtClean="0">
                <a:solidFill>
                  <a:srgbClr val="FF0000"/>
                </a:solidFill>
              </a:rPr>
              <a:t>6</a:t>
            </a:r>
            <a:r>
              <a:rPr lang="el-GR" u="sng" dirty="0" smtClean="0">
                <a:solidFill>
                  <a:srgbClr val="0070C0"/>
                </a:solidFill>
              </a:rPr>
              <a:t>5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    1025</a:t>
            </a:r>
          </a:p>
          <a:p>
            <a:pPr marL="0" indent="0">
              <a:buNone/>
            </a:pP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  </a:t>
            </a:r>
            <a:r>
              <a:rPr lang="el-GR" dirty="0" smtClean="0">
                <a:solidFill>
                  <a:srgbClr val="FF0000"/>
                </a:solidFill>
              </a:rPr>
              <a:t>1230 </a:t>
            </a:r>
            <a:r>
              <a:rPr lang="el-GR" dirty="0" smtClean="0">
                <a:solidFill>
                  <a:schemeClr val="accent1"/>
                </a:solidFill>
              </a:rPr>
              <a:t>•     </a:t>
            </a:r>
            <a:r>
              <a:rPr lang="el-GR" sz="2000" dirty="0" smtClean="0"/>
              <a:t>(2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γινόμενο)</a:t>
            </a:r>
            <a:endParaRPr lang="el-GR" dirty="0" smtClean="0"/>
          </a:p>
          <a:p>
            <a:pPr marL="0" indent="0">
              <a:buNone/>
            </a:pPr>
            <a:r>
              <a:rPr lang="el-GR" dirty="0">
                <a:solidFill>
                  <a:schemeClr val="accent1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            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076056" y="4293096"/>
            <a:ext cx="2736304" cy="1080120"/>
          </a:xfrm>
          <a:prstGeom prst="wedgeRectCallout">
            <a:avLst>
              <a:gd name="adj1" fmla="val 16536"/>
              <a:gd name="adj2" fmla="val 5917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Δεν ξεχνώ την </a:t>
            </a:r>
            <a:r>
              <a:rPr lang="el-GR" dirty="0" smtClean="0">
                <a:solidFill>
                  <a:schemeClr val="accent1"/>
                </a:solidFill>
              </a:rPr>
              <a:t>κενή θέση, </a:t>
            </a:r>
            <a:r>
              <a:rPr lang="el-GR" dirty="0" smtClean="0"/>
              <a:t>που πρέπει να αφήσω κάτω από τις μονάδες!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837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1124744"/>
            <a:ext cx="2939521" cy="1008112"/>
          </a:xfrm>
        </p:spPr>
        <p:txBody>
          <a:bodyPr/>
          <a:lstStyle/>
          <a:p>
            <a:r>
              <a:rPr lang="el-GR" u="sng" dirty="0" smtClean="0"/>
              <a:t>3</a:t>
            </a:r>
            <a:r>
              <a:rPr lang="el-GR" u="sng" baseline="30000" dirty="0" smtClean="0"/>
              <a:t>ο</a:t>
            </a:r>
            <a:r>
              <a:rPr lang="el-GR" u="sng" dirty="0" smtClean="0"/>
              <a:t> βήμα</a:t>
            </a:r>
            <a:r>
              <a:rPr lang="el-GR" dirty="0" smtClean="0"/>
              <a:t>: πολλαπλασιάζω με τις </a:t>
            </a:r>
            <a:r>
              <a:rPr lang="el-GR" dirty="0" smtClean="0">
                <a:solidFill>
                  <a:srgbClr val="00B050"/>
                </a:solidFill>
              </a:rPr>
              <a:t>εκατοντάδες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860032" y="1124744"/>
            <a:ext cx="2944368" cy="1008112"/>
          </a:xfrm>
        </p:spPr>
        <p:txBody>
          <a:bodyPr/>
          <a:lstStyle/>
          <a:p>
            <a:r>
              <a:rPr lang="el-GR" u="sng" dirty="0" smtClean="0"/>
              <a:t>4</a:t>
            </a:r>
            <a:r>
              <a:rPr lang="el-GR" u="sng" baseline="30000" dirty="0" smtClean="0"/>
              <a:t>ο</a:t>
            </a:r>
            <a:r>
              <a:rPr lang="el-GR" u="sng" dirty="0" smtClean="0"/>
              <a:t> βήμα</a:t>
            </a:r>
            <a:r>
              <a:rPr lang="el-GR" dirty="0" smtClean="0"/>
              <a:t>: Προσθέτω</a:t>
            </a:r>
          </a:p>
          <a:p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187624" y="2276872"/>
            <a:ext cx="3227832" cy="3312368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el-GR" dirty="0" smtClean="0"/>
              <a:t>      205</a:t>
            </a:r>
          </a:p>
          <a:p>
            <a:pPr marL="0" indent="0">
              <a:buNone/>
            </a:pPr>
            <a:r>
              <a:rPr lang="el-GR" dirty="0" smtClean="0"/>
              <a:t>      </a:t>
            </a:r>
            <a:r>
              <a:rPr lang="en-US" u="sng" dirty="0" smtClean="0"/>
              <a:t>x</a:t>
            </a:r>
            <a:r>
              <a:rPr lang="el-GR" u="sng" dirty="0" smtClean="0"/>
              <a:t>  </a:t>
            </a:r>
            <a:r>
              <a:rPr lang="el-GR" u="sng" dirty="0" smtClean="0">
                <a:solidFill>
                  <a:srgbClr val="00B050"/>
                </a:solidFill>
              </a:rPr>
              <a:t>3</a:t>
            </a:r>
            <a:r>
              <a:rPr lang="el-GR" u="sng" dirty="0" smtClean="0">
                <a:solidFill>
                  <a:srgbClr val="FF0000"/>
                </a:solidFill>
              </a:rPr>
              <a:t>6</a:t>
            </a:r>
            <a:r>
              <a:rPr lang="el-GR" u="sng" dirty="0" smtClean="0">
                <a:solidFill>
                  <a:srgbClr val="0070C0"/>
                </a:solidFill>
              </a:rPr>
              <a:t>5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     1025    </a:t>
            </a:r>
            <a:r>
              <a:rPr lang="el-GR" sz="2000" dirty="0" smtClean="0"/>
              <a:t>(1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γινόμενο)</a:t>
            </a:r>
            <a:endParaRPr lang="el-GR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   </a:t>
            </a:r>
            <a:r>
              <a:rPr lang="el-GR" dirty="0" smtClean="0">
                <a:solidFill>
                  <a:srgbClr val="FF0000"/>
                </a:solidFill>
              </a:rPr>
              <a:t>1230 •   </a:t>
            </a:r>
            <a:r>
              <a:rPr lang="el-GR" sz="2000" dirty="0" smtClean="0"/>
              <a:t>(2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γινόμενο)</a:t>
            </a:r>
            <a:endParaRPr lang="el-G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   </a:t>
            </a:r>
            <a:r>
              <a:rPr lang="el-GR" dirty="0" smtClean="0">
                <a:solidFill>
                  <a:srgbClr val="00B050"/>
                </a:solidFill>
              </a:rPr>
              <a:t>615 •     </a:t>
            </a:r>
            <a:r>
              <a:rPr lang="el-GR" sz="2000" dirty="0" smtClean="0"/>
              <a:t>(3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γινόμενο)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4008" y="2276872"/>
            <a:ext cx="3227832" cy="331236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l-GR" dirty="0" smtClean="0"/>
              <a:t>      205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</a:t>
            </a:r>
            <a:r>
              <a:rPr lang="en-US" u="sng" dirty="0" smtClean="0"/>
              <a:t>x</a:t>
            </a:r>
            <a:r>
              <a:rPr lang="el-GR" u="sng" dirty="0" smtClean="0"/>
              <a:t>   365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1025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1230 •</a:t>
            </a:r>
          </a:p>
          <a:p>
            <a:pPr marL="0" indent="0">
              <a:buNone/>
            </a:pPr>
            <a:r>
              <a:rPr lang="el-GR" u="sng" dirty="0"/>
              <a:t> </a:t>
            </a:r>
            <a:r>
              <a:rPr lang="el-GR" u="sng" dirty="0" smtClean="0"/>
              <a:t> </a:t>
            </a:r>
            <a:r>
              <a:rPr lang="el-GR" u="sng" dirty="0" smtClean="0">
                <a:solidFill>
                  <a:srgbClr val="0070C0"/>
                </a:solidFill>
              </a:rPr>
              <a:t>+</a:t>
            </a:r>
            <a:r>
              <a:rPr lang="el-GR" u="sng" dirty="0" smtClean="0"/>
              <a:t>  615 • •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</a:t>
            </a:r>
            <a:r>
              <a:rPr lang="el-GR" dirty="0" smtClean="0">
                <a:solidFill>
                  <a:srgbClr val="0070C0"/>
                </a:solidFill>
              </a:rPr>
              <a:t>74825</a:t>
            </a:r>
            <a:r>
              <a:rPr lang="el-GR" u="sng" dirty="0" smtClean="0"/>
              <a:t>       </a:t>
            </a:r>
          </a:p>
          <a:p>
            <a:pPr marL="0" indent="0">
              <a:buNone/>
            </a:pPr>
            <a:r>
              <a:rPr lang="el-GR" u="sng" dirty="0" smtClean="0"/>
              <a:t>  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1403648" y="4797152"/>
            <a:ext cx="2851598" cy="648072"/>
          </a:xfrm>
          <a:prstGeom prst="wedge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Αφήνω πάλι </a:t>
            </a:r>
            <a:r>
              <a:rPr lang="el-GR" dirty="0" smtClean="0">
                <a:solidFill>
                  <a:srgbClr val="FFC000"/>
                </a:solidFill>
              </a:rPr>
              <a:t>κενή</a:t>
            </a:r>
            <a:r>
              <a:rPr lang="el-GR" dirty="0" smtClean="0"/>
              <a:t> την </a:t>
            </a:r>
            <a:r>
              <a:rPr lang="el-GR" dirty="0" smtClean="0">
                <a:solidFill>
                  <a:srgbClr val="FFC000"/>
                </a:solidFill>
              </a:rPr>
              <a:t>τελευταία</a:t>
            </a:r>
            <a:r>
              <a:rPr lang="el-GR" dirty="0" smtClean="0"/>
              <a:t> θέση!</a:t>
            </a:r>
            <a:endParaRPr lang="el-GR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12160" y="314096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68144" y="314096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652120" y="314096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508104" y="314096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92080" y="3212976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48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Ολοκληρώνω το πρόβλημα</a:t>
            </a:r>
            <a:r>
              <a:rPr lang="el-GR" dirty="0"/>
              <a:t>:</a:t>
            </a:r>
            <a:br>
              <a:rPr lang="el-GR" dirty="0"/>
            </a:b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el-GR" u="sng" dirty="0" smtClean="0">
                <a:solidFill>
                  <a:srgbClr val="0070C0"/>
                </a:solidFill>
              </a:rPr>
              <a:t>ΛΥΣΗ:</a:t>
            </a:r>
            <a:r>
              <a:rPr lang="el-GR" dirty="0" smtClean="0"/>
              <a:t>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205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n-US" u="sng" dirty="0" smtClean="0"/>
              <a:t>x</a:t>
            </a:r>
            <a:r>
              <a:rPr lang="el-GR" u="sng" dirty="0" smtClean="0"/>
              <a:t>  365 </a:t>
            </a:r>
          </a:p>
          <a:p>
            <a:pPr marL="0" indent="0">
              <a:buNone/>
            </a:pPr>
            <a:r>
              <a:rPr lang="el-GR" dirty="0" smtClean="0"/>
              <a:t>      1025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1230 •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u="sng" dirty="0" smtClean="0"/>
              <a:t>+ 615• •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74825 κιλά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el-GR" u="sng" dirty="0">
                <a:solidFill>
                  <a:srgbClr val="0070C0"/>
                </a:solidFill>
              </a:rPr>
              <a:t>Απάντηση</a:t>
            </a:r>
            <a:r>
              <a:rPr lang="el-GR" dirty="0">
                <a:solidFill>
                  <a:srgbClr val="0070C0"/>
                </a:solidFill>
              </a:rPr>
              <a:t>: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dirty="0" smtClean="0"/>
              <a:t>Ο </a:t>
            </a:r>
            <a:r>
              <a:rPr lang="el-GR" dirty="0"/>
              <a:t>ελέφαντας τρώει 74.825 κιλά τροφή σε ένα έτος.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62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050678" y="1079417"/>
            <a:ext cx="3064827" cy="836875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el-GR" b="1" dirty="0" smtClean="0"/>
              <a:t>ΘΥΜΑΜΑΙ:</a:t>
            </a:r>
            <a:endParaRPr lang="el-GR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38428" y="2159259"/>
            <a:ext cx="3048891" cy="2640849"/>
          </a:xfrm>
          <a:ln>
            <a:solidFill>
              <a:srgbClr val="0070C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smtClean="0"/>
              <a:t>Για να κάνω πολλαπλασιασμό με 3ψήφιο, ακολουθώ τα ίδια βήματα.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000" dirty="0" smtClean="0"/>
              <a:t>Αφού έχω </a:t>
            </a:r>
            <a:r>
              <a:rPr lang="el-GR" sz="2000" u="sng" dirty="0" smtClean="0"/>
              <a:t>3ψήφιο</a:t>
            </a:r>
            <a:r>
              <a:rPr lang="el-GR" sz="2000" dirty="0" smtClean="0"/>
              <a:t>, θα έχω και </a:t>
            </a:r>
            <a:r>
              <a:rPr lang="el-GR" sz="2000" u="sng" dirty="0" smtClean="0"/>
              <a:t>3 αριθμούς </a:t>
            </a:r>
            <a:r>
              <a:rPr lang="el-GR" sz="2000" dirty="0" smtClean="0"/>
              <a:t>να προσθέσω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2427263" cy="287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410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107</TotalTime>
  <Words>321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Pushpin</vt:lpstr>
      <vt:lpstr>ΠΟΛΛΑΠΛΑΣΙΑΖΩ  ΜΕ ΤΡΙΨΗΦΙΟ ΠΟΛΛΑΠΛΑΣΙΑΣΤΗ</vt:lpstr>
      <vt:lpstr>Λύνω το πρόβλημα:</vt:lpstr>
      <vt:lpstr>Αναλύω το πρόβλημα:</vt:lpstr>
      <vt:lpstr>Τι πράξη θα κάνω;</vt:lpstr>
      <vt:lpstr>Σκέφτομαι:</vt:lpstr>
      <vt:lpstr>PowerPoint Presentation</vt:lpstr>
      <vt:lpstr>PowerPoint Presentation</vt:lpstr>
      <vt:lpstr>Ολοκληρώνω το πρόβλημα: </vt:lpstr>
      <vt:lpstr>ΘΥΜΑΜΑΙ: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ΠΟΛΛΑΠΛΑΣΙΑΖΩ  ΜΕ ΤΡΙΨΗΦΙΟ ΠΟΛΛΑΠΛΑΣΙΑΣΤΗ</dc:title>
  <dc:creator>GIANNIOTIS NIKOS</dc:creator>
  <cp:lastModifiedBy>GIANNIOTIS NIKOS</cp:lastModifiedBy>
  <cp:revision>11</cp:revision>
  <dcterms:created xsi:type="dcterms:W3CDTF">2020-05-03T18:58:37Z</dcterms:created>
  <dcterms:modified xsi:type="dcterms:W3CDTF">2020-05-03T20:45:38Z</dcterms:modified>
</cp:coreProperties>
</file>