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2C6A-7A55-4C94-B2B7-627300B325D0}" type="datetimeFigureOut">
              <a:rPr lang="el-GR" smtClean="0"/>
              <a:t>14/11/2016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84C55-C1AB-4552-8155-6EF562D089A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Δανειστική βιβλιοθήκη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Σκοπός </a:t>
            </a:r>
          </a:p>
          <a:p>
            <a:endParaRPr lang="el-GR" dirty="0" smtClean="0"/>
          </a:p>
          <a:p>
            <a:r>
              <a:rPr lang="el-GR" dirty="0" smtClean="0"/>
              <a:t>Να έρθουν τα παιδιά σε επαφή με τα διάφορα είδη  του γραπτού λόγου καθώς και με την εικονογράφηση.</a:t>
            </a:r>
          </a:p>
          <a:p>
            <a:r>
              <a:rPr lang="el-GR" dirty="0" smtClean="0"/>
              <a:t>Να σέβονται το βιβλίο και να ενισχυθεί η αμφίδρομη σχέση γονιού και παιδιού  καθώς το περιεχόμενο του βιβλίου γίνεται θέμα συζήτησης μεταξύ τους και αυξάνει τον ποιοτικό χρόνο που διαθέτει ο γονιός για το παιδί του.</a:t>
            </a:r>
          </a:p>
          <a:p>
            <a:r>
              <a:rPr lang="el-GR" dirty="0" smtClean="0"/>
              <a:t>Να μάθουν να αγαπούν το βιβλίο .επομένως και την διαδικασία της μάθησης που θα την συναντήσουν διεξοδικότερα στο πρόγραμμα του Δημοτικού Σχολείου.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600" b="1" u="sng" dirty="0" smtClean="0"/>
              <a:t>Κάθε Παρασκευή </a:t>
            </a:r>
            <a:r>
              <a:rPr lang="el-GR" sz="1600" dirty="0" smtClean="0"/>
              <a:t>τα παιδιά επιλέγουν ένα βιβλίο το οποίο </a:t>
            </a:r>
            <a:r>
              <a:rPr lang="el-GR" sz="1600" dirty="0"/>
              <a:t>“</a:t>
            </a:r>
            <a:r>
              <a:rPr lang="el-GR" sz="1600" dirty="0" smtClean="0"/>
              <a:t>διαβάζουν” με την βοήθεια ενός ενήλικα και το επιστρέφουν .</a:t>
            </a:r>
            <a:endParaRPr lang="el-GR" sz="1600" b="1" u="sng" dirty="0" smtClean="0"/>
          </a:p>
          <a:p>
            <a:r>
              <a:rPr lang="el-GR" sz="1600" dirty="0" smtClean="0"/>
              <a:t>Συνοδευτικά με το </a:t>
            </a:r>
            <a:r>
              <a:rPr lang="el-GR" sz="1600" b="1" u="sng" dirty="0" smtClean="0"/>
              <a:t>βιβλίο</a:t>
            </a:r>
            <a:r>
              <a:rPr lang="el-GR" sz="1600" dirty="0" smtClean="0"/>
              <a:t> παίρνουν ένα φύλλο καταγραφής ,το οποίο καλούνται να το συμπληρώσουν μετά την ανάγνωση του βιβλίου .Ειδικότερα ,γράφουν το όνομά τους μόνα τους όπως μπορούν, και ζωγραφίζουν </a:t>
            </a:r>
            <a:r>
              <a:rPr lang="el-GR" sz="1600" dirty="0" err="1" smtClean="0"/>
              <a:t>ό,τι</a:t>
            </a:r>
            <a:r>
              <a:rPr lang="el-GR" sz="1600" dirty="0" smtClean="0"/>
              <a:t> τα εντυπωσίασε μόνα τους, όπως θέλουν. </a:t>
            </a:r>
          </a:p>
          <a:p>
            <a:r>
              <a:rPr lang="el-GR" sz="1600" dirty="0" smtClean="0"/>
              <a:t>Επομένως, αφήστε το παιδί σας να δράσει </a:t>
            </a:r>
            <a:r>
              <a:rPr lang="el-GR" sz="1600" b="1" u="sng" dirty="0" smtClean="0"/>
              <a:t>όπως εκείνο επιθυμεί </a:t>
            </a:r>
            <a:r>
              <a:rPr lang="el-GR" sz="1600" dirty="0" smtClean="0"/>
              <a:t>και απλά </a:t>
            </a:r>
            <a:r>
              <a:rPr lang="el-GR" sz="1600" b="1" u="sng" dirty="0" smtClean="0"/>
              <a:t>ενισχύστε</a:t>
            </a:r>
            <a:r>
              <a:rPr lang="el-GR" sz="1600" dirty="0" smtClean="0"/>
              <a:t> αυτή του την προσπάθεια και </a:t>
            </a:r>
            <a:r>
              <a:rPr lang="el-GR" sz="1600" b="1" u="sng" dirty="0" smtClean="0"/>
              <a:t>βοηθήστε με εποικοδομητικό τρόπο</a:t>
            </a:r>
            <a:r>
              <a:rPr lang="el-GR" sz="1600" dirty="0" smtClean="0"/>
              <a:t>.</a:t>
            </a:r>
            <a:endParaRPr lang="el-GR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στο σπίτι </a:t>
            </a:r>
            <a:endParaRPr lang="el-GR" sz="1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600" dirty="0" smtClean="0"/>
              <a:t>Πριν την ανάγνωση του βιβλίου ,</a:t>
            </a:r>
            <a:r>
              <a:rPr lang="el-GR" sz="1600" b="1" u="sng" dirty="0" smtClean="0"/>
              <a:t>επεξεργαζόμαστε το εξώφυλλο </a:t>
            </a:r>
            <a:r>
              <a:rPr lang="el-GR" sz="1600" dirty="0" smtClean="0"/>
              <a:t>,εντοπίζοντας τον τίτλο, τον συγγραφέα, </a:t>
            </a:r>
            <a:r>
              <a:rPr lang="el-GR" sz="1400" dirty="0" smtClean="0"/>
              <a:t> τον </a:t>
            </a:r>
            <a:r>
              <a:rPr lang="el-GR" sz="1600" dirty="0" smtClean="0"/>
              <a:t>εικονογράφο και τον εκδοτικό οίκο.</a:t>
            </a:r>
          </a:p>
          <a:p>
            <a:r>
              <a:rPr lang="el-GR" sz="1600" dirty="0" smtClean="0"/>
              <a:t>Κατά την διάρκεια της ανάγνωσης </a:t>
            </a:r>
            <a:r>
              <a:rPr lang="el-GR" sz="1600" b="1" u="sng" dirty="0" smtClean="0"/>
              <a:t>δείχνουμε με το δάκτυλο .</a:t>
            </a:r>
            <a:r>
              <a:rPr lang="el-GR" sz="1600" dirty="0" smtClean="0"/>
              <a:t>ώστε τα παιδιά να αντιληφθούν τη φορά της γραφής (από πάνω προς τα κάτω και από δεξιά από τα αριστερά).</a:t>
            </a:r>
          </a:p>
          <a:p>
            <a:r>
              <a:rPr lang="el-GR" sz="1600" b="1" u="sng" dirty="0" smtClean="0"/>
              <a:t>Θέτουμε  ερωτήσεις σχετικές με την υπόθεση </a:t>
            </a:r>
            <a:r>
              <a:rPr lang="el-GR" sz="1600" dirty="0" smtClean="0"/>
              <a:t>πριν (π.χ. για ποιο πράγμα νομίζεις ότι μιλάει η ιστορία ?) κατά (π .χ. τί λες ότι θα γίνει μετά)και μετά (π.χ. τι θα έκανες αν ήσουν στη θέση του…?) την ανάγνωση της ιστορίας έτσι ώστε </a:t>
            </a:r>
            <a:r>
              <a:rPr lang="el-GR" sz="1600" b="1" u="sng" dirty="0" smtClean="0"/>
              <a:t>να κρατάμε το ενδιαφέρον τους</a:t>
            </a:r>
            <a:r>
              <a:rPr lang="el-GR" sz="1600" dirty="0" smtClean="0"/>
              <a:t>, να </a:t>
            </a:r>
            <a:r>
              <a:rPr lang="el-GR" sz="1600" b="1" u="sng" dirty="0" smtClean="0"/>
              <a:t>καλλιεργούμε την κριτική τους σκέψη </a:t>
            </a:r>
            <a:r>
              <a:rPr lang="el-GR" sz="1600" dirty="0" smtClean="0"/>
              <a:t>αλλά </a:t>
            </a:r>
            <a:r>
              <a:rPr lang="el-GR" sz="1600" b="1" u="sng" dirty="0" smtClean="0"/>
              <a:t>και για διαπιστώσουμε κατά πόσο το κατανόησαν.</a:t>
            </a:r>
          </a:p>
          <a:p>
            <a:endParaRPr lang="el-GR" sz="1600" dirty="0"/>
          </a:p>
          <a:p>
            <a:endParaRPr lang="el-GR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Προσοχή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600" dirty="0" smtClean="0"/>
              <a:t>Πριν ξεφυλλίσουμε το βιβλίο βεβαιωνόμαστε ότι τα χέρια μας είναι </a:t>
            </a:r>
            <a:r>
              <a:rPr lang="el-GR" sz="1600" b="1" u="sng" dirty="0" smtClean="0"/>
              <a:t>καθαρά.</a:t>
            </a:r>
          </a:p>
          <a:p>
            <a:r>
              <a:rPr lang="el-GR" sz="1600" b="1" u="sng" dirty="0" smtClean="0"/>
              <a:t>Το κρατάμε με προσοχή </a:t>
            </a:r>
            <a:r>
              <a:rPr lang="el-GR" sz="1600" dirty="0" smtClean="0"/>
              <a:t>για να μην σχιστεί ή τσαλακωθεί.</a:t>
            </a:r>
          </a:p>
          <a:p>
            <a:r>
              <a:rPr lang="el-GR" sz="1600" dirty="0" smtClean="0"/>
              <a:t>Προσέχουμε </a:t>
            </a:r>
            <a:r>
              <a:rPr lang="el-GR" sz="1600" b="1" u="sng" dirty="0" smtClean="0"/>
              <a:t>να μην το λερώσουμε</a:t>
            </a:r>
            <a:r>
              <a:rPr lang="el-GR" sz="1600" dirty="0" smtClean="0"/>
              <a:t>.</a:t>
            </a:r>
          </a:p>
          <a:p>
            <a:r>
              <a:rPr lang="el-GR" sz="1600" dirty="0" smtClean="0"/>
              <a:t>Αν το καταστρέψουμε θα πρέπει </a:t>
            </a:r>
            <a:r>
              <a:rPr lang="el-GR" sz="1600" b="1" u="sng" dirty="0" smtClean="0"/>
              <a:t>να το αντικαταστήσουμε με ένα ίδιο βιβλίο </a:t>
            </a:r>
            <a:r>
              <a:rPr lang="el-GR" sz="1600" dirty="0" smtClean="0"/>
              <a:t>που θα φέρουμε για την βιβλιοθήκη του σχολείου.</a:t>
            </a:r>
          </a:p>
          <a:p>
            <a:endParaRPr lang="el-G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354</Words>
  <Application>Microsoft Office PowerPoint</Application>
  <PresentationFormat>Προβολή στην οθόνη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Δανειστική βιβλιοθήκη</vt:lpstr>
      <vt:lpstr>διαδικασία</vt:lpstr>
      <vt:lpstr>Διαδικασία στο σπίτι </vt:lpstr>
      <vt:lpstr>Προσοχή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Δανειστική βιβλιοθήκη</dc:title>
  <dc:creator>I-TECH</dc:creator>
  <cp:lastModifiedBy>NHPIAGWGEIO</cp:lastModifiedBy>
  <cp:revision>7</cp:revision>
  <dcterms:created xsi:type="dcterms:W3CDTF">2016-11-10T11:50:06Z</dcterms:created>
  <dcterms:modified xsi:type="dcterms:W3CDTF">2016-11-14T16:34:21Z</dcterms:modified>
</cp:coreProperties>
</file>