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1"/>
  </p:sldMasterIdLst>
  <p:sldIdLst>
    <p:sldId id="256" r:id="rId2"/>
    <p:sldId id="257" r:id="rId3"/>
    <p:sldId id="260" r:id="rId4"/>
    <p:sldId id="259" r:id="rId5"/>
    <p:sldId id="261" r:id="rId6"/>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4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pPr>
              <a:defRPr/>
            </a:pPr>
            <a:fld id="{60189775-D178-429A-A3C9-89DAE1094DCC}" type="datetimeFigureOut">
              <a:rPr lang="en-US" smtClean="0"/>
              <a:pPr>
                <a:defRPr/>
              </a:pPr>
              <a:t>11/17/2020</a:t>
            </a:fld>
            <a:endParaRPr lang="en-US"/>
          </a:p>
        </p:txBody>
      </p:sp>
      <p:sp>
        <p:nvSpPr>
          <p:cNvPr id="19" name="18 - Θέση υποσέλιδου"/>
          <p:cNvSpPr>
            <a:spLocks noGrp="1"/>
          </p:cNvSpPr>
          <p:nvPr>
            <p:ph type="ftr" sz="quarter" idx="11"/>
          </p:nvPr>
        </p:nvSpPr>
        <p:spPr/>
        <p:txBody>
          <a:bodyPr/>
          <a:lstStyle/>
          <a:p>
            <a:pPr>
              <a:defRPr/>
            </a:pPr>
            <a:endParaRPr lang="en-US"/>
          </a:p>
        </p:txBody>
      </p:sp>
      <p:sp>
        <p:nvSpPr>
          <p:cNvPr id="27" name="26 - Θέση αριθμού διαφάνειας"/>
          <p:cNvSpPr>
            <a:spLocks noGrp="1"/>
          </p:cNvSpPr>
          <p:nvPr>
            <p:ph type="sldNum" sz="quarter" idx="12"/>
          </p:nvPr>
        </p:nvSpPr>
        <p:spPr/>
        <p:txBody>
          <a:bodyPr/>
          <a:lstStyle/>
          <a:p>
            <a:fld id="{286AD716-5E13-4E9B-BF3F-DDFD01A8CB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8D54D25C-867B-40D5-B65D-1F5C4CEFD204}" type="datetimeFigureOut">
              <a:rPr lang="en-US" smtClean="0"/>
              <a:pPr>
                <a:defRPr/>
              </a:pPr>
              <a:t>11/17/2020</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fld id="{9B90DBAF-18D3-4426-BAD1-20E236B213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914402"/>
            <a:ext cx="27432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914402"/>
            <a:ext cx="80264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8B09D974-BCC0-453B-A182-936D47572B42}" type="datetimeFigureOut">
              <a:rPr lang="en-US" smtClean="0"/>
              <a:pPr>
                <a:defRPr/>
              </a:pPr>
              <a:t>11/17/2020</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fld id="{A84C70FC-58C4-44B7-A3AF-4045D085D7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AC7F4344-9002-4019-BE8F-35B4F131DDCA}" type="datetimeFigureOut">
              <a:rPr lang="en-US" smtClean="0"/>
              <a:pPr>
                <a:defRPr/>
              </a:pPr>
              <a:t>11/17/2020</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fld id="{E00125ED-E542-4137-93D8-22E875FE4C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fld id="{02C5C7D3-F1D1-43D1-BFD4-631284B2C9A1}" type="datetimeFigureOut">
              <a:rPr lang="en-US" smtClean="0"/>
              <a:pPr>
                <a:defRPr/>
              </a:pPr>
              <a:t>11/17/2020</a:t>
            </a:fld>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fld id="{6DA923F8-209B-4738-B78E-4A6E64AFD5A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09728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2EFFF489-7AD1-4270-B451-00FB31B0E0F0}" type="datetimeFigureOut">
              <a:rPr lang="en-US" smtClean="0"/>
              <a:pPr>
                <a:defRPr/>
              </a:pPr>
              <a:t>11/17/2020</a:t>
            </a:fld>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p:txBody>
          <a:bodyPr/>
          <a:lstStyle/>
          <a:p>
            <a:fld id="{BB078D68-E50F-483B-9805-0A85CB12FB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09728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pPr>
              <a:defRPr/>
            </a:pPr>
            <a:fld id="{DA709873-A53A-4DC4-ADE7-FA39D61D912C}" type="datetimeFigureOut">
              <a:rPr lang="en-US" smtClean="0"/>
              <a:pPr>
                <a:defRPr/>
              </a:pPr>
              <a:t>11/17/2020</a:t>
            </a:fld>
            <a:endParaRPr lang="en-US"/>
          </a:p>
        </p:txBody>
      </p:sp>
      <p:sp>
        <p:nvSpPr>
          <p:cNvPr id="8" name="7 - Θέση υποσέλιδου"/>
          <p:cNvSpPr>
            <a:spLocks noGrp="1"/>
          </p:cNvSpPr>
          <p:nvPr>
            <p:ph type="ftr" sz="quarter" idx="11"/>
          </p:nvPr>
        </p:nvSpPr>
        <p:spPr/>
        <p:txBody>
          <a:bodyPr/>
          <a:lstStyle/>
          <a:p>
            <a:pPr>
              <a:defRPr/>
            </a:pPr>
            <a:endParaRPr lang="en-US"/>
          </a:p>
        </p:txBody>
      </p:sp>
      <p:sp>
        <p:nvSpPr>
          <p:cNvPr id="9" name="8 - Θέση αριθμού διαφάνειας"/>
          <p:cNvSpPr>
            <a:spLocks noGrp="1"/>
          </p:cNvSpPr>
          <p:nvPr>
            <p:ph type="sldNum" sz="quarter" idx="12"/>
          </p:nvPr>
        </p:nvSpPr>
        <p:spPr/>
        <p:txBody>
          <a:bodyPr/>
          <a:lstStyle/>
          <a:p>
            <a:fld id="{2F0C6F2F-74A1-4D24-B395-BEB6A19BEB7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fld id="{2BC3109E-8216-47F0-B495-200339F74A8B}" type="datetimeFigureOut">
              <a:rPr lang="en-US" smtClean="0"/>
              <a:pPr>
                <a:defRPr/>
              </a:pPr>
              <a:t>11/17/2020</a:t>
            </a:fld>
            <a:endParaRPr lang="en-US"/>
          </a:p>
        </p:txBody>
      </p:sp>
      <p:sp>
        <p:nvSpPr>
          <p:cNvPr id="4" name="3 - Θέση υποσέλιδου"/>
          <p:cNvSpPr>
            <a:spLocks noGrp="1"/>
          </p:cNvSpPr>
          <p:nvPr>
            <p:ph type="ftr" sz="quarter" idx="11"/>
          </p:nvPr>
        </p:nvSpPr>
        <p:spPr/>
        <p:txBody>
          <a:bodyPr/>
          <a:lstStyle/>
          <a:p>
            <a:pPr>
              <a:defRPr/>
            </a:pPr>
            <a:endParaRPr lang="en-US"/>
          </a:p>
        </p:txBody>
      </p:sp>
      <p:sp>
        <p:nvSpPr>
          <p:cNvPr id="5" name="4 - Θέση αριθμού διαφάνειας"/>
          <p:cNvSpPr>
            <a:spLocks noGrp="1"/>
          </p:cNvSpPr>
          <p:nvPr>
            <p:ph type="sldNum" sz="quarter" idx="12"/>
          </p:nvPr>
        </p:nvSpPr>
        <p:spPr/>
        <p:txBody>
          <a:bodyPr/>
          <a:lstStyle/>
          <a:p>
            <a:fld id="{21ACE36A-A177-4040-8827-2077D40FBD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fld id="{AC7F4344-9002-4019-BE8F-35B4F131DDCA}" type="datetimeFigureOut">
              <a:rPr lang="en-US" smtClean="0"/>
              <a:pPr>
                <a:defRPr/>
              </a:pPr>
              <a:t>11/17/2020</a:t>
            </a:fld>
            <a:endParaRPr lang="en-US"/>
          </a:p>
        </p:txBody>
      </p:sp>
      <p:sp>
        <p:nvSpPr>
          <p:cNvPr id="3" name="2 - Θέση υποσέλιδου"/>
          <p:cNvSpPr>
            <a:spLocks noGrp="1"/>
          </p:cNvSpPr>
          <p:nvPr>
            <p:ph type="ftr" sz="quarter" idx="11"/>
          </p:nvPr>
        </p:nvSpPr>
        <p:spPr/>
        <p:txBody>
          <a:bodyPr/>
          <a:lstStyle/>
          <a:p>
            <a:pPr>
              <a:defRPr/>
            </a:pPr>
            <a:endParaRPr lang="en-US"/>
          </a:p>
        </p:txBody>
      </p:sp>
      <p:sp>
        <p:nvSpPr>
          <p:cNvPr id="4" name="3 - Θέση αριθμού διαφάνειας"/>
          <p:cNvSpPr>
            <a:spLocks noGrp="1"/>
          </p:cNvSpPr>
          <p:nvPr>
            <p:ph type="sldNum" sz="quarter" idx="12"/>
          </p:nvPr>
        </p:nvSpPr>
        <p:spPr/>
        <p:txBody>
          <a:bodyPr/>
          <a:lstStyle/>
          <a:p>
            <a:fld id="{E00125ED-E542-4137-93D8-22E875FE4C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0867CBD9-68EE-4668-9DC6-AD5815C2F899}" type="datetimeFigureOut">
              <a:rPr lang="en-US" smtClean="0"/>
              <a:pPr>
                <a:defRPr/>
              </a:pPr>
              <a:t>11/17/2020</a:t>
            </a:fld>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p:txBody>
          <a:bodyPr/>
          <a:lstStyle/>
          <a:p>
            <a:fld id="{5ACA3BCF-AFE1-4395-A171-E194DEBF96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3459D973-CD9C-4BB8-8A7C-031C533FB54F}" type="datetimeFigureOut">
              <a:rPr lang="en-US" smtClean="0"/>
              <a:pPr>
                <a:defRPr/>
              </a:pPr>
              <a:t>11/17/2020</a:t>
            </a:fld>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a:xfrm>
            <a:off x="10769600" y="6356351"/>
            <a:ext cx="812800" cy="365125"/>
          </a:xfrm>
        </p:spPr>
        <p:txBody>
          <a:bodyPr/>
          <a:lstStyle/>
          <a:p>
            <a:fld id="{43E483D1-30D6-4C6D-A3DE-5CEEE49D5DDB}" type="slidenum">
              <a:rPr lang="en-US" smtClean="0"/>
              <a:pPr/>
              <a:t>‹#›</a:t>
            </a:fld>
            <a:endParaRPr lang="en-US"/>
          </a:p>
        </p:txBody>
      </p:sp>
      <p:sp>
        <p:nvSpPr>
          <p:cNvPr id="3" name="2 - Θέση εικόνας"/>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AC7F4344-9002-4019-BE8F-35B4F131DDCA}" type="datetimeFigureOut">
              <a:rPr lang="en-US" smtClean="0"/>
              <a:pPr>
                <a:defRPr/>
              </a:pPr>
              <a:t>11/17/2020</a:t>
            </a:fld>
            <a:endParaRPr lang="en-US"/>
          </a:p>
        </p:txBody>
      </p:sp>
      <p:sp>
        <p:nvSpPr>
          <p:cNvPr id="22" name="21 - Θέση υποσέλιδου"/>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17 - Θέση αριθμού διαφάνειας"/>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0125ED-E542-4137-93D8-22E875FE4C38}" type="slidenum">
              <a:rPr lang="en-US" smtClean="0"/>
              <a:pPr/>
              <a:t>‹#›</a:t>
            </a:fld>
            <a:endParaRPr lang="en-US"/>
          </a:p>
        </p:txBody>
      </p:sp>
      <p:grpSp>
        <p:nvGrpSpPr>
          <p:cNvPr id="2" name="1 - Ομάδα"/>
          <p:cNvGrpSpPr/>
          <p:nvPr/>
        </p:nvGrpSpPr>
        <p:grpSpPr>
          <a:xfrm>
            <a:off x="-25356" y="202408"/>
            <a:ext cx="12240731"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normAutofit/>
          </a:bodyPr>
          <a:lstStyle/>
          <a:p>
            <a:pPr fontAlgn="auto">
              <a:spcAft>
                <a:spcPts val="0"/>
              </a:spcAft>
              <a:defRPr/>
            </a:pPr>
            <a:r>
              <a:rPr lang="el-GR" dirty="0">
                <a:solidFill>
                  <a:schemeClr val="tx1">
                    <a:lumMod val="85000"/>
                    <a:lumOff val="15000"/>
                  </a:schemeClr>
                </a:solidFill>
              </a:rPr>
              <a:t>Εξ’ αποστάσεως εκπαίδευση</a:t>
            </a:r>
            <a:br>
              <a:rPr lang="el-GR" dirty="0">
                <a:solidFill>
                  <a:schemeClr val="tx1">
                    <a:lumMod val="85000"/>
                    <a:lumOff val="15000"/>
                  </a:schemeClr>
                </a:solidFill>
              </a:rPr>
            </a:br>
            <a:endParaRPr lang="el-GR" dirty="0">
              <a:solidFill>
                <a:schemeClr val="tx1">
                  <a:lumMod val="85000"/>
                  <a:lumOff val="15000"/>
                </a:schemeClr>
              </a:solidFill>
            </a:endParaRPr>
          </a:p>
        </p:txBody>
      </p:sp>
      <p:sp>
        <p:nvSpPr>
          <p:cNvPr id="3" name="Υπότιτλος 2"/>
          <p:cNvSpPr>
            <a:spLocks noGrp="1"/>
          </p:cNvSpPr>
          <p:nvPr>
            <p:ph type="subTitle" idx="1"/>
          </p:nvPr>
        </p:nvSpPr>
        <p:spPr/>
        <p:txBody>
          <a:bodyPr rtlCol="0">
            <a:normAutofit/>
          </a:bodyPr>
          <a:lstStyle/>
          <a:p>
            <a:pPr fontAlgn="auto">
              <a:spcAft>
                <a:spcPts val="0"/>
              </a:spcAft>
              <a:buFont typeface="Wingdings 3" charset="2"/>
              <a:buNone/>
              <a:defRPr/>
            </a:pPr>
            <a:r>
              <a:rPr lang="el-GR" dirty="0"/>
              <a:t>11ο Νηπιαγωγείο Γέρακα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noChangeArrowheads="1"/>
          </p:cNvSpPr>
          <p:nvPr>
            <p:ph type="title"/>
          </p:nvPr>
        </p:nvSpPr>
        <p:spPr>
          <a:xfrm>
            <a:off x="1701800" y="623888"/>
            <a:ext cx="9802813" cy="1281112"/>
          </a:xfrm>
        </p:spPr>
        <p:txBody>
          <a:bodyPr>
            <a:normAutofit fontScale="90000"/>
          </a:bodyPr>
          <a:lstStyle/>
          <a:p>
            <a:pPr algn="ctr"/>
            <a:r>
              <a:rPr lang="el-GR" dirty="0" smtClean="0"/>
              <a:t>Εξ </a:t>
            </a:r>
            <a:r>
              <a:rPr lang="el-GR" dirty="0" smtClean="0"/>
              <a:t>αποστάσεως εκπαίδευση</a:t>
            </a:r>
            <a:br>
              <a:rPr lang="el-GR" dirty="0" smtClean="0"/>
            </a:br>
            <a:endParaRPr lang="el-GR" dirty="0" smtClean="0"/>
          </a:p>
        </p:txBody>
      </p:sp>
      <p:sp>
        <p:nvSpPr>
          <p:cNvPr id="3" name="Θέση περιεχομένου 2"/>
          <p:cNvSpPr>
            <a:spLocks noGrp="1"/>
          </p:cNvSpPr>
          <p:nvPr>
            <p:ph idx="1"/>
          </p:nvPr>
        </p:nvSpPr>
        <p:spPr>
          <a:xfrm>
            <a:off x="815546" y="1484314"/>
            <a:ext cx="10689067" cy="5270714"/>
          </a:xfrm>
        </p:spPr>
        <p:txBody>
          <a:bodyPr rtlCol="0">
            <a:normAutofit fontScale="70000" lnSpcReduction="20000"/>
          </a:bodyPr>
          <a:lstStyle/>
          <a:p>
            <a:pPr marL="0" indent="0" algn="just" fontAlgn="auto">
              <a:spcAft>
                <a:spcPts val="0"/>
              </a:spcAft>
              <a:buFont typeface="Wingdings 3" charset="2"/>
              <a:buNone/>
              <a:defRPr/>
            </a:pPr>
            <a:r>
              <a:rPr lang="el-GR" dirty="0" smtClean="0">
                <a:solidFill>
                  <a:schemeClr val="tx1">
                    <a:lumMod val="75000"/>
                    <a:lumOff val="25000"/>
                  </a:schemeClr>
                </a:solidFill>
              </a:rPr>
              <a:t>Στις </a:t>
            </a:r>
            <a:r>
              <a:rPr lang="el-GR" dirty="0">
                <a:solidFill>
                  <a:schemeClr val="tx1">
                    <a:lumMod val="75000"/>
                    <a:lumOff val="25000"/>
                  </a:schemeClr>
                </a:solidFill>
              </a:rPr>
              <a:t>δύσκολες και συνάμα πρωτόγνωρες, για όλους μας, συνθήκες, η </a:t>
            </a:r>
            <a:r>
              <a:rPr lang="el-GR" dirty="0" smtClean="0">
                <a:solidFill>
                  <a:schemeClr val="tx1">
                    <a:lumMod val="75000"/>
                    <a:lumOff val="25000"/>
                  </a:schemeClr>
                </a:solidFill>
              </a:rPr>
              <a:t>εξ </a:t>
            </a:r>
            <a:r>
              <a:rPr lang="el-GR" dirty="0">
                <a:solidFill>
                  <a:schemeClr val="tx1">
                    <a:lumMod val="75000"/>
                    <a:lumOff val="25000"/>
                  </a:schemeClr>
                </a:solidFill>
              </a:rPr>
              <a:t>αποστάσεως διδασκαλία συνιστά το πλέον πρόσφορο </a:t>
            </a:r>
            <a:r>
              <a:rPr lang="el-GR" dirty="0" smtClean="0">
                <a:solidFill>
                  <a:schemeClr val="tx1">
                    <a:lumMod val="75000"/>
                    <a:lumOff val="25000"/>
                  </a:schemeClr>
                </a:solidFill>
              </a:rPr>
              <a:t>μέσο, </a:t>
            </a:r>
            <a:r>
              <a:rPr lang="el-GR" dirty="0">
                <a:solidFill>
                  <a:schemeClr val="tx1">
                    <a:lumMod val="75000"/>
                    <a:lumOff val="25000"/>
                  </a:schemeClr>
                </a:solidFill>
              </a:rPr>
              <a:t>για να </a:t>
            </a:r>
            <a:r>
              <a:rPr lang="el-GR" dirty="0" smtClean="0">
                <a:solidFill>
                  <a:schemeClr val="tx1">
                    <a:lumMod val="75000"/>
                    <a:lumOff val="25000"/>
                  </a:schemeClr>
                </a:solidFill>
              </a:rPr>
              <a:t>διατηρήσουμε μαθητές και εκπαιδευτικοί την μεταξύ μας επικοινωνία και την </a:t>
            </a:r>
            <a:r>
              <a:rPr lang="el-GR" dirty="0">
                <a:solidFill>
                  <a:schemeClr val="tx1">
                    <a:lumMod val="75000"/>
                    <a:lumOff val="25000"/>
                  </a:schemeClr>
                </a:solidFill>
              </a:rPr>
              <a:t>επαφή με τη μαθησιακή </a:t>
            </a:r>
            <a:r>
              <a:rPr lang="el-GR" dirty="0" smtClean="0">
                <a:solidFill>
                  <a:schemeClr val="tx1">
                    <a:lumMod val="75000"/>
                    <a:lumOff val="25000"/>
                  </a:schemeClr>
                </a:solidFill>
              </a:rPr>
              <a:t>διαδικασία. Βέβαια αυτό δεν </a:t>
            </a:r>
            <a:r>
              <a:rPr lang="el-GR" dirty="0">
                <a:solidFill>
                  <a:schemeClr val="tx1">
                    <a:lumMod val="75000"/>
                    <a:lumOff val="25000"/>
                  </a:schemeClr>
                </a:solidFill>
              </a:rPr>
              <a:t>αποσκοπεί στο να </a:t>
            </a:r>
            <a:r>
              <a:rPr lang="el-GR" dirty="0" smtClean="0">
                <a:solidFill>
                  <a:schemeClr val="tx1">
                    <a:lumMod val="75000"/>
                    <a:lumOff val="25000"/>
                  </a:schemeClr>
                </a:solidFill>
              </a:rPr>
              <a:t>υποκαταστήσει </a:t>
            </a:r>
            <a:r>
              <a:rPr lang="el-GR" dirty="0">
                <a:solidFill>
                  <a:schemeClr val="tx1">
                    <a:lumMod val="75000"/>
                    <a:lumOff val="25000"/>
                  </a:schemeClr>
                </a:solidFill>
              </a:rPr>
              <a:t>τη δια ζώσης διδασκαλία (διδασκαλία στη τάξη).</a:t>
            </a:r>
          </a:p>
          <a:p>
            <a:pPr marL="0" indent="0" algn="just" fontAlgn="auto">
              <a:spcAft>
                <a:spcPts val="0"/>
              </a:spcAft>
              <a:buFont typeface="Wingdings 3" charset="2"/>
              <a:buNone/>
              <a:defRPr/>
            </a:pPr>
            <a:r>
              <a:rPr lang="el-GR" dirty="0">
                <a:solidFill>
                  <a:schemeClr val="tx1">
                    <a:lumMod val="75000"/>
                    <a:lumOff val="25000"/>
                  </a:schemeClr>
                </a:solidFill>
              </a:rPr>
              <a:t>Η </a:t>
            </a:r>
            <a:r>
              <a:rPr lang="el-GR" dirty="0" smtClean="0">
                <a:solidFill>
                  <a:schemeClr val="tx1">
                    <a:lumMod val="75000"/>
                    <a:lumOff val="25000"/>
                  </a:schemeClr>
                </a:solidFill>
              </a:rPr>
              <a:t>εξ </a:t>
            </a:r>
            <a:r>
              <a:rPr lang="el-GR" dirty="0">
                <a:solidFill>
                  <a:schemeClr val="tx1">
                    <a:lumMod val="75000"/>
                    <a:lumOff val="25000"/>
                  </a:schemeClr>
                </a:solidFill>
              </a:rPr>
              <a:t>αποστάσεως εκπαίδευση </a:t>
            </a:r>
            <a:r>
              <a:rPr lang="el-GR" dirty="0" smtClean="0">
                <a:solidFill>
                  <a:schemeClr val="tx1">
                    <a:lumMod val="75000"/>
                    <a:lumOff val="25000"/>
                  </a:schemeClr>
                </a:solidFill>
              </a:rPr>
              <a:t>θα πραγματοποιηθεί με τον εξής τρόπο</a:t>
            </a:r>
            <a:r>
              <a:rPr lang="en-US" dirty="0" smtClean="0">
                <a:solidFill>
                  <a:schemeClr val="tx1">
                    <a:lumMod val="75000"/>
                    <a:lumOff val="25000"/>
                  </a:schemeClr>
                </a:solidFill>
              </a:rPr>
              <a:t>:</a:t>
            </a:r>
            <a:endParaRPr lang="en-US" dirty="0">
              <a:solidFill>
                <a:schemeClr val="tx1">
                  <a:lumMod val="75000"/>
                  <a:lumOff val="25000"/>
                </a:schemeClr>
              </a:solidFill>
            </a:endParaRPr>
          </a:p>
          <a:p>
            <a:pPr algn="just" fontAlgn="auto">
              <a:spcAft>
                <a:spcPts val="0"/>
              </a:spcAft>
              <a:buFont typeface="Wingdings 3" charset="2"/>
              <a:buChar char=""/>
              <a:defRPr/>
            </a:pPr>
            <a:r>
              <a:rPr lang="el-GR" b="1" dirty="0" smtClean="0">
                <a:solidFill>
                  <a:schemeClr val="tx1">
                    <a:lumMod val="75000"/>
                    <a:lumOff val="25000"/>
                  </a:schemeClr>
                </a:solidFill>
              </a:rPr>
              <a:t>Σύγχρονη</a:t>
            </a:r>
            <a:r>
              <a:rPr lang="el-GR" b="1" dirty="0">
                <a:solidFill>
                  <a:schemeClr val="tx1">
                    <a:lumMod val="75000"/>
                    <a:lumOff val="25000"/>
                  </a:schemeClr>
                </a:solidFill>
              </a:rPr>
              <a:t>, </a:t>
            </a:r>
            <a:r>
              <a:rPr lang="el-GR" dirty="0">
                <a:solidFill>
                  <a:schemeClr val="tx1">
                    <a:lumMod val="75000"/>
                    <a:lumOff val="25000"/>
                  </a:schemeClr>
                </a:solidFill>
              </a:rPr>
              <a:t>(</a:t>
            </a:r>
            <a:r>
              <a:rPr lang="el-GR" dirty="0" err="1">
                <a:solidFill>
                  <a:schemeClr val="tx1">
                    <a:lumMod val="75000"/>
                    <a:lumOff val="25000"/>
                  </a:schemeClr>
                </a:solidFill>
              </a:rPr>
              <a:t>τηλεκπαίδευση</a:t>
            </a:r>
            <a:r>
              <a:rPr lang="el-GR" dirty="0">
                <a:solidFill>
                  <a:schemeClr val="tx1">
                    <a:lumMod val="75000"/>
                    <a:lumOff val="25000"/>
                  </a:schemeClr>
                </a:solidFill>
              </a:rPr>
              <a:t>) είναι η απευθείας διδασκαλία και μετάδοση μαθήματος σε πραγματικό </a:t>
            </a:r>
            <a:r>
              <a:rPr lang="el-GR" dirty="0" smtClean="0">
                <a:solidFill>
                  <a:schemeClr val="tx1">
                    <a:lumMod val="75000"/>
                    <a:lumOff val="25000"/>
                  </a:schemeClr>
                </a:solidFill>
              </a:rPr>
              <a:t>χρόνο</a:t>
            </a:r>
            <a:r>
              <a:rPr lang="en-US" dirty="0" smtClean="0">
                <a:solidFill>
                  <a:schemeClr val="tx1">
                    <a:lumMod val="75000"/>
                    <a:lumOff val="25000"/>
                  </a:schemeClr>
                </a:solidFill>
              </a:rPr>
              <a:t>.</a:t>
            </a:r>
          </a:p>
          <a:p>
            <a:pPr marL="0" indent="0">
              <a:buNone/>
            </a:pPr>
            <a:r>
              <a:rPr lang="el-GR" dirty="0" smtClean="0"/>
              <a:t>Στη σύγχρονη εκπαίδευση, οι μαθητές μπορούν να παρακολουθούν την εκπαιδευτική δραστηριότητα, ζωντανά με τη χρήση υπολογιστή, κινητού ή </a:t>
            </a:r>
            <a:r>
              <a:rPr lang="el-GR" dirty="0" err="1" smtClean="0"/>
              <a:t>tablet</a:t>
            </a:r>
            <a:r>
              <a:rPr lang="el-GR" dirty="0" smtClean="0"/>
              <a:t>, μέσω διαδικτυακής πλατφόρμας. </a:t>
            </a:r>
          </a:p>
          <a:p>
            <a:pPr marL="0" indent="0">
              <a:buNone/>
            </a:pPr>
            <a:r>
              <a:rPr lang="el-GR" dirty="0" smtClean="0"/>
              <a:t>Συγκεκριμένα το Υπουργείο Παιδείας, θέτει στη διάθεσή μας τη χρήση της πλατφόρμας</a:t>
            </a:r>
          </a:p>
          <a:p>
            <a:pPr marL="0" indent="0">
              <a:buNone/>
            </a:pPr>
            <a:r>
              <a:rPr lang="en-US" b="1" dirty="0" err="1" smtClean="0"/>
              <a:t>Webex</a:t>
            </a:r>
            <a:r>
              <a:rPr lang="en-US" b="1" dirty="0" smtClean="0"/>
              <a:t> Meetings</a:t>
            </a:r>
            <a:r>
              <a:rPr lang="el-GR" b="1" dirty="0" smtClean="0"/>
              <a:t>.</a:t>
            </a:r>
            <a:endParaRPr lang="en-US" b="1" dirty="0" smtClean="0"/>
          </a:p>
          <a:p>
            <a:pPr marL="0" indent="0" algn="ctr">
              <a:buNone/>
            </a:pPr>
            <a:r>
              <a:rPr lang="el-GR" b="1" dirty="0" smtClean="0"/>
              <a:t>Στόχος Σύγχρονης Εκπαίδευσης</a:t>
            </a:r>
          </a:p>
          <a:p>
            <a:pPr marL="0" indent="0">
              <a:buNone/>
            </a:pPr>
            <a:r>
              <a:rPr lang="el-GR" dirty="0" smtClean="0"/>
              <a:t>Όλοι μας κατανοούμε, ότι η εξ</a:t>
            </a:r>
            <a:r>
              <a:rPr lang="en-US" dirty="0" smtClean="0"/>
              <a:t> </a:t>
            </a:r>
            <a:r>
              <a:rPr lang="el-GR" dirty="0" smtClean="0"/>
              <a:t>αποστάσεως εκπαίδευση, γίνεται ακόμα πιο δύσκολη, όταν μιλάμε για τη μικρή και τρυφερή ηλικία που βρίσκονται τα παιδιά μας, τα οποία αφενός δεν χειρίζονται αυτόνομα έναν υπολογιστή και αφετέρου έχουν ανάγκη την επαφή με τους φίλους και τη δασκάλα τους, όπως στην τάξη μας.</a:t>
            </a:r>
          </a:p>
          <a:p>
            <a:pPr marL="0" indent="0" algn="just">
              <a:buNone/>
            </a:pPr>
            <a:r>
              <a:rPr lang="el-GR" b="1" dirty="0" smtClean="0"/>
              <a:t>Συνεπώς, θέτουμε ως στόχο αυτής της νέας προσπάθειας, τη διατήρηση της επαφής και της επικοινωνίας των μικρών μας μαθητών, με τους νηπιαγωγούς και τους συμμαθητές τους</a:t>
            </a:r>
            <a:r>
              <a:rPr lang="en-US" b="1" dirty="0" smtClean="0"/>
              <a:t> </a:t>
            </a:r>
            <a:r>
              <a:rPr lang="el-GR" b="1" dirty="0" smtClean="0"/>
              <a:t>και τη συνέχιση της μαθησιακής διαδικασίας στα πλαίσια του δυνατού.</a:t>
            </a:r>
          </a:p>
          <a:p>
            <a:pPr marL="0" indent="0">
              <a:buNone/>
            </a:pPr>
            <a:endParaRPr lang="el-GR" b="1" dirty="0" smtClean="0"/>
          </a:p>
          <a:p>
            <a:pPr algn="just" fontAlgn="auto">
              <a:spcAft>
                <a:spcPts val="0"/>
              </a:spcAft>
              <a:buNone/>
              <a:defRPr/>
            </a:pPr>
            <a:endParaRPr lang="el-GR" dirty="0">
              <a:solidFill>
                <a:schemeClr val="tx1">
                  <a:lumMod val="75000"/>
                  <a:lumOff val="25000"/>
                </a:schemeClr>
              </a:solidFill>
            </a:endParaRPr>
          </a:p>
          <a:p>
            <a:pPr fontAlgn="auto">
              <a:spcAft>
                <a:spcPts val="0"/>
              </a:spcAft>
              <a:buFont typeface="Wingdings 3" charset="2"/>
              <a:buChar char=""/>
              <a:defRPr/>
            </a:pPr>
            <a:endParaRPr lang="el-GR"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noChangeArrowheads="1"/>
          </p:cNvSpPr>
          <p:nvPr>
            <p:ph type="title"/>
          </p:nvPr>
        </p:nvSpPr>
        <p:spPr/>
        <p:txBody>
          <a:bodyPr>
            <a:normAutofit fontScale="90000"/>
          </a:bodyPr>
          <a:lstStyle/>
          <a:p>
            <a:pPr algn="just"/>
            <a:r>
              <a:rPr lang="el-GR" dirty="0" smtClean="0"/>
              <a:t>Πως όμως μπορεί να συμβεί η </a:t>
            </a:r>
            <a:r>
              <a:rPr lang="el-GR" dirty="0" err="1" smtClean="0"/>
              <a:t>τηλεκπαίδευση</a:t>
            </a:r>
            <a:r>
              <a:rPr lang="el-GR" dirty="0" smtClean="0"/>
              <a:t> </a:t>
            </a:r>
            <a:r>
              <a:rPr lang="el-GR" dirty="0" smtClean="0"/>
              <a:t>στη πράξη;</a:t>
            </a:r>
          </a:p>
        </p:txBody>
      </p:sp>
      <p:sp>
        <p:nvSpPr>
          <p:cNvPr id="21507" name="Θέση περιεχομένου 2"/>
          <p:cNvSpPr>
            <a:spLocks noGrp="1" noChangeArrowheads="1"/>
          </p:cNvSpPr>
          <p:nvPr>
            <p:ph idx="1"/>
          </p:nvPr>
        </p:nvSpPr>
        <p:spPr>
          <a:xfrm>
            <a:off x="1417638" y="2133600"/>
            <a:ext cx="10086975" cy="4319588"/>
          </a:xfrm>
        </p:spPr>
        <p:txBody>
          <a:bodyPr>
            <a:normAutofit fontScale="92500" lnSpcReduction="10000"/>
          </a:bodyPr>
          <a:lstStyle/>
          <a:p>
            <a:pPr marL="0" indent="0" algn="just">
              <a:buFont typeface="Wingdings 3" pitchFamily="18" charset="2"/>
              <a:buNone/>
            </a:pPr>
            <a:r>
              <a:rPr lang="el-GR" dirty="0" smtClean="0"/>
              <a:t>Αφού συνδεθείτε στο </a:t>
            </a:r>
            <a:r>
              <a:rPr lang="en-US" dirty="0" err="1" smtClean="0"/>
              <a:t>webex</a:t>
            </a:r>
            <a:r>
              <a:rPr lang="en-US" dirty="0" smtClean="0"/>
              <a:t> meetings</a:t>
            </a:r>
            <a:r>
              <a:rPr lang="el-GR" dirty="0" smtClean="0"/>
              <a:t>, πατώντας πάνω στο σύνδεσμο της τάξης σας, το παιδί είναι σε θέση να δει και να συνομιλήσει με τους συμμαθητές του και τη δασκάλα </a:t>
            </a:r>
            <a:r>
              <a:rPr lang="el-GR" dirty="0" smtClean="0"/>
              <a:t>του. Δημιουργείται </a:t>
            </a:r>
            <a:r>
              <a:rPr lang="el-GR" dirty="0" smtClean="0"/>
              <a:t>μία προσομοίωση της τάξης του </a:t>
            </a:r>
            <a:r>
              <a:rPr lang="el-GR" dirty="0" smtClean="0"/>
              <a:t>σχολείου, όπου </a:t>
            </a:r>
            <a:r>
              <a:rPr lang="el-GR" dirty="0" smtClean="0"/>
              <a:t>το παιδί μπορεί να σηκώσει το χέρι του και η νηπιαγωγός, να ενεργοποιήσει το μικρόφωνο </a:t>
            </a:r>
            <a:r>
              <a:rPr lang="el-GR" dirty="0" smtClean="0"/>
              <a:t>του και με τη συγκατάθεσή σας (πρέπει ο γονιός να ανοίγει το μικρόφωνο), </a:t>
            </a:r>
            <a:r>
              <a:rPr lang="el-GR" dirty="0" smtClean="0"/>
              <a:t>να πάρει το λόγο, όπως ακριβώς κάνουμε στο σχολείο μας. Τέλος, θα είναι σε θέση, να ακούσει και να δει τη </a:t>
            </a:r>
            <a:r>
              <a:rPr lang="el-GR" dirty="0" smtClean="0"/>
              <a:t>δασκάλα, </a:t>
            </a:r>
            <a:r>
              <a:rPr lang="el-GR" dirty="0" smtClean="0"/>
              <a:t>αλλά και να παρουσιάσει κάτι που ίσως θέλει στο υπόλοιπο σύνολο.</a:t>
            </a:r>
          </a:p>
          <a:p>
            <a:pPr marL="0" indent="0">
              <a:buFont typeface="Wingdings 3" pitchFamily="18" charset="2"/>
              <a:buNone/>
            </a:pPr>
            <a:r>
              <a:rPr lang="el-GR" dirty="0" smtClean="0"/>
              <a:t>Όποιος δεν επιθυμεί το παιδί του να εμφανιστεί στη κάμερα, έχει αυτή την επιλογή, αρκεί να μην την ενεργοποιήσει. Μπορεί δηλαδή να παρακολουθεί, χωρίς να φαίνεται.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noChangeArrowheads="1"/>
          </p:cNvSpPr>
          <p:nvPr>
            <p:ph type="title"/>
          </p:nvPr>
        </p:nvSpPr>
        <p:spPr/>
        <p:txBody>
          <a:bodyPr/>
          <a:lstStyle/>
          <a:p>
            <a:r>
              <a:rPr lang="el-GR" dirty="0" smtClean="0"/>
              <a:t>Παιδαγωγικό Συμβόλαιο</a:t>
            </a:r>
          </a:p>
        </p:txBody>
      </p:sp>
      <p:sp>
        <p:nvSpPr>
          <p:cNvPr id="3" name="Θέση περιεχομένου 2"/>
          <p:cNvSpPr>
            <a:spLocks noGrp="1"/>
          </p:cNvSpPr>
          <p:nvPr>
            <p:ph idx="1"/>
          </p:nvPr>
        </p:nvSpPr>
        <p:spPr>
          <a:xfrm>
            <a:off x="1192213" y="1795849"/>
            <a:ext cx="10312400" cy="4803389"/>
          </a:xfrm>
        </p:spPr>
        <p:txBody>
          <a:bodyPr rtlCol="0">
            <a:normAutofit fontScale="92500" lnSpcReduction="20000"/>
          </a:bodyPr>
          <a:lstStyle/>
          <a:p>
            <a:pPr marL="0" indent="0" algn="just" fontAlgn="auto">
              <a:spcAft>
                <a:spcPts val="0"/>
              </a:spcAft>
              <a:buFont typeface="Wingdings 3" charset="2"/>
              <a:buNone/>
              <a:defRPr/>
            </a:pPr>
            <a:r>
              <a:rPr lang="el-GR" dirty="0">
                <a:solidFill>
                  <a:schemeClr val="tx1">
                    <a:lumMod val="75000"/>
                    <a:lumOff val="25000"/>
                  </a:schemeClr>
                </a:solidFill>
              </a:rPr>
              <a:t>Το παιδαγωγικό συμβόλαιο είναι μία άτυπη συμφωνία ανάμεσα σε εσάς, γονείς και κηδεμόνες των παιδιών που </a:t>
            </a:r>
            <a:r>
              <a:rPr lang="el-GR" dirty="0" smtClean="0">
                <a:solidFill>
                  <a:schemeClr val="tx1">
                    <a:lumMod val="75000"/>
                    <a:lumOff val="25000"/>
                  </a:schemeClr>
                </a:solidFill>
              </a:rPr>
              <a:t>θα παρακολουθήσουν </a:t>
            </a:r>
            <a:r>
              <a:rPr lang="el-GR" dirty="0">
                <a:solidFill>
                  <a:schemeClr val="tx1">
                    <a:lumMod val="75000"/>
                    <a:lumOff val="25000"/>
                  </a:schemeClr>
                </a:solidFill>
              </a:rPr>
              <a:t>τη </a:t>
            </a:r>
            <a:r>
              <a:rPr lang="el-GR" dirty="0" err="1">
                <a:solidFill>
                  <a:schemeClr val="tx1">
                    <a:lumMod val="75000"/>
                    <a:lumOff val="25000"/>
                  </a:schemeClr>
                </a:solidFill>
              </a:rPr>
              <a:t>τηλεκπαίδευση</a:t>
            </a:r>
            <a:r>
              <a:rPr lang="el-GR" dirty="0">
                <a:solidFill>
                  <a:schemeClr val="tx1">
                    <a:lumMod val="75000"/>
                    <a:lumOff val="25000"/>
                  </a:schemeClr>
                </a:solidFill>
              </a:rPr>
              <a:t> και σε εμάς, τους νηπιαγωγούς, ώστε να διασφαλίσουμε τους όρους και τις προϋποθέσεις που αυτό το εγχείρημα θα γίνει λειτουργικό και ασφαλές, για όλους.</a:t>
            </a:r>
          </a:p>
          <a:p>
            <a:pPr marL="0" indent="0" algn="just" fontAlgn="auto">
              <a:spcAft>
                <a:spcPts val="0"/>
              </a:spcAft>
              <a:buFont typeface="Wingdings 3" charset="2"/>
              <a:buNone/>
              <a:defRPr/>
            </a:pPr>
            <a:r>
              <a:rPr lang="el-GR" dirty="0">
                <a:solidFill>
                  <a:schemeClr val="tx1">
                    <a:lumMod val="75000"/>
                    <a:lumOff val="25000"/>
                  </a:schemeClr>
                </a:solidFill>
              </a:rPr>
              <a:t>Συγκεκριμένα</a:t>
            </a:r>
            <a:r>
              <a:rPr lang="en-US" dirty="0">
                <a:solidFill>
                  <a:schemeClr val="tx1">
                    <a:lumMod val="75000"/>
                    <a:lumOff val="25000"/>
                  </a:schemeClr>
                </a:solidFill>
              </a:rPr>
              <a:t>:</a:t>
            </a:r>
          </a:p>
          <a:p>
            <a:pPr algn="just" fontAlgn="auto">
              <a:spcAft>
                <a:spcPts val="0"/>
              </a:spcAft>
              <a:buFont typeface="Wingdings 3" charset="2"/>
              <a:buChar char=""/>
              <a:defRPr/>
            </a:pPr>
            <a:r>
              <a:rPr lang="el-GR" dirty="0">
                <a:solidFill>
                  <a:schemeClr val="tx1">
                    <a:lumMod val="75000"/>
                    <a:lumOff val="25000"/>
                  </a:schemeClr>
                </a:solidFill>
              </a:rPr>
              <a:t>Οι γονείς θα είναι παρατηρητές και βοηθοί σε τεχνικά θέματα, αν αυτά </a:t>
            </a:r>
            <a:r>
              <a:rPr lang="el-GR" dirty="0" smtClean="0">
                <a:solidFill>
                  <a:schemeClr val="tx1">
                    <a:lumMod val="75000"/>
                    <a:lumOff val="25000"/>
                  </a:schemeClr>
                </a:solidFill>
              </a:rPr>
              <a:t>παρουσιαστούν, </a:t>
            </a:r>
            <a:r>
              <a:rPr lang="el-GR" dirty="0">
                <a:solidFill>
                  <a:schemeClr val="tx1">
                    <a:lumMod val="75000"/>
                    <a:lumOff val="25000"/>
                  </a:schemeClr>
                </a:solidFill>
              </a:rPr>
              <a:t>με τη χρήση του υπολογιστή, ενώ δεν θα μπορούν να παρεμβαίνουν  κατά τη διάρκεια της </a:t>
            </a:r>
            <a:r>
              <a:rPr lang="el-GR" dirty="0" err="1" smtClean="0">
                <a:solidFill>
                  <a:schemeClr val="tx1">
                    <a:lumMod val="75000"/>
                    <a:lumOff val="25000"/>
                  </a:schemeClr>
                </a:solidFill>
              </a:rPr>
              <a:t>τηλεκπαίδευσης</a:t>
            </a:r>
            <a:r>
              <a:rPr lang="el-GR" dirty="0" smtClean="0">
                <a:solidFill>
                  <a:schemeClr val="tx1">
                    <a:lumMod val="75000"/>
                    <a:lumOff val="25000"/>
                  </a:schemeClr>
                </a:solidFill>
              </a:rPr>
              <a:t>.</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Απαιτείται σεβασμός σε όλα τα </a:t>
            </a:r>
            <a:r>
              <a:rPr lang="el-GR" dirty="0" smtClean="0">
                <a:solidFill>
                  <a:schemeClr val="tx1">
                    <a:lumMod val="75000"/>
                    <a:lumOff val="25000"/>
                  </a:schemeClr>
                </a:solidFill>
              </a:rPr>
              <a:t>παιδιά.</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Απαγορεύεται η βιντεοσκόπηση ή η φωτογράφιση ή η απομαγνητοφώνηση της </a:t>
            </a:r>
            <a:r>
              <a:rPr lang="el-GR" dirty="0" err="1" smtClean="0">
                <a:solidFill>
                  <a:schemeClr val="tx1">
                    <a:lumMod val="75000"/>
                    <a:lumOff val="25000"/>
                  </a:schemeClr>
                </a:solidFill>
              </a:rPr>
              <a:t>τηλεκπαίδευσης</a:t>
            </a:r>
            <a:r>
              <a:rPr lang="el-GR" dirty="0" smtClean="0">
                <a:solidFill>
                  <a:schemeClr val="tx1">
                    <a:lumMod val="75000"/>
                    <a:lumOff val="25000"/>
                  </a:schemeClr>
                </a:solidFill>
              </a:rPr>
              <a:t>.</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Η τηλεδιάσκεψη θα πραγματοποιείται </a:t>
            </a:r>
            <a:r>
              <a:rPr lang="el-GR" dirty="0" err="1" smtClean="0">
                <a:solidFill>
                  <a:schemeClr val="tx1">
                    <a:lumMod val="75000"/>
                    <a:lumOff val="25000"/>
                  </a:schemeClr>
                </a:solidFill>
              </a:rPr>
              <a:t>καθημερινα</a:t>
            </a:r>
            <a:r>
              <a:rPr lang="el-GR" dirty="0" smtClean="0">
                <a:solidFill>
                  <a:schemeClr val="tx1">
                    <a:lumMod val="75000"/>
                    <a:lumOff val="25000"/>
                  </a:schemeClr>
                </a:solidFill>
              </a:rPr>
              <a:t> σύμφωνα με το ωρολόγιο πρόγραμμα </a:t>
            </a:r>
            <a:r>
              <a:rPr lang="el-GR" dirty="0" err="1" smtClean="0">
                <a:solidFill>
                  <a:schemeClr val="tx1">
                    <a:lumMod val="75000"/>
                    <a:lumOff val="25000"/>
                  </a:schemeClr>
                </a:solidFill>
              </a:rPr>
              <a:t>τουΥΠΑΙΘ</a:t>
            </a:r>
            <a:r>
              <a:rPr lang="el-GR" dirty="0" smtClean="0">
                <a:solidFill>
                  <a:schemeClr val="tx1">
                    <a:lumMod val="75000"/>
                    <a:lumOff val="25000"/>
                  </a:schemeClr>
                </a:solidFill>
              </a:rPr>
              <a:t>.</a:t>
            </a:r>
            <a:endParaRPr lang="el-GR" dirty="0">
              <a:solidFill>
                <a:schemeClr val="tx1">
                  <a:lumMod val="75000"/>
                  <a:lumOff val="25000"/>
                </a:schemeClr>
              </a:solidFill>
            </a:endParaRPr>
          </a:p>
          <a:p>
            <a:pPr algn="just" fontAlgn="auto">
              <a:spcAft>
                <a:spcPts val="0"/>
              </a:spcAft>
              <a:buFont typeface="Wingdings 3" charset="2"/>
              <a:buChar char=""/>
              <a:defRPr/>
            </a:pPr>
            <a:endParaRPr lang="el-GR" dirty="0">
              <a:solidFill>
                <a:schemeClr val="tx1">
                  <a:lumMod val="75000"/>
                  <a:lumOff val="25000"/>
                </a:schemeClr>
              </a:solidFill>
            </a:endParaRPr>
          </a:p>
          <a:p>
            <a:pPr marL="0" indent="0" algn="just" fontAlgn="auto">
              <a:spcAft>
                <a:spcPts val="0"/>
              </a:spcAft>
              <a:buFont typeface="Wingdings 3" charset="2"/>
              <a:buNone/>
              <a:defRPr/>
            </a:pPr>
            <a:endParaRPr lang="el-GR" dirty="0">
              <a:solidFill>
                <a:schemeClr val="tx1">
                  <a:lumMod val="75000"/>
                  <a:lumOff val="2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p:cNvSpPr>
            <a:spLocks noGrp="1" noChangeArrowheads="1"/>
          </p:cNvSpPr>
          <p:nvPr>
            <p:ph type="title"/>
          </p:nvPr>
        </p:nvSpPr>
        <p:spPr/>
        <p:txBody>
          <a:bodyPr>
            <a:normAutofit fontScale="90000"/>
          </a:bodyPr>
          <a:lstStyle/>
          <a:p>
            <a:r>
              <a:rPr lang="el-GR" smtClean="0"/>
              <a:t>Διασφάλιση προσωπικών δεδομένων</a:t>
            </a:r>
            <a:br>
              <a:rPr lang="el-GR" smtClean="0"/>
            </a:br>
            <a:endParaRPr lang="el-GR" smtClean="0"/>
          </a:p>
        </p:txBody>
      </p:sp>
      <p:sp>
        <p:nvSpPr>
          <p:cNvPr id="3" name="Θέση περιεχομένου 2"/>
          <p:cNvSpPr>
            <a:spLocks noGrp="1"/>
          </p:cNvSpPr>
          <p:nvPr>
            <p:ph idx="1"/>
          </p:nvPr>
        </p:nvSpPr>
        <p:spPr>
          <a:xfrm>
            <a:off x="920364" y="1542535"/>
            <a:ext cx="10312400" cy="4813300"/>
          </a:xfrm>
        </p:spPr>
        <p:txBody>
          <a:bodyPr rtlCol="0">
            <a:normAutofit fontScale="92500" lnSpcReduction="10000"/>
          </a:bodyPr>
          <a:lstStyle/>
          <a:p>
            <a:pPr marL="0" indent="0" algn="just" fontAlgn="auto">
              <a:spcAft>
                <a:spcPts val="0"/>
              </a:spcAft>
              <a:buFont typeface="Wingdings 3" charset="2"/>
              <a:buNone/>
              <a:defRPr/>
            </a:pPr>
            <a:r>
              <a:rPr lang="el-GR" dirty="0">
                <a:solidFill>
                  <a:schemeClr val="tx1">
                    <a:lumMod val="75000"/>
                    <a:lumOff val="25000"/>
                  </a:schemeClr>
                </a:solidFill>
              </a:rPr>
              <a:t>Σύμφωνα με τον γενικό κανόνα προστασίας προσωπικών δεδομένων </a:t>
            </a:r>
            <a:r>
              <a:rPr lang="el-GR" b="1" dirty="0">
                <a:solidFill>
                  <a:schemeClr val="tx1">
                    <a:lumMod val="75000"/>
                    <a:lumOff val="25000"/>
                  </a:schemeClr>
                </a:solidFill>
              </a:rPr>
              <a:t>ΓΚΠΔ-</a:t>
            </a:r>
            <a:r>
              <a:rPr lang="en-US" b="1" dirty="0">
                <a:solidFill>
                  <a:schemeClr val="tx1">
                    <a:lumMod val="75000"/>
                    <a:lumOff val="25000"/>
                  </a:schemeClr>
                </a:solidFill>
              </a:rPr>
              <a:t>GDPR</a:t>
            </a:r>
            <a:r>
              <a:rPr lang="en-US" dirty="0">
                <a:solidFill>
                  <a:schemeClr val="tx1">
                    <a:lumMod val="75000"/>
                    <a:lumOff val="25000"/>
                  </a:schemeClr>
                </a:solidFill>
              </a:rPr>
              <a:t>, </a:t>
            </a:r>
            <a:r>
              <a:rPr lang="el-GR" dirty="0">
                <a:solidFill>
                  <a:schemeClr val="tx1">
                    <a:lumMod val="75000"/>
                    <a:lumOff val="25000"/>
                  </a:schemeClr>
                </a:solidFill>
              </a:rPr>
              <a:t>καθώς και την αρχή προστασίας δεδομένων προσωπικού χαρακτήρα</a:t>
            </a:r>
            <a:r>
              <a:rPr lang="en-US" dirty="0">
                <a:solidFill>
                  <a:schemeClr val="tx1">
                    <a:lumMod val="75000"/>
                    <a:lumOff val="25000"/>
                  </a:schemeClr>
                </a:solidFill>
              </a:rPr>
              <a:t>:</a:t>
            </a:r>
            <a:r>
              <a:rPr lang="el-GR" dirty="0">
                <a:solidFill>
                  <a:schemeClr val="tx1">
                    <a:lumMod val="75000"/>
                    <a:lumOff val="25000"/>
                  </a:schemeClr>
                </a:solidFill>
              </a:rPr>
              <a:t> </a:t>
            </a:r>
            <a:r>
              <a:rPr lang="el-GR" b="1" dirty="0">
                <a:solidFill>
                  <a:schemeClr val="tx1">
                    <a:lumMod val="75000"/>
                    <a:lumOff val="25000"/>
                  </a:schemeClr>
                </a:solidFill>
              </a:rPr>
              <a:t>Ν. </a:t>
            </a:r>
            <a:r>
              <a:rPr lang="el-GR" dirty="0">
                <a:solidFill>
                  <a:schemeClr val="tx1">
                    <a:lumMod val="75000"/>
                    <a:lumOff val="25000"/>
                  </a:schemeClr>
                </a:solidFill>
              </a:rPr>
              <a:t>4624/2019</a:t>
            </a:r>
            <a:r>
              <a:rPr lang="en-US" dirty="0">
                <a:solidFill>
                  <a:schemeClr val="tx1">
                    <a:lumMod val="75000"/>
                    <a:lumOff val="25000"/>
                  </a:schemeClr>
                </a:solidFill>
              </a:rPr>
              <a:t>:</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Αποφεύγουμε να δώσουμε προσωπικές πληροφορίες μέσω </a:t>
            </a:r>
            <a:r>
              <a:rPr lang="el-GR" dirty="0" smtClean="0">
                <a:solidFill>
                  <a:schemeClr val="tx1">
                    <a:lumMod val="75000"/>
                    <a:lumOff val="25000"/>
                  </a:schemeClr>
                </a:solidFill>
              </a:rPr>
              <a:t>διαδικτύου.</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Είμαστε ιδιαίτερα προσεχτικοί, στην εμφάνιση ύποπτων μηνυμάτων ή στην εγκατάσταση κακόβουλων </a:t>
            </a:r>
            <a:r>
              <a:rPr lang="el-GR" dirty="0" smtClean="0">
                <a:solidFill>
                  <a:schemeClr val="tx1">
                    <a:lumMod val="75000"/>
                    <a:lumOff val="25000"/>
                  </a:schemeClr>
                </a:solidFill>
              </a:rPr>
              <a:t>προγραμμάτων.</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Κάνουμε χρήση </a:t>
            </a:r>
            <a:r>
              <a:rPr lang="el-GR" dirty="0" err="1">
                <a:solidFill>
                  <a:schemeClr val="tx1">
                    <a:lumMod val="75000"/>
                    <a:lumOff val="25000"/>
                  </a:schemeClr>
                </a:solidFill>
              </a:rPr>
              <a:t>αντιϊκου</a:t>
            </a:r>
            <a:r>
              <a:rPr lang="el-GR" dirty="0">
                <a:solidFill>
                  <a:schemeClr val="tx1">
                    <a:lumMod val="75000"/>
                    <a:lumOff val="25000"/>
                  </a:schemeClr>
                </a:solidFill>
              </a:rPr>
              <a:t> </a:t>
            </a:r>
            <a:r>
              <a:rPr lang="el-GR" dirty="0" smtClean="0">
                <a:solidFill>
                  <a:schemeClr val="tx1">
                    <a:lumMod val="75000"/>
                    <a:lumOff val="25000"/>
                  </a:schemeClr>
                </a:solidFill>
              </a:rPr>
              <a:t>προγράμματος.</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Δεν καταγράφουμε τη </a:t>
            </a:r>
            <a:r>
              <a:rPr lang="el-GR" dirty="0" smtClean="0">
                <a:solidFill>
                  <a:schemeClr val="tx1">
                    <a:lumMod val="75000"/>
                    <a:lumOff val="25000"/>
                  </a:schemeClr>
                </a:solidFill>
              </a:rPr>
              <a:t>τηλεδιάσκεψη.</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Όταν χρησιμοποιούμε τη κάμερα του υπολογιστή, προσέχουμε όσο αυτό είναι δυνατόν, να μην εμφανίζονται οι χώροι που χρησιμοποιούμε, καθώς και περιουσιακά στοιχεία δηλωτικά της οικονομικής μας </a:t>
            </a:r>
            <a:r>
              <a:rPr lang="el-GR" dirty="0" smtClean="0">
                <a:solidFill>
                  <a:schemeClr val="tx1">
                    <a:lumMod val="75000"/>
                    <a:lumOff val="25000"/>
                  </a:schemeClr>
                </a:solidFill>
              </a:rPr>
              <a:t>κατάστασης.</a:t>
            </a:r>
            <a:endParaRPr lang="el-GR" dirty="0">
              <a:solidFill>
                <a:schemeClr val="tx1">
                  <a:lumMod val="75000"/>
                  <a:lumOff val="25000"/>
                </a:schemeClr>
              </a:solidFill>
            </a:endParaRPr>
          </a:p>
          <a:p>
            <a:pPr algn="just" fontAlgn="auto">
              <a:spcAft>
                <a:spcPts val="0"/>
              </a:spcAft>
              <a:buFont typeface="Wingdings 3" charset="2"/>
              <a:buChar char=""/>
              <a:defRPr/>
            </a:pPr>
            <a:r>
              <a:rPr lang="el-GR" dirty="0">
                <a:solidFill>
                  <a:schemeClr val="tx1">
                    <a:lumMod val="75000"/>
                    <a:lumOff val="25000"/>
                  </a:schemeClr>
                </a:solidFill>
              </a:rPr>
              <a:t>Αναφέρουμε άμεσα  τυχόν παραβίαση του λογαριασμού μας και οποιαδήποτε άλλη ύποπτη </a:t>
            </a:r>
            <a:r>
              <a:rPr lang="el-GR" dirty="0" smtClean="0">
                <a:solidFill>
                  <a:schemeClr val="tx1">
                    <a:lumMod val="75000"/>
                    <a:lumOff val="25000"/>
                  </a:schemeClr>
                </a:solidFill>
              </a:rPr>
              <a:t>δραστηριότητα.</a:t>
            </a:r>
          </a:p>
          <a:p>
            <a:pPr algn="just" fontAlgn="auto">
              <a:spcAft>
                <a:spcPts val="0"/>
              </a:spcAft>
              <a:buNone/>
              <a:defRPr/>
            </a:pPr>
            <a:endParaRPr lang="el-GR" dirty="0">
              <a:solidFill>
                <a:schemeClr val="tx1">
                  <a:lumMod val="75000"/>
                  <a:lumOff val="25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TotalTime>
  <Words>452</Words>
  <Application>Microsoft Office PowerPoint</Application>
  <PresentationFormat>Προσαρμογή</PresentationFormat>
  <Paragraphs>31</Paragraphs>
  <Slides>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Century Gothic</vt:lpstr>
      <vt:lpstr>Arial</vt:lpstr>
      <vt:lpstr>Wingdings 3</vt:lpstr>
      <vt:lpstr>Calibri</vt:lpstr>
      <vt:lpstr>Ροή</vt:lpstr>
      <vt:lpstr>Εξ’ αποστάσεως εκπαίδευση </vt:lpstr>
      <vt:lpstr>Εξ αποστάσεως εκπαίδευση </vt:lpstr>
      <vt:lpstr>Πως όμως μπορεί να συμβεί η τηλεκπαίδευση στη πράξη;</vt:lpstr>
      <vt:lpstr>Παιδαγωγικό Συμβόλαιο</vt:lpstr>
      <vt:lpstr>Διασφάλιση προσωπικών δεδομένων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 αποστάσεως εκπαίδευση</dc:title>
  <dc:creator>anna anna</dc:creator>
  <cp:lastModifiedBy>user</cp:lastModifiedBy>
  <cp:revision>14</cp:revision>
  <dcterms:created xsi:type="dcterms:W3CDTF">2020-05-05T18:33:02Z</dcterms:created>
  <dcterms:modified xsi:type="dcterms:W3CDTF">2020-11-17T08:22:06Z</dcterms:modified>
</cp:coreProperties>
</file>