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81" r:id="rId8"/>
    <p:sldId id="282" r:id="rId9"/>
    <p:sldId id="262" r:id="rId10"/>
    <p:sldId id="263" r:id="rId11"/>
    <p:sldId id="264" r:id="rId12"/>
    <p:sldId id="266" r:id="rId13"/>
    <p:sldId id="267" r:id="rId14"/>
    <p:sldId id="268" r:id="rId15"/>
    <p:sldId id="269" r:id="rId16"/>
    <p:sldId id="270" r:id="rId17"/>
    <p:sldId id="271" r:id="rId18"/>
    <p:sldId id="272" r:id="rId19"/>
    <p:sldId id="274" r:id="rId20"/>
    <p:sldId id="279" r:id="rId21"/>
    <p:sldId id="275" r:id="rId22"/>
    <p:sldId id="276" r:id="rId23"/>
    <p:sldId id="277" r:id="rId24"/>
    <p:sldId id="278" r:id="rId25"/>
    <p:sldId id="280" r:id="rId26"/>
    <p:sldId id="283" r:id="rId27"/>
    <p:sldId id="284" r:id="rId28"/>
    <p:sldId id="285" r:id="rId29"/>
    <p:sldId id="289" r:id="rId30"/>
    <p:sldId id="286" r:id="rId31"/>
    <p:sldId id="287" r:id="rId32"/>
    <p:sldId id="288" r:id="rId33"/>
    <p:sldId id="290"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1386" autoAdjust="0"/>
  </p:normalViewPr>
  <p:slideViewPr>
    <p:cSldViewPr snapToGrid="0">
      <p:cViewPr varScale="1">
        <p:scale>
          <a:sx n="80" d="100"/>
          <a:sy n="80" d="100"/>
        </p:scale>
        <p:origin x="84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6/21/2022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23A1CC3-2375-41D4-9E03-427CAF2A4C1A}" type="datetimeFigureOut">
              <a:rPr lang="en-US" dirty="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FF16868-8199-4C2C-A5B1-63AEE139F88E}" type="datetimeFigureOut">
              <a:rPr lang="en-US" dirty="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D9FF7F-6988-44CC-821B-644E70CD2F73}" type="datetimeFigureOut">
              <a:rPr lang="en-US" dirty="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C12C299-16B2-4475-990D-751901EACC14}" type="datetimeFigureOut">
              <a:rPr lang="en-US" dirty="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6/21/2022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4E6425-0181-43F2-84FC-787E803FD2F8}" type="datetimeFigureOut">
              <a:rPr lang="en-US" dirty="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6E86A4C-8E40-4F87-A4F0-01A0687C5742}" type="datetimeFigureOut">
              <a:rPr lang="en-US" dirty="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E72C73-2D91-4E12-BA25-F0AA0C03599B}" type="datetimeFigureOut">
              <a:rPr lang="en-US" dirty="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6/21/2022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video.link/w/vaLgc" TargetMode="Externa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9FB646-DFB0-49DA-8E61-B007A147D69A}"/>
              </a:ext>
            </a:extLst>
          </p:cNvPr>
          <p:cNvSpPr>
            <a:spLocks noGrp="1"/>
          </p:cNvSpPr>
          <p:nvPr>
            <p:ph type="title"/>
          </p:nvPr>
        </p:nvSpPr>
        <p:spPr>
          <a:xfrm>
            <a:off x="1154954" y="352425"/>
            <a:ext cx="4351025" cy="5629275"/>
          </a:xfrm>
        </p:spPr>
        <p:txBody>
          <a:bodyPr/>
          <a:lstStyle/>
          <a:p>
            <a:r>
              <a:rPr lang="el-GR" sz="1800" b="1" dirty="0"/>
              <a:t>Την επόμενη μέρα η μαγισσούλα Περηφανού επισκέφτηκε τον Πετρή για να τον βοηθήσει να λύσει το επόμενο πρόβλημά του!</a:t>
            </a:r>
            <a:br>
              <a:rPr lang="el-GR" sz="1800" b="1" dirty="0"/>
            </a:br>
            <a:r>
              <a:rPr lang="el-GR" sz="1800" b="1" dirty="0"/>
              <a:t>-Λοιπόν Πετρή ποια είναι η επόμενη σοβαρή δυσκολία σου</a:t>
            </a:r>
            <a:r>
              <a:rPr lang="en-US" sz="1800" b="1" dirty="0"/>
              <a:t>;</a:t>
            </a:r>
            <a:r>
              <a:rPr lang="el-GR" sz="1800" b="1" dirty="0"/>
              <a:t> Ρώτησε η μαγισσούλα!</a:t>
            </a:r>
            <a:br>
              <a:rPr lang="el-GR" sz="1800" b="1" dirty="0"/>
            </a:br>
            <a:r>
              <a:rPr lang="el-GR" sz="1800" b="1" dirty="0"/>
              <a:t>- Το πρόβλημά μου απάντησε όλο νεύρα ο Πετρής είναι η αδερφή μου!</a:t>
            </a:r>
            <a:br>
              <a:rPr lang="el-GR" sz="1800" b="1" dirty="0"/>
            </a:br>
            <a:r>
              <a:rPr lang="el-GR" sz="1800" b="1" dirty="0"/>
              <a:t>- Δηλαδή τι πρόβλημα μπορεί να είναι μία αδερφή</a:t>
            </a:r>
            <a:r>
              <a:rPr lang="en-US" sz="1800" b="1" dirty="0"/>
              <a:t>;</a:t>
            </a:r>
            <a:r>
              <a:rPr lang="el-GR" sz="1800" b="1" dirty="0"/>
              <a:t/>
            </a:r>
            <a:br>
              <a:rPr lang="el-GR" sz="1800" b="1" dirty="0"/>
            </a:br>
            <a:r>
              <a:rPr lang="el-GR" sz="1800" b="1" dirty="0"/>
              <a:t>- Ένα μόνιμο πρόβλημα!</a:t>
            </a:r>
            <a:br>
              <a:rPr lang="el-GR" sz="1800" b="1" dirty="0"/>
            </a:br>
            <a:r>
              <a:rPr lang="el-GR" sz="1800" b="1" dirty="0"/>
              <a:t>- Θέλεις να μου πεις μερικά πράγματα που σε δυσκολεύουν μαζί της</a:t>
            </a:r>
            <a:r>
              <a:rPr lang="en-US" sz="1800" b="1" dirty="0"/>
              <a:t>;</a:t>
            </a:r>
            <a:r>
              <a:rPr lang="el-GR" sz="1800" b="1" dirty="0"/>
              <a:t> Ρώτησε με απορία η μαγισσούλα που δε μπορούσε να καταλάβει γιατί τα αδέρφια πρέπει να μαλώνουν!</a:t>
            </a:r>
          </a:p>
        </p:txBody>
      </p:sp>
      <p:sp>
        <p:nvSpPr>
          <p:cNvPr id="3" name="Θέση κειμένου 2">
            <a:extLst>
              <a:ext uri="{FF2B5EF4-FFF2-40B4-BE49-F238E27FC236}">
                <a16:creationId xmlns:a16="http://schemas.microsoft.com/office/drawing/2014/main" id="{DE8DB817-B09F-4453-B195-23EF963B35B4}"/>
              </a:ext>
            </a:extLst>
          </p:cNvPr>
          <p:cNvSpPr>
            <a:spLocks noGrp="1"/>
          </p:cNvSpPr>
          <p:nvPr>
            <p:ph type="body" idx="1"/>
          </p:nvPr>
        </p:nvSpPr>
        <p:spPr/>
        <p:txBody>
          <a:bodyPr/>
          <a:lstStyle/>
          <a:p>
            <a:endParaRPr lang="el-GR" dirty="0"/>
          </a:p>
        </p:txBody>
      </p:sp>
      <p:pic>
        <p:nvPicPr>
          <p:cNvPr id="1026" name="Picture 2" descr="C:\Users\aikat\Desktop\ΣΚΕΨΗ.jpg"/>
          <p:cNvPicPr>
            <a:picLocks noChangeAspect="1" noChangeArrowheads="1"/>
          </p:cNvPicPr>
          <p:nvPr/>
        </p:nvPicPr>
        <p:blipFill>
          <a:blip r:embed="rId2"/>
          <a:srcRect/>
          <a:stretch>
            <a:fillRect/>
          </a:stretch>
        </p:blipFill>
        <p:spPr bwMode="auto">
          <a:xfrm>
            <a:off x="6000749" y="2105024"/>
            <a:ext cx="2886075" cy="4752975"/>
          </a:xfrm>
          <a:prstGeom prst="rect">
            <a:avLst/>
          </a:prstGeom>
          <a:noFill/>
        </p:spPr>
      </p:pic>
      <p:pic>
        <p:nvPicPr>
          <p:cNvPr id="1027" name="Picture 3" descr="C:\Users\aikat\Desktop\συννεφάκι.png"/>
          <p:cNvPicPr>
            <a:picLocks noChangeAspect="1" noChangeArrowheads="1"/>
          </p:cNvPicPr>
          <p:nvPr/>
        </p:nvPicPr>
        <p:blipFill>
          <a:blip r:embed="rId3"/>
          <a:srcRect/>
          <a:stretch>
            <a:fillRect/>
          </a:stretch>
        </p:blipFill>
        <p:spPr bwMode="auto">
          <a:xfrm>
            <a:off x="6000750" y="0"/>
            <a:ext cx="3181350" cy="2143125"/>
          </a:xfrm>
          <a:prstGeom prst="rect">
            <a:avLst/>
          </a:prstGeom>
          <a:noFill/>
        </p:spPr>
      </p:pic>
      <p:pic>
        <p:nvPicPr>
          <p:cNvPr id="1028" name="Picture 4" descr="C:\Users\aikat\Desktop\ΜΑΓΙΣΣΑ 9.jpg"/>
          <p:cNvPicPr>
            <a:picLocks noChangeAspect="1" noChangeArrowheads="1"/>
          </p:cNvPicPr>
          <p:nvPr/>
        </p:nvPicPr>
        <p:blipFill>
          <a:blip r:embed="rId4"/>
          <a:srcRect/>
          <a:stretch>
            <a:fillRect/>
          </a:stretch>
        </p:blipFill>
        <p:spPr bwMode="auto">
          <a:xfrm>
            <a:off x="8867775" y="0"/>
            <a:ext cx="3324225" cy="6857999"/>
          </a:xfrm>
          <a:prstGeom prst="rect">
            <a:avLst/>
          </a:prstGeom>
          <a:noFill/>
        </p:spPr>
      </p:pic>
      <p:pic>
        <p:nvPicPr>
          <p:cNvPr id="1029" name="Picture 5" descr="C:\Users\aikat\Desktop\ΑΔΕΡΦΗ.jpg"/>
          <p:cNvPicPr>
            <a:picLocks noChangeAspect="1" noChangeArrowheads="1"/>
          </p:cNvPicPr>
          <p:nvPr/>
        </p:nvPicPr>
        <p:blipFill>
          <a:blip r:embed="rId5"/>
          <a:srcRect/>
          <a:stretch>
            <a:fillRect/>
          </a:stretch>
        </p:blipFill>
        <p:spPr bwMode="auto">
          <a:xfrm>
            <a:off x="6642100" y="466724"/>
            <a:ext cx="1863725" cy="821353"/>
          </a:xfrm>
          <a:prstGeom prst="rect">
            <a:avLst/>
          </a:prstGeom>
          <a:noFill/>
        </p:spPr>
      </p:pic>
    </p:spTree>
    <p:extLst>
      <p:ext uri="{BB962C8B-B14F-4D97-AF65-F5344CB8AC3E}">
        <p14:creationId xmlns:p14="http://schemas.microsoft.com/office/powerpoint/2010/main" val="194533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B97587-02E4-4818-AA65-1DC90EAE5ABC}"/>
              </a:ext>
            </a:extLst>
          </p:cNvPr>
          <p:cNvSpPr>
            <a:spLocks noGrp="1"/>
          </p:cNvSpPr>
          <p:nvPr>
            <p:ph type="title"/>
          </p:nvPr>
        </p:nvSpPr>
        <p:spPr/>
        <p:txBody>
          <a:bodyPr/>
          <a:lstStyle/>
          <a:p>
            <a:r>
              <a:rPr lang="el-GR" sz="2800" b="1" dirty="0"/>
              <a:t>Και όσες εξηγήσεις και να δώσω στη μαμά ή στο μπαμπά, ο δρόμος είναι πάλι ο ίδιος!</a:t>
            </a:r>
            <a:r>
              <a:rPr lang="el-GR" sz="2800" dirty="0"/>
              <a:t/>
            </a:r>
            <a:br>
              <a:rPr lang="el-GR" sz="2800" dirty="0"/>
            </a:br>
            <a:r>
              <a:rPr lang="el-GR" sz="2800" b="1" dirty="0"/>
              <a:t>-Στο δωμάτιό σας γρήγορα!</a:t>
            </a:r>
            <a:r>
              <a:rPr lang="el-GR" sz="2800" dirty="0"/>
              <a:t/>
            </a:r>
            <a:br>
              <a:rPr lang="el-GR" sz="2800" dirty="0"/>
            </a:br>
            <a:endParaRPr lang="el-GR" sz="2800" dirty="0"/>
          </a:p>
        </p:txBody>
      </p:sp>
      <p:sp>
        <p:nvSpPr>
          <p:cNvPr id="3" name="Θέση κειμένου 2">
            <a:extLst>
              <a:ext uri="{FF2B5EF4-FFF2-40B4-BE49-F238E27FC236}">
                <a16:creationId xmlns:a16="http://schemas.microsoft.com/office/drawing/2014/main" id="{653E75CD-7F33-499D-B7EA-B4C7031E1A1C}"/>
              </a:ext>
            </a:extLst>
          </p:cNvPr>
          <p:cNvSpPr>
            <a:spLocks noGrp="1"/>
          </p:cNvSpPr>
          <p:nvPr>
            <p:ph type="body" idx="1"/>
          </p:nvPr>
        </p:nvSpPr>
        <p:spPr/>
        <p:txBody>
          <a:bodyPr/>
          <a:lstStyle/>
          <a:p>
            <a:endParaRPr lang="el-GR"/>
          </a:p>
        </p:txBody>
      </p:sp>
      <p:pic>
        <p:nvPicPr>
          <p:cNvPr id="10242" name="Picture 2" descr="C:\Users\aikat\Desktop\ΓΡΙΝΙΑ 4.jpg"/>
          <p:cNvPicPr>
            <a:picLocks noChangeAspect="1" noChangeArrowheads="1"/>
          </p:cNvPicPr>
          <p:nvPr/>
        </p:nvPicPr>
        <p:blipFill>
          <a:blip r:embed="rId2"/>
          <a:srcRect/>
          <a:stretch>
            <a:fillRect/>
          </a:stretch>
        </p:blipFill>
        <p:spPr bwMode="auto">
          <a:xfrm>
            <a:off x="6280150" y="220663"/>
            <a:ext cx="2949575" cy="6502400"/>
          </a:xfrm>
          <a:prstGeom prst="rect">
            <a:avLst/>
          </a:prstGeom>
          <a:noFill/>
        </p:spPr>
      </p:pic>
      <p:pic>
        <p:nvPicPr>
          <p:cNvPr id="10243" name="Picture 3" descr="C:\Users\aikat\Desktop\ΚΡΙΝΙΑ 6.jpg"/>
          <p:cNvPicPr>
            <a:picLocks noChangeAspect="1" noChangeArrowheads="1"/>
          </p:cNvPicPr>
          <p:nvPr/>
        </p:nvPicPr>
        <p:blipFill>
          <a:blip r:embed="rId3"/>
          <a:srcRect/>
          <a:stretch>
            <a:fillRect/>
          </a:stretch>
        </p:blipFill>
        <p:spPr bwMode="auto">
          <a:xfrm>
            <a:off x="9115425" y="676275"/>
            <a:ext cx="2962275" cy="5686425"/>
          </a:xfrm>
          <a:prstGeom prst="rect">
            <a:avLst/>
          </a:prstGeom>
          <a:noFill/>
        </p:spPr>
      </p:pic>
    </p:spTree>
    <p:extLst>
      <p:ext uri="{BB962C8B-B14F-4D97-AF65-F5344CB8AC3E}">
        <p14:creationId xmlns:p14="http://schemas.microsoft.com/office/powerpoint/2010/main" val="74199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56AD6F-2150-4E17-BADE-6FBD0E3087A6}"/>
              </a:ext>
            </a:extLst>
          </p:cNvPr>
          <p:cNvSpPr>
            <a:spLocks noGrp="1"/>
          </p:cNvSpPr>
          <p:nvPr>
            <p:ph type="title"/>
          </p:nvPr>
        </p:nvSpPr>
        <p:spPr>
          <a:xfrm>
            <a:off x="1184137" y="2677644"/>
            <a:ext cx="4351025" cy="2283824"/>
          </a:xfrm>
        </p:spPr>
        <p:txBody>
          <a:bodyPr/>
          <a:lstStyle/>
          <a:p>
            <a:r>
              <a:rPr lang="el-GR" sz="3200" b="1" dirty="0"/>
              <a:t>Και καταλήγουμε να περνάμε την υπόλοιπη μέρα και οι δύο με θυμό και κατεβασμένα μούτρα! !</a:t>
            </a:r>
          </a:p>
        </p:txBody>
      </p:sp>
      <p:sp>
        <p:nvSpPr>
          <p:cNvPr id="3" name="Θέση κειμένου 2">
            <a:extLst>
              <a:ext uri="{FF2B5EF4-FFF2-40B4-BE49-F238E27FC236}">
                <a16:creationId xmlns:a16="http://schemas.microsoft.com/office/drawing/2014/main" id="{9D7DAB50-C60D-4257-BB3C-526515402891}"/>
              </a:ext>
            </a:extLst>
          </p:cNvPr>
          <p:cNvSpPr>
            <a:spLocks noGrp="1"/>
          </p:cNvSpPr>
          <p:nvPr>
            <p:ph type="body" idx="1"/>
          </p:nvPr>
        </p:nvSpPr>
        <p:spPr/>
        <p:txBody>
          <a:bodyPr/>
          <a:lstStyle/>
          <a:p>
            <a:endParaRPr lang="el-GR" dirty="0"/>
          </a:p>
        </p:txBody>
      </p:sp>
      <p:pic>
        <p:nvPicPr>
          <p:cNvPr id="11270" name="Picture 6" descr="C:\Users\aikat\Desktop\ΘΥΜΩΜΕΝΟΙ.png"/>
          <p:cNvPicPr>
            <a:picLocks noChangeAspect="1" noChangeArrowheads="1"/>
          </p:cNvPicPr>
          <p:nvPr/>
        </p:nvPicPr>
        <p:blipFill>
          <a:blip r:embed="rId2"/>
          <a:srcRect/>
          <a:stretch>
            <a:fillRect/>
          </a:stretch>
        </p:blipFill>
        <p:spPr bwMode="auto">
          <a:xfrm>
            <a:off x="6457950" y="295275"/>
            <a:ext cx="5553074" cy="6248400"/>
          </a:xfrm>
          <a:prstGeom prst="rect">
            <a:avLst/>
          </a:prstGeom>
          <a:noFill/>
        </p:spPr>
      </p:pic>
    </p:spTree>
    <p:extLst>
      <p:ext uri="{BB962C8B-B14F-4D97-AF65-F5344CB8AC3E}">
        <p14:creationId xmlns:p14="http://schemas.microsoft.com/office/powerpoint/2010/main" val="26177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0CC7F6-B8B9-46CD-A084-E57D05D0C16A}"/>
              </a:ext>
            </a:extLst>
          </p:cNvPr>
          <p:cNvSpPr>
            <a:spLocks noGrp="1"/>
          </p:cNvSpPr>
          <p:nvPr>
            <p:ph type="title"/>
          </p:nvPr>
        </p:nvSpPr>
        <p:spPr/>
        <p:txBody>
          <a:bodyPr/>
          <a:lstStyle/>
          <a:p>
            <a:r>
              <a:rPr lang="el-GR" sz="2800" b="1" dirty="0"/>
              <a:t>-Αλήθεια Πετρή έχεις σκεφτεί ποτέ πόσο πιο εύκολα θα ήταν τα πράγματα εάν για μία φορά προσπαθούσες να πάρεις τη θέση της</a:t>
            </a:r>
            <a:r>
              <a:rPr lang="en-US" sz="2800" b="1" dirty="0"/>
              <a:t>;</a:t>
            </a:r>
            <a:br>
              <a:rPr lang="en-US" sz="2800" b="1" dirty="0"/>
            </a:br>
            <a:r>
              <a:rPr lang="el-GR" sz="2800" b="1" dirty="0"/>
              <a:t>-Δηλαδή</a:t>
            </a:r>
            <a:r>
              <a:rPr lang="en-US" sz="2800" b="1" dirty="0"/>
              <a:t>;</a:t>
            </a:r>
            <a:r>
              <a:rPr lang="el-GR" sz="2800" b="1" dirty="0"/>
              <a:t> Ρώτησε ο Πετρής με απορία!</a:t>
            </a:r>
          </a:p>
        </p:txBody>
      </p:sp>
      <p:sp>
        <p:nvSpPr>
          <p:cNvPr id="3" name="Θέση κειμένου 2">
            <a:extLst>
              <a:ext uri="{FF2B5EF4-FFF2-40B4-BE49-F238E27FC236}">
                <a16:creationId xmlns:a16="http://schemas.microsoft.com/office/drawing/2014/main" id="{54EF9FDA-937B-448B-901E-918CDE9E2E7B}"/>
              </a:ext>
            </a:extLst>
          </p:cNvPr>
          <p:cNvSpPr>
            <a:spLocks noGrp="1"/>
          </p:cNvSpPr>
          <p:nvPr>
            <p:ph type="body" idx="1"/>
          </p:nvPr>
        </p:nvSpPr>
        <p:spPr/>
        <p:txBody>
          <a:bodyPr/>
          <a:lstStyle/>
          <a:p>
            <a:endParaRPr lang="el-GR"/>
          </a:p>
        </p:txBody>
      </p:sp>
      <p:pic>
        <p:nvPicPr>
          <p:cNvPr id="12290" name="Picture 2" descr="C:\Users\aikat\Desktop\ΜΑΓΙΣΣΑ ΜΑΓΙΚΑ 1.jpg"/>
          <p:cNvPicPr>
            <a:picLocks noChangeAspect="1" noChangeArrowheads="1"/>
          </p:cNvPicPr>
          <p:nvPr/>
        </p:nvPicPr>
        <p:blipFill>
          <a:blip r:embed="rId2"/>
          <a:srcRect/>
          <a:stretch>
            <a:fillRect/>
          </a:stretch>
        </p:blipFill>
        <p:spPr bwMode="auto">
          <a:xfrm>
            <a:off x="6181725" y="358775"/>
            <a:ext cx="2933700" cy="6280150"/>
          </a:xfrm>
          <a:prstGeom prst="rect">
            <a:avLst/>
          </a:prstGeom>
          <a:noFill/>
        </p:spPr>
      </p:pic>
      <p:pic>
        <p:nvPicPr>
          <p:cNvPr id="12291" name="Picture 3" descr="C:\Users\aikat\Desktop\ΑΓΟΡΙ 1.jpg"/>
          <p:cNvPicPr>
            <a:picLocks noChangeAspect="1" noChangeArrowheads="1"/>
          </p:cNvPicPr>
          <p:nvPr/>
        </p:nvPicPr>
        <p:blipFill>
          <a:blip r:embed="rId3"/>
          <a:srcRect/>
          <a:stretch>
            <a:fillRect/>
          </a:stretch>
        </p:blipFill>
        <p:spPr bwMode="auto">
          <a:xfrm>
            <a:off x="9105899" y="628650"/>
            <a:ext cx="2943225" cy="5762625"/>
          </a:xfrm>
          <a:prstGeom prst="rect">
            <a:avLst/>
          </a:prstGeom>
          <a:noFill/>
        </p:spPr>
      </p:pic>
    </p:spTree>
    <p:extLst>
      <p:ext uri="{BB962C8B-B14F-4D97-AF65-F5344CB8AC3E}">
        <p14:creationId xmlns:p14="http://schemas.microsoft.com/office/powerpoint/2010/main" val="38762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71E131-3B7D-408E-AF9D-85DCF919DD65}"/>
              </a:ext>
            </a:extLst>
          </p:cNvPr>
          <p:cNvSpPr>
            <a:spLocks noGrp="1"/>
          </p:cNvSpPr>
          <p:nvPr>
            <p:ph type="title"/>
          </p:nvPr>
        </p:nvSpPr>
        <p:spPr/>
        <p:txBody>
          <a:bodyPr/>
          <a:lstStyle/>
          <a:p>
            <a:r>
              <a:rPr lang="el-GR" sz="3600" b="1" dirty="0"/>
              <a:t>Δηλαδή να προσπαθήσεις να μπεις στο μυαλό της και να καταλάβεις τι σκέφτεται!</a:t>
            </a:r>
          </a:p>
        </p:txBody>
      </p:sp>
      <p:sp>
        <p:nvSpPr>
          <p:cNvPr id="3" name="Θέση κειμένου 2">
            <a:extLst>
              <a:ext uri="{FF2B5EF4-FFF2-40B4-BE49-F238E27FC236}">
                <a16:creationId xmlns:a16="http://schemas.microsoft.com/office/drawing/2014/main" id="{D340A74A-305F-4D65-93EA-3F2BEE07F3CB}"/>
              </a:ext>
            </a:extLst>
          </p:cNvPr>
          <p:cNvSpPr>
            <a:spLocks noGrp="1"/>
          </p:cNvSpPr>
          <p:nvPr>
            <p:ph type="body" idx="1"/>
          </p:nvPr>
        </p:nvSpPr>
        <p:spPr/>
        <p:txBody>
          <a:bodyPr/>
          <a:lstStyle/>
          <a:p>
            <a:endParaRPr lang="el-GR" dirty="0"/>
          </a:p>
        </p:txBody>
      </p:sp>
      <p:pic>
        <p:nvPicPr>
          <p:cNvPr id="1026" name="Picture 2" descr="C:\Users\aikat\Desktop\μυαλο α.jpg"/>
          <p:cNvPicPr>
            <a:picLocks noChangeAspect="1" noChangeArrowheads="1"/>
          </p:cNvPicPr>
          <p:nvPr/>
        </p:nvPicPr>
        <p:blipFill>
          <a:blip r:embed="rId2"/>
          <a:srcRect/>
          <a:stretch>
            <a:fillRect/>
          </a:stretch>
        </p:blipFill>
        <p:spPr bwMode="auto">
          <a:xfrm>
            <a:off x="6400801" y="1247775"/>
            <a:ext cx="2928938" cy="4933950"/>
          </a:xfrm>
          <a:prstGeom prst="rect">
            <a:avLst/>
          </a:prstGeom>
          <a:noFill/>
        </p:spPr>
      </p:pic>
      <p:pic>
        <p:nvPicPr>
          <p:cNvPr id="1027" name="Picture 3" descr="C:\Users\aikat\Desktop\σκεφτεται.jpg"/>
          <p:cNvPicPr>
            <a:picLocks noChangeAspect="1" noChangeArrowheads="1"/>
          </p:cNvPicPr>
          <p:nvPr/>
        </p:nvPicPr>
        <p:blipFill>
          <a:blip r:embed="rId3"/>
          <a:srcRect/>
          <a:stretch>
            <a:fillRect/>
          </a:stretch>
        </p:blipFill>
        <p:spPr bwMode="auto">
          <a:xfrm>
            <a:off x="9344025" y="1266825"/>
            <a:ext cx="2678113" cy="4943475"/>
          </a:xfrm>
          <a:prstGeom prst="rect">
            <a:avLst/>
          </a:prstGeom>
          <a:noFill/>
        </p:spPr>
      </p:pic>
    </p:spTree>
    <p:extLst>
      <p:ext uri="{BB962C8B-B14F-4D97-AF65-F5344CB8AC3E}">
        <p14:creationId xmlns:p14="http://schemas.microsoft.com/office/powerpoint/2010/main" val="357789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A20256-661F-4558-9E31-1D644688947E}"/>
              </a:ext>
            </a:extLst>
          </p:cNvPr>
          <p:cNvSpPr>
            <a:spLocks noGrp="1"/>
          </p:cNvSpPr>
          <p:nvPr>
            <p:ph type="title"/>
          </p:nvPr>
        </p:nvSpPr>
        <p:spPr/>
        <p:txBody>
          <a:bodyPr/>
          <a:lstStyle/>
          <a:p>
            <a:r>
              <a:rPr lang="el-GR" sz="2400" b="1" dirty="0"/>
              <a:t>- Και πώς να το κάνω αυτό δηλαδή</a:t>
            </a:r>
            <a:r>
              <a:rPr lang="en-US" sz="2400" b="1" dirty="0"/>
              <a:t>;</a:t>
            </a:r>
            <a:r>
              <a:rPr lang="el-GR" sz="2400" b="1" dirty="0"/>
              <a:t/>
            </a:r>
            <a:br>
              <a:rPr lang="el-GR" sz="2400" b="1" dirty="0"/>
            </a:br>
            <a:r>
              <a:rPr lang="en-US" sz="2400" b="1" dirty="0"/>
              <a:t>- Ma </a:t>
            </a:r>
            <a:r>
              <a:rPr lang="el-GR" sz="2400" b="1" dirty="0"/>
              <a:t>με τα καταπληκτικά μαγικά μου φυσικά!</a:t>
            </a:r>
            <a:br>
              <a:rPr lang="el-GR" sz="2400" b="1" dirty="0"/>
            </a:br>
            <a:r>
              <a:rPr lang="el-GR" sz="2400" b="1" dirty="0"/>
              <a:t>Αρκεί να πεις τις μαγικές λέξεις</a:t>
            </a:r>
            <a:r>
              <a:rPr lang="en-US" sz="2400" b="1" dirty="0"/>
              <a:t>:</a:t>
            </a:r>
            <a:r>
              <a:rPr lang="el-GR" sz="2400" b="1" dirty="0"/>
              <a:t> Θέλω, μπορώ, θα προσπαθήσω, θα τα καταφέρω!</a:t>
            </a:r>
          </a:p>
        </p:txBody>
      </p:sp>
      <p:sp>
        <p:nvSpPr>
          <p:cNvPr id="3" name="Θέση κειμένου 2">
            <a:extLst>
              <a:ext uri="{FF2B5EF4-FFF2-40B4-BE49-F238E27FC236}">
                <a16:creationId xmlns:a16="http://schemas.microsoft.com/office/drawing/2014/main" id="{0436F9CF-37A5-467B-8608-A16A54151A53}"/>
              </a:ext>
            </a:extLst>
          </p:cNvPr>
          <p:cNvSpPr>
            <a:spLocks noGrp="1"/>
          </p:cNvSpPr>
          <p:nvPr>
            <p:ph type="body" idx="1"/>
          </p:nvPr>
        </p:nvSpPr>
        <p:spPr/>
        <p:txBody>
          <a:bodyPr/>
          <a:lstStyle/>
          <a:p>
            <a:endParaRPr lang="el-GR"/>
          </a:p>
        </p:txBody>
      </p:sp>
      <p:pic>
        <p:nvPicPr>
          <p:cNvPr id="2050" name="Picture 2" descr="C:\Users\aikat\Desktop\ΜΑΓΙΣΣΑ ΚΑΖΑΝΙ 6a.jpg"/>
          <p:cNvPicPr>
            <a:picLocks noChangeAspect="1" noChangeArrowheads="1"/>
          </p:cNvPicPr>
          <p:nvPr/>
        </p:nvPicPr>
        <p:blipFill>
          <a:blip r:embed="rId2"/>
          <a:srcRect/>
          <a:stretch>
            <a:fillRect/>
          </a:stretch>
        </p:blipFill>
        <p:spPr bwMode="auto">
          <a:xfrm>
            <a:off x="6486525" y="600075"/>
            <a:ext cx="5505450" cy="5867400"/>
          </a:xfrm>
          <a:prstGeom prst="rect">
            <a:avLst/>
          </a:prstGeom>
          <a:noFill/>
        </p:spPr>
      </p:pic>
    </p:spTree>
    <p:extLst>
      <p:ext uri="{BB962C8B-B14F-4D97-AF65-F5344CB8AC3E}">
        <p14:creationId xmlns:p14="http://schemas.microsoft.com/office/powerpoint/2010/main" val="303213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B9FE8C-60A9-48DE-87DA-51C99AEFD88A}"/>
              </a:ext>
            </a:extLst>
          </p:cNvPr>
          <p:cNvSpPr>
            <a:spLocks noGrp="1"/>
          </p:cNvSpPr>
          <p:nvPr>
            <p:ph type="title"/>
          </p:nvPr>
        </p:nvSpPr>
        <p:spPr/>
        <p:txBody>
          <a:bodyPr/>
          <a:lstStyle/>
          <a:p>
            <a:r>
              <a:rPr lang="el-GR" sz="2400" b="1" dirty="0"/>
              <a:t>Πολύ πιθανόν να έχει κάτι σημαντικό να σου πει!</a:t>
            </a:r>
            <a:br>
              <a:rPr lang="el-GR" sz="2400" b="1" dirty="0"/>
            </a:br>
            <a:r>
              <a:rPr lang="el-GR" sz="2400" b="1" dirty="0"/>
              <a:t>Τότε πρέπει να σταματήσεις και να την ακούσεις!</a:t>
            </a:r>
            <a:br>
              <a:rPr lang="el-GR" sz="2400" b="1" dirty="0"/>
            </a:br>
            <a:r>
              <a:rPr lang="el-GR" sz="2400" b="1" dirty="0"/>
              <a:t>Όπως κάνεις και στο σχολείο, που περιμένεις τον άλλο να σου πει κάτι σημαντικό!</a:t>
            </a:r>
            <a:br>
              <a:rPr lang="el-GR" sz="2400" b="1" dirty="0"/>
            </a:br>
            <a:r>
              <a:rPr lang="el-GR" sz="2400" b="1" dirty="0"/>
              <a:t>Θέλεις να μας βοηθήσουν σ’ αυτό και τα παιδιά</a:t>
            </a:r>
            <a:r>
              <a:rPr lang="en-US" sz="2400" b="1" dirty="0"/>
              <a:t>;</a:t>
            </a:r>
            <a:endParaRPr lang="el-GR" sz="2400" b="1" dirty="0"/>
          </a:p>
        </p:txBody>
      </p:sp>
      <p:sp>
        <p:nvSpPr>
          <p:cNvPr id="3" name="Θέση κειμένου 2">
            <a:extLst>
              <a:ext uri="{FF2B5EF4-FFF2-40B4-BE49-F238E27FC236}">
                <a16:creationId xmlns:a16="http://schemas.microsoft.com/office/drawing/2014/main" id="{1A2302E1-5673-473A-BA7A-6A0E9E0E082E}"/>
              </a:ext>
            </a:extLst>
          </p:cNvPr>
          <p:cNvSpPr>
            <a:spLocks noGrp="1"/>
          </p:cNvSpPr>
          <p:nvPr>
            <p:ph type="body" idx="1"/>
          </p:nvPr>
        </p:nvSpPr>
        <p:spPr/>
        <p:txBody>
          <a:bodyPr/>
          <a:lstStyle/>
          <a:p>
            <a:endParaRPr lang="el-GR"/>
          </a:p>
        </p:txBody>
      </p:sp>
      <p:pic>
        <p:nvPicPr>
          <p:cNvPr id="1026" name="Picture 2" descr="C:\Users\aikat\Desktop\ΣΤΟΠ.jpg"/>
          <p:cNvPicPr>
            <a:picLocks noChangeAspect="1" noChangeArrowheads="1"/>
          </p:cNvPicPr>
          <p:nvPr/>
        </p:nvPicPr>
        <p:blipFill>
          <a:blip r:embed="rId2"/>
          <a:srcRect/>
          <a:stretch>
            <a:fillRect/>
          </a:stretch>
        </p:blipFill>
        <p:spPr bwMode="auto">
          <a:xfrm>
            <a:off x="6438900" y="704850"/>
            <a:ext cx="5753099" cy="5772150"/>
          </a:xfrm>
          <a:prstGeom prst="rect">
            <a:avLst/>
          </a:prstGeom>
          <a:noFill/>
        </p:spPr>
      </p:pic>
    </p:spTree>
    <p:extLst>
      <p:ext uri="{BB962C8B-B14F-4D97-AF65-F5344CB8AC3E}">
        <p14:creationId xmlns:p14="http://schemas.microsoft.com/office/powerpoint/2010/main" val="338244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F141CA-93A6-4D9C-8983-8A536EB8225D}"/>
              </a:ext>
            </a:extLst>
          </p:cNvPr>
          <p:cNvSpPr>
            <a:spLocks noGrp="1"/>
          </p:cNvSpPr>
          <p:nvPr>
            <p:ph type="title"/>
          </p:nvPr>
        </p:nvSpPr>
        <p:spPr/>
        <p:txBody>
          <a:bodyPr/>
          <a:lstStyle/>
          <a:p>
            <a:r>
              <a:rPr lang="el-GR" sz="2800" b="1" dirty="0"/>
              <a:t>Παιδιά θέλετε να σκεφτείτε τι σημαντικό μπορεί να ήθελε να πει η αδερφή του Πετρή σε εκείνον</a:t>
            </a:r>
            <a:r>
              <a:rPr lang="en-US" sz="2800" b="1" dirty="0"/>
              <a:t>;</a:t>
            </a:r>
            <a:endParaRPr lang="el-GR" sz="2800" b="1" dirty="0"/>
          </a:p>
        </p:txBody>
      </p:sp>
      <p:sp>
        <p:nvSpPr>
          <p:cNvPr id="3" name="Θέση κειμένου 2">
            <a:extLst>
              <a:ext uri="{FF2B5EF4-FFF2-40B4-BE49-F238E27FC236}">
                <a16:creationId xmlns:a16="http://schemas.microsoft.com/office/drawing/2014/main" id="{868F1E08-74D7-4CF3-8254-6A7D2A2730CF}"/>
              </a:ext>
            </a:extLst>
          </p:cNvPr>
          <p:cNvSpPr>
            <a:spLocks noGrp="1"/>
          </p:cNvSpPr>
          <p:nvPr>
            <p:ph type="body" idx="1"/>
          </p:nvPr>
        </p:nvSpPr>
        <p:spPr/>
        <p:txBody>
          <a:bodyPr/>
          <a:lstStyle/>
          <a:p>
            <a:endParaRPr lang="el-GR"/>
          </a:p>
        </p:txBody>
      </p:sp>
      <p:pic>
        <p:nvPicPr>
          <p:cNvPr id="2050" name="Picture 2" descr="C:\Users\aikat\Desktop\ΜΥΑΛΟ Β.jpg"/>
          <p:cNvPicPr>
            <a:picLocks noChangeAspect="1" noChangeArrowheads="1"/>
          </p:cNvPicPr>
          <p:nvPr/>
        </p:nvPicPr>
        <p:blipFill>
          <a:blip r:embed="rId2"/>
          <a:srcRect/>
          <a:stretch>
            <a:fillRect/>
          </a:stretch>
        </p:blipFill>
        <p:spPr bwMode="auto">
          <a:xfrm>
            <a:off x="6477000" y="704850"/>
            <a:ext cx="5343525" cy="5867400"/>
          </a:xfrm>
          <a:prstGeom prst="rect">
            <a:avLst/>
          </a:prstGeom>
          <a:noFill/>
        </p:spPr>
      </p:pic>
      <p:sp>
        <p:nvSpPr>
          <p:cNvPr id="5" name="4 - Ορθογώνιο"/>
          <p:cNvSpPr/>
          <p:nvPr/>
        </p:nvSpPr>
        <p:spPr>
          <a:xfrm>
            <a:off x="6515100" y="809626"/>
            <a:ext cx="2047875"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solidFill>
                <a:schemeClr val="bg1"/>
              </a:solidFill>
            </a:endParaRPr>
          </a:p>
        </p:txBody>
      </p:sp>
      <p:sp>
        <p:nvSpPr>
          <p:cNvPr id="6" name="5 - Ορθογώνιο"/>
          <p:cNvSpPr/>
          <p:nvPr/>
        </p:nvSpPr>
        <p:spPr>
          <a:xfrm>
            <a:off x="9591675" y="800101"/>
            <a:ext cx="2152649" cy="419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7" name="6 - Ορθογώνιο"/>
          <p:cNvSpPr/>
          <p:nvPr/>
        </p:nvSpPr>
        <p:spPr>
          <a:xfrm>
            <a:off x="6505574" y="5943600"/>
            <a:ext cx="2276475"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8" name="7 - Ορθογώνιο"/>
          <p:cNvSpPr/>
          <p:nvPr/>
        </p:nvSpPr>
        <p:spPr>
          <a:xfrm>
            <a:off x="9220200" y="6019800"/>
            <a:ext cx="2552700"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9" name="8 - Ορθογώνιο"/>
          <p:cNvSpPr/>
          <p:nvPr/>
        </p:nvSpPr>
        <p:spPr>
          <a:xfrm>
            <a:off x="6486525" y="5162550"/>
            <a:ext cx="2266950" cy="40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10" name="9 - Ορθογώνιο"/>
          <p:cNvSpPr/>
          <p:nvPr/>
        </p:nvSpPr>
        <p:spPr>
          <a:xfrm>
            <a:off x="9286875" y="5353050"/>
            <a:ext cx="250507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11" name="10 - Ορθογώνιο"/>
          <p:cNvSpPr/>
          <p:nvPr/>
        </p:nvSpPr>
        <p:spPr>
          <a:xfrm>
            <a:off x="6524624" y="4486275"/>
            <a:ext cx="2162175"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12" name="11 - Ορθογώνιο"/>
          <p:cNvSpPr/>
          <p:nvPr/>
        </p:nvSpPr>
        <p:spPr>
          <a:xfrm>
            <a:off x="9057734" y="4772025"/>
            <a:ext cx="2667541"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Tree>
    <p:extLst>
      <p:ext uri="{BB962C8B-B14F-4D97-AF65-F5344CB8AC3E}">
        <p14:creationId xmlns:p14="http://schemas.microsoft.com/office/powerpoint/2010/main" val="382606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4B5734-80A4-4467-B37F-5B0337C557F4}"/>
              </a:ext>
            </a:extLst>
          </p:cNvPr>
          <p:cNvSpPr>
            <a:spLocks noGrp="1"/>
          </p:cNvSpPr>
          <p:nvPr>
            <p:ph type="title"/>
          </p:nvPr>
        </p:nvSpPr>
        <p:spPr>
          <a:xfrm>
            <a:off x="1154954" y="581026"/>
            <a:ext cx="4351025" cy="4380444"/>
          </a:xfrm>
        </p:spPr>
        <p:txBody>
          <a:bodyPr/>
          <a:lstStyle/>
          <a:p>
            <a:r>
              <a:rPr lang="el-GR" sz="2000" b="1" dirty="0"/>
              <a:t>Πολύ ωραία παιδιά!</a:t>
            </a:r>
            <a:br>
              <a:rPr lang="el-GR" sz="2000" b="1" dirty="0"/>
            </a:br>
            <a:r>
              <a:rPr lang="el-GR" sz="2000" b="1" dirty="0"/>
              <a:t>Μπορείς λοιπόν Πετρή να συζητάς με την αδερφή σου!</a:t>
            </a:r>
            <a:br>
              <a:rPr lang="el-GR" sz="2000" b="1" dirty="0"/>
            </a:br>
            <a:r>
              <a:rPr lang="el-GR" sz="2000" b="1" dirty="0"/>
              <a:t>Να της ζητάς το λόγο ευγενικά </a:t>
            </a:r>
            <a:r>
              <a:rPr lang="el-GR" sz="2000" b="1" dirty="0" smtClean="0"/>
              <a:t>εάν θέλεις να παίξεις μαζί της, ή να της εξηγείς πως κάποιες φορές προτιμάς να μένεις λίγο μόνος σου . Μερικές φορές αυτό δεν είναι κακό! Αρκεί να σέβεται ο ένας την επιθυμία του άλλου! Να </a:t>
            </a:r>
            <a:r>
              <a:rPr lang="el-GR" sz="2000" b="1" dirty="0"/>
              <a:t>κάνετε δηλαδή ένα μικρό συμβούλιο!</a:t>
            </a:r>
            <a:br>
              <a:rPr lang="el-GR" sz="2000" b="1" dirty="0"/>
            </a:br>
            <a:r>
              <a:rPr lang="el-GR" sz="2000" b="1" dirty="0"/>
              <a:t>Και μικρές συμφωνίες!</a:t>
            </a:r>
          </a:p>
        </p:txBody>
      </p:sp>
      <p:sp>
        <p:nvSpPr>
          <p:cNvPr id="3" name="Θέση κειμένου 2">
            <a:extLst>
              <a:ext uri="{FF2B5EF4-FFF2-40B4-BE49-F238E27FC236}">
                <a16:creationId xmlns:a16="http://schemas.microsoft.com/office/drawing/2014/main" id="{80E6177E-80B5-48AB-9E9C-2B71264CB4A0}"/>
              </a:ext>
            </a:extLst>
          </p:cNvPr>
          <p:cNvSpPr>
            <a:spLocks noGrp="1"/>
          </p:cNvSpPr>
          <p:nvPr>
            <p:ph type="body" idx="1"/>
          </p:nvPr>
        </p:nvSpPr>
        <p:spPr/>
        <p:txBody>
          <a:bodyPr/>
          <a:lstStyle/>
          <a:p>
            <a:endParaRPr lang="el-GR"/>
          </a:p>
        </p:txBody>
      </p:sp>
      <p:pic>
        <p:nvPicPr>
          <p:cNvPr id="3074" name="Picture 2" descr="C:\Users\aikat\Desktop\ΖΗΤΩ ΤΟ ΛΟΓΟ 1.jpg"/>
          <p:cNvPicPr>
            <a:picLocks noChangeAspect="1" noChangeArrowheads="1"/>
          </p:cNvPicPr>
          <p:nvPr/>
        </p:nvPicPr>
        <p:blipFill>
          <a:blip r:embed="rId2"/>
          <a:srcRect/>
          <a:stretch>
            <a:fillRect/>
          </a:stretch>
        </p:blipFill>
        <p:spPr bwMode="auto">
          <a:xfrm>
            <a:off x="6362700" y="600075"/>
            <a:ext cx="5391150" cy="5988050"/>
          </a:xfrm>
          <a:prstGeom prst="rect">
            <a:avLst/>
          </a:prstGeom>
          <a:noFill/>
        </p:spPr>
      </p:pic>
    </p:spTree>
    <p:extLst>
      <p:ext uri="{BB962C8B-B14F-4D97-AF65-F5344CB8AC3E}">
        <p14:creationId xmlns:p14="http://schemas.microsoft.com/office/powerpoint/2010/main" val="1731316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EC3526-B295-4A99-BA65-BF916975EA16}"/>
              </a:ext>
            </a:extLst>
          </p:cNvPr>
          <p:cNvSpPr>
            <a:spLocks noGrp="1"/>
          </p:cNvSpPr>
          <p:nvPr>
            <p:ph type="title"/>
          </p:nvPr>
        </p:nvSpPr>
        <p:spPr/>
        <p:txBody>
          <a:bodyPr/>
          <a:lstStyle/>
          <a:p>
            <a:r>
              <a:rPr lang="el-GR" sz="2400" b="1" dirty="0"/>
              <a:t>Μία συμφωνία που μπορείτε να κάνετε είναι μία ημέρα την εβδομάδα να ανταλλάζετε  τα παιχνίδια σας! Έτσι δε θα χρειάζεται να της τα παίρνεις με τη βία, αφού θα έχεις την ευκαιρία μία ολόκληρη ημέρα να παίζεις μαζί τους, αλλά και εκείνη το ίδιο!</a:t>
            </a:r>
          </a:p>
        </p:txBody>
      </p:sp>
      <p:sp>
        <p:nvSpPr>
          <p:cNvPr id="3" name="Θέση κειμένου 2">
            <a:extLst>
              <a:ext uri="{FF2B5EF4-FFF2-40B4-BE49-F238E27FC236}">
                <a16:creationId xmlns:a16="http://schemas.microsoft.com/office/drawing/2014/main" id="{6DD65747-A280-4D48-94F8-67EB89531857}"/>
              </a:ext>
            </a:extLst>
          </p:cNvPr>
          <p:cNvSpPr>
            <a:spLocks noGrp="1"/>
          </p:cNvSpPr>
          <p:nvPr>
            <p:ph type="body" idx="1"/>
          </p:nvPr>
        </p:nvSpPr>
        <p:spPr/>
        <p:txBody>
          <a:bodyPr/>
          <a:lstStyle/>
          <a:p>
            <a:endParaRPr lang="el-GR"/>
          </a:p>
        </p:txBody>
      </p:sp>
      <p:pic>
        <p:nvPicPr>
          <p:cNvPr id="4098" name="Picture 2" descr="C:\Users\aikat\Desktop\ΠΑΙΔΙΑ ΠΟΥ ΠΑΙΖΟΥΝ.jpeg"/>
          <p:cNvPicPr>
            <a:picLocks noChangeAspect="1" noChangeArrowheads="1"/>
          </p:cNvPicPr>
          <p:nvPr/>
        </p:nvPicPr>
        <p:blipFill>
          <a:blip r:embed="rId2"/>
          <a:srcRect/>
          <a:stretch>
            <a:fillRect/>
          </a:stretch>
        </p:blipFill>
        <p:spPr bwMode="auto">
          <a:xfrm>
            <a:off x="6265863" y="252413"/>
            <a:ext cx="5783262" cy="6291262"/>
          </a:xfrm>
          <a:prstGeom prst="rect">
            <a:avLst/>
          </a:prstGeom>
          <a:noFill/>
        </p:spPr>
      </p:pic>
    </p:spTree>
    <p:extLst>
      <p:ext uri="{BB962C8B-B14F-4D97-AF65-F5344CB8AC3E}">
        <p14:creationId xmlns:p14="http://schemas.microsoft.com/office/powerpoint/2010/main" val="160977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4F5024-0D8C-4D44-8B03-37164E249D07}"/>
              </a:ext>
            </a:extLst>
          </p:cNvPr>
          <p:cNvSpPr>
            <a:spLocks noGrp="1"/>
          </p:cNvSpPr>
          <p:nvPr>
            <p:ph type="title"/>
          </p:nvPr>
        </p:nvSpPr>
        <p:spPr/>
        <p:txBody>
          <a:bodyPr/>
          <a:lstStyle/>
          <a:p>
            <a:r>
              <a:rPr lang="el-GR" sz="2400" b="1" dirty="0"/>
              <a:t>Μπορείτε σε ένα πίνακα ή σε ένα χαρτί να γράψετε πράγματα που θα άρεσαν και στους δύο!</a:t>
            </a:r>
            <a:br>
              <a:rPr lang="el-GR" sz="2400" b="1" dirty="0"/>
            </a:br>
            <a:r>
              <a:rPr lang="el-GR" sz="2400" b="1" dirty="0"/>
              <a:t>Αλλά ακόμη κι αν δεν σας αρέσουν μπορείτε να τα δοκιμάσετε!</a:t>
            </a:r>
            <a:br>
              <a:rPr lang="el-GR" sz="2400" b="1" dirty="0"/>
            </a:br>
            <a:r>
              <a:rPr lang="el-GR" sz="2400" b="1" dirty="0"/>
              <a:t>Παιδιά τι λέτε θέλετε να τους δώσουμε ιδέες</a:t>
            </a:r>
            <a:r>
              <a:rPr lang="en-US" sz="2400" b="1" dirty="0"/>
              <a:t>;</a:t>
            </a:r>
            <a:r>
              <a:rPr lang="el-GR" sz="2400" b="1" dirty="0"/>
              <a:t/>
            </a:r>
            <a:br>
              <a:rPr lang="el-GR" sz="2400" b="1" dirty="0"/>
            </a:br>
            <a:r>
              <a:rPr lang="el-GR" sz="2400" b="1" dirty="0"/>
              <a:t>Τι πιστεύετε ότι μπορούν να κάνουν μαζί</a:t>
            </a:r>
            <a:r>
              <a:rPr lang="en-US" sz="2400" b="1" dirty="0"/>
              <a:t>;</a:t>
            </a:r>
            <a:endParaRPr lang="el-GR" sz="2400" b="1" dirty="0"/>
          </a:p>
        </p:txBody>
      </p:sp>
      <p:sp>
        <p:nvSpPr>
          <p:cNvPr id="3" name="Θέση κειμένου 2">
            <a:extLst>
              <a:ext uri="{FF2B5EF4-FFF2-40B4-BE49-F238E27FC236}">
                <a16:creationId xmlns:a16="http://schemas.microsoft.com/office/drawing/2014/main" id="{7E7427F2-C291-4B89-9955-C006485F5A1A}"/>
              </a:ext>
            </a:extLst>
          </p:cNvPr>
          <p:cNvSpPr>
            <a:spLocks noGrp="1"/>
          </p:cNvSpPr>
          <p:nvPr>
            <p:ph type="body" idx="1"/>
          </p:nvPr>
        </p:nvSpPr>
        <p:spPr/>
        <p:txBody>
          <a:bodyPr/>
          <a:lstStyle/>
          <a:p>
            <a:endParaRPr lang="el-GR" dirty="0"/>
          </a:p>
        </p:txBody>
      </p:sp>
      <p:pic>
        <p:nvPicPr>
          <p:cNvPr id="5122" name="Picture 2" descr="C:\Users\aikat\Desktop\ταμπέλα.jpg"/>
          <p:cNvPicPr>
            <a:picLocks noChangeAspect="1" noChangeArrowheads="1"/>
          </p:cNvPicPr>
          <p:nvPr/>
        </p:nvPicPr>
        <p:blipFill>
          <a:blip r:embed="rId2"/>
          <a:srcRect/>
          <a:stretch>
            <a:fillRect/>
          </a:stretch>
        </p:blipFill>
        <p:spPr bwMode="auto">
          <a:xfrm>
            <a:off x="6400800" y="123825"/>
            <a:ext cx="5894962" cy="6591300"/>
          </a:xfrm>
          <a:prstGeom prst="rect">
            <a:avLst/>
          </a:prstGeom>
          <a:noFill/>
        </p:spPr>
      </p:pic>
      <p:sp>
        <p:nvSpPr>
          <p:cNvPr id="4" name="Ορθογώνιο 3">
            <a:extLst>
              <a:ext uri="{FF2B5EF4-FFF2-40B4-BE49-F238E27FC236}">
                <a16:creationId xmlns:a16="http://schemas.microsoft.com/office/drawing/2014/main" id="{EBAFDC92-9229-4A40-98FC-17CD1099C468}"/>
              </a:ext>
            </a:extLst>
          </p:cNvPr>
          <p:cNvSpPr/>
          <p:nvPr/>
        </p:nvSpPr>
        <p:spPr>
          <a:xfrm>
            <a:off x="9105089" y="1050588"/>
            <a:ext cx="2597285" cy="379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5" name="Ορθογώνιο 4">
            <a:extLst>
              <a:ext uri="{FF2B5EF4-FFF2-40B4-BE49-F238E27FC236}">
                <a16:creationId xmlns:a16="http://schemas.microsoft.com/office/drawing/2014/main" id="{51FF4B0B-5C88-47AC-AF48-C9139418F0A6}"/>
              </a:ext>
            </a:extLst>
          </p:cNvPr>
          <p:cNvSpPr/>
          <p:nvPr/>
        </p:nvSpPr>
        <p:spPr>
          <a:xfrm>
            <a:off x="9105088" y="1575881"/>
            <a:ext cx="2597285" cy="4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6" name="Ορθογώνιο 5">
            <a:extLst>
              <a:ext uri="{FF2B5EF4-FFF2-40B4-BE49-F238E27FC236}">
                <a16:creationId xmlns:a16="http://schemas.microsoft.com/office/drawing/2014/main" id="{AD20122F-99FC-4002-885C-340E5156C909}"/>
              </a:ext>
            </a:extLst>
          </p:cNvPr>
          <p:cNvSpPr/>
          <p:nvPr/>
        </p:nvSpPr>
        <p:spPr>
          <a:xfrm>
            <a:off x="9105088" y="2188725"/>
            <a:ext cx="2597285" cy="4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7" name="Ορθογώνιο 6">
            <a:extLst>
              <a:ext uri="{FF2B5EF4-FFF2-40B4-BE49-F238E27FC236}">
                <a16:creationId xmlns:a16="http://schemas.microsoft.com/office/drawing/2014/main" id="{771880D4-6893-4A08-B8B4-FCCF39AF92C8}"/>
              </a:ext>
            </a:extLst>
          </p:cNvPr>
          <p:cNvSpPr/>
          <p:nvPr/>
        </p:nvSpPr>
        <p:spPr>
          <a:xfrm>
            <a:off x="9105088" y="2801570"/>
            <a:ext cx="2597285" cy="488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8" name="Ορθογώνιο 7">
            <a:extLst>
              <a:ext uri="{FF2B5EF4-FFF2-40B4-BE49-F238E27FC236}">
                <a16:creationId xmlns:a16="http://schemas.microsoft.com/office/drawing/2014/main" id="{8FE46432-A8FE-4786-B4A4-B274CA18BE0E}"/>
              </a:ext>
            </a:extLst>
          </p:cNvPr>
          <p:cNvSpPr/>
          <p:nvPr/>
        </p:nvSpPr>
        <p:spPr>
          <a:xfrm>
            <a:off x="9105087" y="3436406"/>
            <a:ext cx="2597285" cy="488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9" name="Ορθογώνιο 8">
            <a:extLst>
              <a:ext uri="{FF2B5EF4-FFF2-40B4-BE49-F238E27FC236}">
                <a16:creationId xmlns:a16="http://schemas.microsoft.com/office/drawing/2014/main" id="{4883087B-F02E-44B5-9C02-C5127CC43DD6}"/>
              </a:ext>
            </a:extLst>
          </p:cNvPr>
          <p:cNvSpPr/>
          <p:nvPr/>
        </p:nvSpPr>
        <p:spPr>
          <a:xfrm>
            <a:off x="9105086" y="4049249"/>
            <a:ext cx="2597285" cy="488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10" name="Ορθογώνιο 9">
            <a:extLst>
              <a:ext uri="{FF2B5EF4-FFF2-40B4-BE49-F238E27FC236}">
                <a16:creationId xmlns:a16="http://schemas.microsoft.com/office/drawing/2014/main" id="{B0F21C19-EE11-4682-AEB4-C3F477645E91}"/>
              </a:ext>
            </a:extLst>
          </p:cNvPr>
          <p:cNvSpPr/>
          <p:nvPr/>
        </p:nvSpPr>
        <p:spPr>
          <a:xfrm>
            <a:off x="9105087" y="4662092"/>
            <a:ext cx="2597284" cy="445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11" name="Ορθογώνιο 10">
            <a:extLst>
              <a:ext uri="{FF2B5EF4-FFF2-40B4-BE49-F238E27FC236}">
                <a16:creationId xmlns:a16="http://schemas.microsoft.com/office/drawing/2014/main" id="{0F981872-17EF-4D17-A077-0AC63C0001E3}"/>
              </a:ext>
            </a:extLst>
          </p:cNvPr>
          <p:cNvSpPr/>
          <p:nvPr/>
        </p:nvSpPr>
        <p:spPr>
          <a:xfrm>
            <a:off x="9105086" y="5282120"/>
            <a:ext cx="2597283" cy="438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
        <p:nvSpPr>
          <p:cNvPr id="12" name="Ορθογώνιο 11">
            <a:extLst>
              <a:ext uri="{FF2B5EF4-FFF2-40B4-BE49-F238E27FC236}">
                <a16:creationId xmlns:a16="http://schemas.microsoft.com/office/drawing/2014/main" id="{7EECD26A-7457-4288-A66D-F77B400AF564}"/>
              </a:ext>
            </a:extLst>
          </p:cNvPr>
          <p:cNvSpPr/>
          <p:nvPr/>
        </p:nvSpPr>
        <p:spPr>
          <a:xfrm>
            <a:off x="9105087" y="5938523"/>
            <a:ext cx="2675109" cy="394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spTree>
    <p:extLst>
      <p:ext uri="{BB962C8B-B14F-4D97-AF65-F5344CB8AC3E}">
        <p14:creationId xmlns:p14="http://schemas.microsoft.com/office/powerpoint/2010/main" val="30500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709917-C69D-412D-A5C5-A885848386AF}"/>
              </a:ext>
            </a:extLst>
          </p:cNvPr>
          <p:cNvSpPr>
            <a:spLocks noGrp="1"/>
          </p:cNvSpPr>
          <p:nvPr>
            <p:ph type="title"/>
          </p:nvPr>
        </p:nvSpPr>
        <p:spPr>
          <a:xfrm>
            <a:off x="945417" y="816746"/>
            <a:ext cx="4351025" cy="4233500"/>
          </a:xfrm>
        </p:spPr>
        <p:txBody>
          <a:bodyPr/>
          <a:lstStyle/>
          <a:p>
            <a:r>
              <a:rPr lang="el-GR" sz="2800" b="1" dirty="0"/>
              <a:t>Το πρώτο σημαντικό πρόβλημά μου είναι ότι όταν εγώ θέλω να κάνω κάτι, εκείνη με ενοχλεί με τις φωνές και τα τραγούδια της!</a:t>
            </a:r>
          </a:p>
        </p:txBody>
      </p:sp>
      <p:sp>
        <p:nvSpPr>
          <p:cNvPr id="3" name="Θέση κειμένου 2">
            <a:extLst>
              <a:ext uri="{FF2B5EF4-FFF2-40B4-BE49-F238E27FC236}">
                <a16:creationId xmlns:a16="http://schemas.microsoft.com/office/drawing/2014/main" id="{F0C95515-CE34-49F7-A820-350FC487A4FD}"/>
              </a:ext>
            </a:extLst>
          </p:cNvPr>
          <p:cNvSpPr>
            <a:spLocks noGrp="1"/>
          </p:cNvSpPr>
          <p:nvPr>
            <p:ph type="body" idx="1"/>
          </p:nvPr>
        </p:nvSpPr>
        <p:spPr/>
        <p:txBody>
          <a:bodyPr/>
          <a:lstStyle/>
          <a:p>
            <a:endParaRPr lang="el-GR" dirty="0"/>
          </a:p>
        </p:txBody>
      </p:sp>
      <p:pic>
        <p:nvPicPr>
          <p:cNvPr id="2050" name="Picture 2" descr="C:\Users\aikat\Desktop\ΕΚΝΕΥΡΙΣΜΕΝΟΣ.gif"/>
          <p:cNvPicPr>
            <a:picLocks noChangeAspect="1" noChangeArrowheads="1"/>
          </p:cNvPicPr>
          <p:nvPr/>
        </p:nvPicPr>
        <p:blipFill>
          <a:blip r:embed="rId2"/>
          <a:srcRect/>
          <a:stretch>
            <a:fillRect/>
          </a:stretch>
        </p:blipFill>
        <p:spPr bwMode="auto">
          <a:xfrm>
            <a:off x="6724650" y="504825"/>
            <a:ext cx="5200650" cy="5876925"/>
          </a:xfrm>
          <a:prstGeom prst="rect">
            <a:avLst/>
          </a:prstGeom>
          <a:noFill/>
        </p:spPr>
      </p:pic>
    </p:spTree>
    <p:extLst>
      <p:ext uri="{BB962C8B-B14F-4D97-AF65-F5344CB8AC3E}">
        <p14:creationId xmlns:p14="http://schemas.microsoft.com/office/powerpoint/2010/main" val="171493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CAB99B-49A6-40ED-A39C-5AA28FA85D18}"/>
              </a:ext>
            </a:extLst>
          </p:cNvPr>
          <p:cNvSpPr>
            <a:spLocks noGrp="1"/>
          </p:cNvSpPr>
          <p:nvPr>
            <p:ph type="title"/>
          </p:nvPr>
        </p:nvSpPr>
        <p:spPr/>
        <p:txBody>
          <a:bodyPr/>
          <a:lstStyle/>
          <a:p>
            <a:r>
              <a:rPr lang="el-GR" sz="2800" b="1" dirty="0"/>
              <a:t>Μπορείτε λοιπόν να φτιάξετε ένα δύσκολο παζλ μαζί! </a:t>
            </a:r>
          </a:p>
        </p:txBody>
      </p:sp>
      <p:sp>
        <p:nvSpPr>
          <p:cNvPr id="3" name="Θέση κειμένου 2">
            <a:extLst>
              <a:ext uri="{FF2B5EF4-FFF2-40B4-BE49-F238E27FC236}">
                <a16:creationId xmlns:a16="http://schemas.microsoft.com/office/drawing/2014/main" id="{359D7EC6-6DAA-4C6A-98DD-833F157AB76E}"/>
              </a:ext>
            </a:extLst>
          </p:cNvPr>
          <p:cNvSpPr>
            <a:spLocks noGrp="1"/>
          </p:cNvSpPr>
          <p:nvPr>
            <p:ph type="body" idx="1"/>
          </p:nvPr>
        </p:nvSpPr>
        <p:spPr/>
        <p:txBody>
          <a:bodyPr/>
          <a:lstStyle/>
          <a:p>
            <a:endParaRPr lang="el-GR"/>
          </a:p>
        </p:txBody>
      </p:sp>
      <p:pic>
        <p:nvPicPr>
          <p:cNvPr id="5" name="Εικόνα 4">
            <a:extLst>
              <a:ext uri="{FF2B5EF4-FFF2-40B4-BE49-F238E27FC236}">
                <a16:creationId xmlns:a16="http://schemas.microsoft.com/office/drawing/2014/main" id="{19D55960-96A8-4F97-8E5D-595ED702D34D}"/>
              </a:ext>
            </a:extLst>
          </p:cNvPr>
          <p:cNvPicPr>
            <a:picLocks noChangeAspect="1"/>
          </p:cNvPicPr>
          <p:nvPr/>
        </p:nvPicPr>
        <p:blipFill>
          <a:blip r:embed="rId2"/>
          <a:stretch>
            <a:fillRect/>
          </a:stretch>
        </p:blipFill>
        <p:spPr>
          <a:xfrm>
            <a:off x="6381345" y="525294"/>
            <a:ext cx="5535038" cy="5885234"/>
          </a:xfrm>
          <a:prstGeom prst="rect">
            <a:avLst/>
          </a:prstGeom>
        </p:spPr>
      </p:pic>
    </p:spTree>
    <p:extLst>
      <p:ext uri="{BB962C8B-B14F-4D97-AF65-F5344CB8AC3E}">
        <p14:creationId xmlns:p14="http://schemas.microsoft.com/office/powerpoint/2010/main" val="166944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FB230-9EBC-4BB7-8D35-6022F4FBA2FE}"/>
              </a:ext>
            </a:extLst>
          </p:cNvPr>
          <p:cNvSpPr>
            <a:spLocks noGrp="1"/>
          </p:cNvSpPr>
          <p:nvPr>
            <p:ph type="title"/>
          </p:nvPr>
        </p:nvSpPr>
        <p:spPr>
          <a:xfrm>
            <a:off x="1154954" y="1673157"/>
            <a:ext cx="4351025" cy="3288312"/>
          </a:xfrm>
        </p:spPr>
        <p:txBody>
          <a:bodyPr/>
          <a:lstStyle/>
          <a:p>
            <a:r>
              <a:rPr lang="el-GR" sz="2800" b="1" dirty="0"/>
              <a:t>Ή μία κατασκευή με </a:t>
            </a:r>
            <a:r>
              <a:rPr lang="en-US" sz="2800" b="1" dirty="0" err="1" smtClean="0"/>
              <a:t>lego</a:t>
            </a:r>
            <a:r>
              <a:rPr lang="en-US" sz="2800" b="1" dirty="0"/>
              <a:t>!</a:t>
            </a:r>
            <a:endParaRPr lang="el-GR" sz="2800" b="1" dirty="0"/>
          </a:p>
        </p:txBody>
      </p:sp>
      <p:sp>
        <p:nvSpPr>
          <p:cNvPr id="3" name="Θέση κειμένου 2">
            <a:extLst>
              <a:ext uri="{FF2B5EF4-FFF2-40B4-BE49-F238E27FC236}">
                <a16:creationId xmlns:a16="http://schemas.microsoft.com/office/drawing/2014/main" id="{D4B7C317-C8B6-4FFA-B8BF-A4EBA37BCFD5}"/>
              </a:ext>
            </a:extLst>
          </p:cNvPr>
          <p:cNvSpPr>
            <a:spLocks noGrp="1"/>
          </p:cNvSpPr>
          <p:nvPr>
            <p:ph type="body" idx="1"/>
          </p:nvPr>
        </p:nvSpPr>
        <p:spPr/>
        <p:txBody>
          <a:bodyPr/>
          <a:lstStyle/>
          <a:p>
            <a:endParaRPr lang="el-GR"/>
          </a:p>
        </p:txBody>
      </p:sp>
      <p:pic>
        <p:nvPicPr>
          <p:cNvPr id="5" name="Εικόνα 4">
            <a:extLst>
              <a:ext uri="{FF2B5EF4-FFF2-40B4-BE49-F238E27FC236}">
                <a16:creationId xmlns:a16="http://schemas.microsoft.com/office/drawing/2014/main" id="{F7128A95-A761-42BD-9333-88AEE3890E7E}"/>
              </a:ext>
            </a:extLst>
          </p:cNvPr>
          <p:cNvPicPr>
            <a:picLocks noChangeAspect="1"/>
          </p:cNvPicPr>
          <p:nvPr/>
        </p:nvPicPr>
        <p:blipFill>
          <a:blip r:embed="rId2"/>
          <a:stretch>
            <a:fillRect/>
          </a:stretch>
        </p:blipFill>
        <p:spPr>
          <a:xfrm>
            <a:off x="6352162" y="778213"/>
            <a:ext cx="5603132" cy="5632315"/>
          </a:xfrm>
          <a:prstGeom prst="rect">
            <a:avLst/>
          </a:prstGeom>
        </p:spPr>
      </p:pic>
    </p:spTree>
    <p:extLst>
      <p:ext uri="{BB962C8B-B14F-4D97-AF65-F5344CB8AC3E}">
        <p14:creationId xmlns:p14="http://schemas.microsoft.com/office/powerpoint/2010/main" val="166716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1CE1E9-1AAC-4C61-8B5D-E35263EAACFA}"/>
              </a:ext>
            </a:extLst>
          </p:cNvPr>
          <p:cNvSpPr>
            <a:spLocks noGrp="1"/>
          </p:cNvSpPr>
          <p:nvPr>
            <p:ph type="title"/>
          </p:nvPr>
        </p:nvSpPr>
        <p:spPr>
          <a:xfrm>
            <a:off x="1154954" y="573932"/>
            <a:ext cx="4351025" cy="5214025"/>
          </a:xfrm>
        </p:spPr>
        <p:txBody>
          <a:bodyPr/>
          <a:lstStyle/>
          <a:p>
            <a:r>
              <a:rPr lang="el-GR" sz="3600" b="1" dirty="0"/>
              <a:t>Μπορείτε να φτιάξετε ένα εκπληκτικό ντουέτο και να τραγουδήσετε ένα τραγούδι μαζί!</a:t>
            </a:r>
          </a:p>
        </p:txBody>
      </p:sp>
      <p:sp>
        <p:nvSpPr>
          <p:cNvPr id="3" name="Θέση κειμένου 2">
            <a:extLst>
              <a:ext uri="{FF2B5EF4-FFF2-40B4-BE49-F238E27FC236}">
                <a16:creationId xmlns:a16="http://schemas.microsoft.com/office/drawing/2014/main" id="{793F852A-8E80-43CD-A100-9F3F3D32E4C7}"/>
              </a:ext>
            </a:extLst>
          </p:cNvPr>
          <p:cNvSpPr>
            <a:spLocks noGrp="1"/>
          </p:cNvSpPr>
          <p:nvPr>
            <p:ph type="body" idx="1"/>
          </p:nvPr>
        </p:nvSpPr>
        <p:spPr/>
        <p:txBody>
          <a:bodyPr/>
          <a:lstStyle/>
          <a:p>
            <a:endParaRPr lang="el-GR"/>
          </a:p>
        </p:txBody>
      </p:sp>
      <p:pic>
        <p:nvPicPr>
          <p:cNvPr id="1026" name="Picture 2" descr="C:\Users\aikat\Desktop\μουσική Α.jpg"/>
          <p:cNvPicPr>
            <a:picLocks noChangeAspect="1" noChangeArrowheads="1"/>
          </p:cNvPicPr>
          <p:nvPr/>
        </p:nvPicPr>
        <p:blipFill>
          <a:blip r:embed="rId2"/>
          <a:srcRect/>
          <a:stretch>
            <a:fillRect/>
          </a:stretch>
        </p:blipFill>
        <p:spPr bwMode="auto">
          <a:xfrm>
            <a:off x="6600826" y="495299"/>
            <a:ext cx="5248274" cy="6048375"/>
          </a:xfrm>
          <a:prstGeom prst="rect">
            <a:avLst/>
          </a:prstGeom>
          <a:noFill/>
        </p:spPr>
      </p:pic>
    </p:spTree>
    <p:extLst>
      <p:ext uri="{BB962C8B-B14F-4D97-AF65-F5344CB8AC3E}">
        <p14:creationId xmlns:p14="http://schemas.microsoft.com/office/powerpoint/2010/main" val="413295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206194-E5B4-4ABD-B0A3-D9DC9C47768B}"/>
              </a:ext>
            </a:extLst>
          </p:cNvPr>
          <p:cNvSpPr>
            <a:spLocks noGrp="1"/>
          </p:cNvSpPr>
          <p:nvPr>
            <p:ph type="title"/>
          </p:nvPr>
        </p:nvSpPr>
        <p:spPr>
          <a:xfrm>
            <a:off x="1101059" y="561975"/>
            <a:ext cx="4351025" cy="4873641"/>
          </a:xfrm>
        </p:spPr>
        <p:txBody>
          <a:bodyPr/>
          <a:lstStyle/>
          <a:p>
            <a:r>
              <a:rPr lang="el-GR" sz="2800" b="1" dirty="0"/>
              <a:t>Μπορείτε να βάλετε το αγαπημένο σας τραγούδι και να χορέψετε μαζί!</a:t>
            </a:r>
          </a:p>
        </p:txBody>
      </p:sp>
      <p:sp>
        <p:nvSpPr>
          <p:cNvPr id="3" name="Θέση κειμένου 2">
            <a:extLst>
              <a:ext uri="{FF2B5EF4-FFF2-40B4-BE49-F238E27FC236}">
                <a16:creationId xmlns:a16="http://schemas.microsoft.com/office/drawing/2014/main" id="{00C9BB29-BAD3-4BEC-BB8D-CF24166D722B}"/>
              </a:ext>
            </a:extLst>
          </p:cNvPr>
          <p:cNvSpPr>
            <a:spLocks noGrp="1"/>
          </p:cNvSpPr>
          <p:nvPr>
            <p:ph type="body" idx="1"/>
          </p:nvPr>
        </p:nvSpPr>
        <p:spPr/>
        <p:txBody>
          <a:bodyPr/>
          <a:lstStyle/>
          <a:p>
            <a:endParaRPr lang="el-GR"/>
          </a:p>
        </p:txBody>
      </p:sp>
      <p:pic>
        <p:nvPicPr>
          <p:cNvPr id="5" name="Εικόνα 4">
            <a:extLst>
              <a:ext uri="{FF2B5EF4-FFF2-40B4-BE49-F238E27FC236}">
                <a16:creationId xmlns:a16="http://schemas.microsoft.com/office/drawing/2014/main" id="{2F705650-1B75-4797-841C-5EE5F6E9A647}"/>
              </a:ext>
            </a:extLst>
          </p:cNvPr>
          <p:cNvPicPr>
            <a:picLocks noChangeAspect="1"/>
          </p:cNvPicPr>
          <p:nvPr/>
        </p:nvPicPr>
        <p:blipFill>
          <a:blip r:embed="rId2"/>
          <a:stretch>
            <a:fillRect/>
          </a:stretch>
        </p:blipFill>
        <p:spPr>
          <a:xfrm>
            <a:off x="6478621" y="486383"/>
            <a:ext cx="5535039" cy="6128426"/>
          </a:xfrm>
          <a:prstGeom prst="rect">
            <a:avLst/>
          </a:prstGeom>
        </p:spPr>
      </p:pic>
    </p:spTree>
    <p:extLst>
      <p:ext uri="{BB962C8B-B14F-4D97-AF65-F5344CB8AC3E}">
        <p14:creationId xmlns:p14="http://schemas.microsoft.com/office/powerpoint/2010/main" val="145801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C343E5-69EE-458D-97D3-AA5A02D3A75C}"/>
              </a:ext>
            </a:extLst>
          </p:cNvPr>
          <p:cNvSpPr>
            <a:spLocks noGrp="1"/>
          </p:cNvSpPr>
          <p:nvPr>
            <p:ph type="title"/>
          </p:nvPr>
        </p:nvSpPr>
        <p:spPr>
          <a:xfrm>
            <a:off x="1154954" y="612843"/>
            <a:ext cx="4351025" cy="5535038"/>
          </a:xfrm>
        </p:spPr>
        <p:txBody>
          <a:bodyPr/>
          <a:lstStyle/>
          <a:p>
            <a:r>
              <a:rPr lang="el-GR" sz="2800" b="1" dirty="0"/>
              <a:t>Μπορείτε επίσης να κάνετε γυμναστική μαζί!</a:t>
            </a:r>
          </a:p>
        </p:txBody>
      </p:sp>
      <p:sp>
        <p:nvSpPr>
          <p:cNvPr id="3" name="Θέση κειμένου 2">
            <a:extLst>
              <a:ext uri="{FF2B5EF4-FFF2-40B4-BE49-F238E27FC236}">
                <a16:creationId xmlns:a16="http://schemas.microsoft.com/office/drawing/2014/main" id="{075F8057-7FE3-4DB2-BC56-18378032B464}"/>
              </a:ext>
            </a:extLst>
          </p:cNvPr>
          <p:cNvSpPr>
            <a:spLocks noGrp="1"/>
          </p:cNvSpPr>
          <p:nvPr>
            <p:ph type="body" idx="1"/>
          </p:nvPr>
        </p:nvSpPr>
        <p:spPr/>
        <p:txBody>
          <a:bodyPr/>
          <a:lstStyle/>
          <a:p>
            <a:endParaRPr lang="el-GR"/>
          </a:p>
        </p:txBody>
      </p:sp>
      <p:pic>
        <p:nvPicPr>
          <p:cNvPr id="7" name="Εικόνα 6">
            <a:extLst>
              <a:ext uri="{FF2B5EF4-FFF2-40B4-BE49-F238E27FC236}">
                <a16:creationId xmlns:a16="http://schemas.microsoft.com/office/drawing/2014/main" id="{2F733FA4-7422-4A9C-9BD5-84B720E5CE32}"/>
              </a:ext>
            </a:extLst>
          </p:cNvPr>
          <p:cNvPicPr>
            <a:picLocks noChangeAspect="1"/>
          </p:cNvPicPr>
          <p:nvPr/>
        </p:nvPicPr>
        <p:blipFill>
          <a:blip r:embed="rId2"/>
          <a:stretch>
            <a:fillRect/>
          </a:stretch>
        </p:blipFill>
        <p:spPr>
          <a:xfrm>
            <a:off x="6459165" y="437745"/>
            <a:ext cx="5583677" cy="6089516"/>
          </a:xfrm>
          <a:prstGeom prst="rect">
            <a:avLst/>
          </a:prstGeom>
        </p:spPr>
      </p:pic>
    </p:spTree>
    <p:extLst>
      <p:ext uri="{BB962C8B-B14F-4D97-AF65-F5344CB8AC3E}">
        <p14:creationId xmlns:p14="http://schemas.microsoft.com/office/powerpoint/2010/main" val="43539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692800-DC6D-4E87-A4A2-91826D7E6D26}"/>
              </a:ext>
            </a:extLst>
          </p:cNvPr>
          <p:cNvSpPr>
            <a:spLocks noGrp="1"/>
          </p:cNvSpPr>
          <p:nvPr>
            <p:ph type="title"/>
          </p:nvPr>
        </p:nvSpPr>
        <p:spPr>
          <a:xfrm>
            <a:off x="1154954" y="2677645"/>
            <a:ext cx="4351025" cy="2565564"/>
          </a:xfrm>
        </p:spPr>
        <p:txBody>
          <a:bodyPr/>
          <a:lstStyle/>
          <a:p>
            <a:r>
              <a:rPr lang="el-GR" sz="3200" b="1" dirty="0"/>
              <a:t>Μπορείτε να διαβάσετε ένα βιβλίο παρέα!</a:t>
            </a:r>
          </a:p>
        </p:txBody>
      </p:sp>
      <p:sp>
        <p:nvSpPr>
          <p:cNvPr id="3" name="Θέση κειμένου 2">
            <a:extLst>
              <a:ext uri="{FF2B5EF4-FFF2-40B4-BE49-F238E27FC236}">
                <a16:creationId xmlns:a16="http://schemas.microsoft.com/office/drawing/2014/main" id="{B54E98DF-FB2E-497C-BC14-84B4F5F2E98A}"/>
              </a:ext>
            </a:extLst>
          </p:cNvPr>
          <p:cNvSpPr>
            <a:spLocks noGrp="1"/>
          </p:cNvSpPr>
          <p:nvPr>
            <p:ph type="body" idx="1"/>
          </p:nvPr>
        </p:nvSpPr>
        <p:spPr/>
        <p:txBody>
          <a:bodyPr/>
          <a:lstStyle/>
          <a:p>
            <a:endParaRPr lang="el-GR"/>
          </a:p>
        </p:txBody>
      </p:sp>
      <p:pic>
        <p:nvPicPr>
          <p:cNvPr id="5" name="Εικόνα 4">
            <a:extLst>
              <a:ext uri="{FF2B5EF4-FFF2-40B4-BE49-F238E27FC236}">
                <a16:creationId xmlns:a16="http://schemas.microsoft.com/office/drawing/2014/main" id="{95663CA1-2338-4593-8C16-530735FC0E39}"/>
              </a:ext>
            </a:extLst>
          </p:cNvPr>
          <p:cNvPicPr>
            <a:picLocks noChangeAspect="1"/>
          </p:cNvPicPr>
          <p:nvPr/>
        </p:nvPicPr>
        <p:blipFill>
          <a:blip r:embed="rId2"/>
          <a:stretch>
            <a:fillRect/>
          </a:stretch>
        </p:blipFill>
        <p:spPr>
          <a:xfrm>
            <a:off x="6305145" y="350196"/>
            <a:ext cx="5766881" cy="6391072"/>
          </a:xfrm>
          <a:prstGeom prst="rect">
            <a:avLst/>
          </a:prstGeom>
        </p:spPr>
      </p:pic>
    </p:spTree>
    <p:extLst>
      <p:ext uri="{BB962C8B-B14F-4D97-AF65-F5344CB8AC3E}">
        <p14:creationId xmlns:p14="http://schemas.microsoft.com/office/powerpoint/2010/main" val="2384123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81E98A-0062-4999-A787-641CF731D58F}"/>
              </a:ext>
            </a:extLst>
          </p:cNvPr>
          <p:cNvSpPr>
            <a:spLocks noGrp="1"/>
          </p:cNvSpPr>
          <p:nvPr>
            <p:ph type="title"/>
          </p:nvPr>
        </p:nvSpPr>
        <p:spPr/>
        <p:txBody>
          <a:bodyPr/>
          <a:lstStyle/>
          <a:p>
            <a:r>
              <a:rPr lang="el-GR" sz="3200" b="1" dirty="0"/>
              <a:t>Μπορείς να τη βοηθήσεις στο διάβασμά της!</a:t>
            </a:r>
          </a:p>
        </p:txBody>
      </p:sp>
      <p:sp>
        <p:nvSpPr>
          <p:cNvPr id="3" name="Θέση κειμένου 2">
            <a:extLst>
              <a:ext uri="{FF2B5EF4-FFF2-40B4-BE49-F238E27FC236}">
                <a16:creationId xmlns:a16="http://schemas.microsoft.com/office/drawing/2014/main" id="{C3CAABA5-7D5A-4895-BCFB-43DFCE67AB71}"/>
              </a:ext>
            </a:extLst>
          </p:cNvPr>
          <p:cNvSpPr>
            <a:spLocks noGrp="1"/>
          </p:cNvSpPr>
          <p:nvPr>
            <p:ph type="body" idx="1"/>
          </p:nvPr>
        </p:nvSpPr>
        <p:spPr/>
        <p:txBody>
          <a:bodyPr/>
          <a:lstStyle/>
          <a:p>
            <a:endParaRPr lang="el-GR"/>
          </a:p>
        </p:txBody>
      </p:sp>
      <p:pic>
        <p:nvPicPr>
          <p:cNvPr id="7" name="Εικόνα 6">
            <a:extLst>
              <a:ext uri="{FF2B5EF4-FFF2-40B4-BE49-F238E27FC236}">
                <a16:creationId xmlns:a16="http://schemas.microsoft.com/office/drawing/2014/main" id="{FF2F706C-8E34-4A26-8AEC-F0F6F530B0AC}"/>
              </a:ext>
            </a:extLst>
          </p:cNvPr>
          <p:cNvPicPr>
            <a:picLocks noChangeAspect="1"/>
          </p:cNvPicPr>
          <p:nvPr/>
        </p:nvPicPr>
        <p:blipFill>
          <a:blip r:embed="rId2"/>
          <a:stretch>
            <a:fillRect/>
          </a:stretch>
        </p:blipFill>
        <p:spPr>
          <a:xfrm>
            <a:off x="6536987" y="437745"/>
            <a:ext cx="5398851" cy="5953327"/>
          </a:xfrm>
          <a:prstGeom prst="rect">
            <a:avLst/>
          </a:prstGeom>
        </p:spPr>
      </p:pic>
    </p:spTree>
    <p:extLst>
      <p:ext uri="{BB962C8B-B14F-4D97-AF65-F5344CB8AC3E}">
        <p14:creationId xmlns:p14="http://schemas.microsoft.com/office/powerpoint/2010/main" val="741404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875D6E-60D2-42D4-9BCB-3AB942B79087}"/>
              </a:ext>
            </a:extLst>
          </p:cNvPr>
          <p:cNvSpPr>
            <a:spLocks noGrp="1"/>
          </p:cNvSpPr>
          <p:nvPr>
            <p:ph type="title"/>
          </p:nvPr>
        </p:nvSpPr>
        <p:spPr/>
        <p:txBody>
          <a:bodyPr/>
          <a:lstStyle/>
          <a:p>
            <a:r>
              <a:rPr lang="el-GR" b="1" dirty="0"/>
              <a:t>Να φτιάξετε ένα έργο τέχνης μαζί!</a:t>
            </a:r>
          </a:p>
        </p:txBody>
      </p:sp>
      <p:sp>
        <p:nvSpPr>
          <p:cNvPr id="3" name="Θέση κειμένου 2">
            <a:extLst>
              <a:ext uri="{FF2B5EF4-FFF2-40B4-BE49-F238E27FC236}">
                <a16:creationId xmlns:a16="http://schemas.microsoft.com/office/drawing/2014/main" id="{B9D87155-6A07-4294-9E9B-C59E20F48B6F}"/>
              </a:ext>
            </a:extLst>
          </p:cNvPr>
          <p:cNvSpPr>
            <a:spLocks noGrp="1"/>
          </p:cNvSpPr>
          <p:nvPr>
            <p:ph type="body" idx="1"/>
          </p:nvPr>
        </p:nvSpPr>
        <p:spPr/>
        <p:txBody>
          <a:bodyPr/>
          <a:lstStyle/>
          <a:p>
            <a:endParaRPr lang="el-GR"/>
          </a:p>
        </p:txBody>
      </p:sp>
      <p:pic>
        <p:nvPicPr>
          <p:cNvPr id="11" name="Εικόνα 10">
            <a:extLst>
              <a:ext uri="{FF2B5EF4-FFF2-40B4-BE49-F238E27FC236}">
                <a16:creationId xmlns:a16="http://schemas.microsoft.com/office/drawing/2014/main" id="{F010E170-0A35-4EA2-9990-8932EF311E0C}"/>
              </a:ext>
            </a:extLst>
          </p:cNvPr>
          <p:cNvPicPr>
            <a:picLocks noChangeAspect="1"/>
          </p:cNvPicPr>
          <p:nvPr/>
        </p:nvPicPr>
        <p:blipFill>
          <a:blip r:embed="rId2"/>
          <a:stretch>
            <a:fillRect/>
          </a:stretch>
        </p:blipFill>
        <p:spPr>
          <a:xfrm>
            <a:off x="6575897" y="661481"/>
            <a:ext cx="5478445" cy="5632315"/>
          </a:xfrm>
          <a:prstGeom prst="rect">
            <a:avLst/>
          </a:prstGeom>
        </p:spPr>
      </p:pic>
    </p:spTree>
    <p:extLst>
      <p:ext uri="{BB962C8B-B14F-4D97-AF65-F5344CB8AC3E}">
        <p14:creationId xmlns:p14="http://schemas.microsoft.com/office/powerpoint/2010/main" val="2537640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8CF78E-2BAF-4201-9FAC-A183222CFDD1}"/>
              </a:ext>
            </a:extLst>
          </p:cNvPr>
          <p:cNvSpPr>
            <a:spLocks noGrp="1"/>
          </p:cNvSpPr>
          <p:nvPr>
            <p:ph type="title"/>
          </p:nvPr>
        </p:nvSpPr>
        <p:spPr/>
        <p:txBody>
          <a:bodyPr/>
          <a:lstStyle/>
          <a:p>
            <a:r>
              <a:rPr lang="el-GR" b="1" dirty="0"/>
              <a:t>Ή να χαρίσει ο ένας τη ζωγραφιά του στον άλλο!</a:t>
            </a:r>
          </a:p>
        </p:txBody>
      </p:sp>
      <p:sp>
        <p:nvSpPr>
          <p:cNvPr id="3" name="Θέση κειμένου 2">
            <a:extLst>
              <a:ext uri="{FF2B5EF4-FFF2-40B4-BE49-F238E27FC236}">
                <a16:creationId xmlns:a16="http://schemas.microsoft.com/office/drawing/2014/main" id="{284DDFF7-F156-436B-BDBA-A4FF6B7C69DF}"/>
              </a:ext>
            </a:extLst>
          </p:cNvPr>
          <p:cNvSpPr>
            <a:spLocks noGrp="1"/>
          </p:cNvSpPr>
          <p:nvPr>
            <p:ph type="body" idx="1"/>
          </p:nvPr>
        </p:nvSpPr>
        <p:spPr/>
        <p:txBody>
          <a:bodyPr/>
          <a:lstStyle/>
          <a:p>
            <a:endParaRPr lang="el-GR"/>
          </a:p>
        </p:txBody>
      </p:sp>
      <p:pic>
        <p:nvPicPr>
          <p:cNvPr id="5" name="Εικόνα 4">
            <a:extLst>
              <a:ext uri="{FF2B5EF4-FFF2-40B4-BE49-F238E27FC236}">
                <a16:creationId xmlns:a16="http://schemas.microsoft.com/office/drawing/2014/main" id="{8909B805-5C34-4314-BEF7-41C99E796974}"/>
              </a:ext>
            </a:extLst>
          </p:cNvPr>
          <p:cNvPicPr>
            <a:picLocks noChangeAspect="1"/>
          </p:cNvPicPr>
          <p:nvPr/>
        </p:nvPicPr>
        <p:blipFill>
          <a:blip r:embed="rId2"/>
          <a:stretch>
            <a:fillRect/>
          </a:stretch>
        </p:blipFill>
        <p:spPr>
          <a:xfrm>
            <a:off x="6399990" y="457200"/>
            <a:ext cx="5715000" cy="6070060"/>
          </a:xfrm>
          <a:prstGeom prst="rect">
            <a:avLst/>
          </a:prstGeom>
        </p:spPr>
      </p:pic>
    </p:spTree>
    <p:extLst>
      <p:ext uri="{BB962C8B-B14F-4D97-AF65-F5344CB8AC3E}">
        <p14:creationId xmlns:p14="http://schemas.microsoft.com/office/powerpoint/2010/main" val="118701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A65CD3-768B-49DD-8ED1-DEC0D0C0B1BE}"/>
              </a:ext>
            </a:extLst>
          </p:cNvPr>
          <p:cNvSpPr>
            <a:spLocks noGrp="1"/>
          </p:cNvSpPr>
          <p:nvPr>
            <p:ph type="title"/>
          </p:nvPr>
        </p:nvSpPr>
        <p:spPr/>
        <p:txBody>
          <a:bodyPr/>
          <a:lstStyle/>
          <a:p>
            <a:r>
              <a:rPr lang="el-GR" sz="3200" b="1" dirty="0"/>
              <a:t>Να παίξετε μαζί το παιχνίδι του γιατρού και του ασθενή!</a:t>
            </a:r>
          </a:p>
        </p:txBody>
      </p:sp>
      <p:sp>
        <p:nvSpPr>
          <p:cNvPr id="3" name="Θέση κειμένου 2">
            <a:extLst>
              <a:ext uri="{FF2B5EF4-FFF2-40B4-BE49-F238E27FC236}">
                <a16:creationId xmlns:a16="http://schemas.microsoft.com/office/drawing/2014/main" id="{B1D79B47-300E-4746-95BE-C9F1C9F8C724}"/>
              </a:ext>
            </a:extLst>
          </p:cNvPr>
          <p:cNvSpPr>
            <a:spLocks noGrp="1"/>
          </p:cNvSpPr>
          <p:nvPr>
            <p:ph type="body" idx="1"/>
          </p:nvPr>
        </p:nvSpPr>
        <p:spPr/>
        <p:txBody>
          <a:bodyPr/>
          <a:lstStyle/>
          <a:p>
            <a:endParaRPr lang="el-GR"/>
          </a:p>
        </p:txBody>
      </p:sp>
      <p:pic>
        <p:nvPicPr>
          <p:cNvPr id="5" name="Εικόνα 4">
            <a:extLst>
              <a:ext uri="{FF2B5EF4-FFF2-40B4-BE49-F238E27FC236}">
                <a16:creationId xmlns:a16="http://schemas.microsoft.com/office/drawing/2014/main" id="{4D2FE3D1-F520-483D-8BE9-7026FE16709F}"/>
              </a:ext>
            </a:extLst>
          </p:cNvPr>
          <p:cNvPicPr>
            <a:picLocks noChangeAspect="1"/>
          </p:cNvPicPr>
          <p:nvPr/>
        </p:nvPicPr>
        <p:blipFill>
          <a:blip r:embed="rId2"/>
          <a:stretch>
            <a:fillRect/>
          </a:stretch>
        </p:blipFill>
        <p:spPr>
          <a:xfrm>
            <a:off x="6686022" y="865761"/>
            <a:ext cx="5094174" cy="5671225"/>
          </a:xfrm>
          <a:prstGeom prst="rect">
            <a:avLst/>
          </a:prstGeom>
        </p:spPr>
      </p:pic>
    </p:spTree>
    <p:extLst>
      <p:ext uri="{BB962C8B-B14F-4D97-AF65-F5344CB8AC3E}">
        <p14:creationId xmlns:p14="http://schemas.microsoft.com/office/powerpoint/2010/main" val="401331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1641FA-C540-41FB-8821-5EA487CA8AA7}"/>
              </a:ext>
            </a:extLst>
          </p:cNvPr>
          <p:cNvSpPr>
            <a:spLocks noGrp="1"/>
          </p:cNvSpPr>
          <p:nvPr>
            <p:ph type="title"/>
          </p:nvPr>
        </p:nvSpPr>
        <p:spPr>
          <a:xfrm>
            <a:off x="1154954" y="1171576"/>
            <a:ext cx="4351025" cy="3789894"/>
          </a:xfrm>
        </p:spPr>
        <p:txBody>
          <a:bodyPr/>
          <a:lstStyle/>
          <a:p>
            <a:r>
              <a:rPr lang="en-US" sz="2800" dirty="0"/>
              <a:t>-</a:t>
            </a:r>
            <a:r>
              <a:rPr lang="el-GR" sz="2800" b="1" dirty="0"/>
              <a:t>Άλλες φορές πάλι όταν της κάνω ένα αστείο δε το καταλαβαίνει, θυμώνει και βάζει τα κλάματα!</a:t>
            </a:r>
            <a:br>
              <a:rPr lang="el-GR" sz="2800" b="1" dirty="0"/>
            </a:br>
            <a:r>
              <a:rPr lang="el-GR" sz="2800" b="1" dirty="0"/>
              <a:t>Και δε σου μιλάω για απλά κλάματα, αλλά για κείνες τις κοριτσίστικες τρομερές τσιρίδες!</a:t>
            </a:r>
          </a:p>
        </p:txBody>
      </p:sp>
      <p:sp>
        <p:nvSpPr>
          <p:cNvPr id="3" name="Θέση κειμένου 2">
            <a:extLst>
              <a:ext uri="{FF2B5EF4-FFF2-40B4-BE49-F238E27FC236}">
                <a16:creationId xmlns:a16="http://schemas.microsoft.com/office/drawing/2014/main" id="{08A87A7A-A6B1-4B2A-B75A-9D83739F5304}"/>
              </a:ext>
            </a:extLst>
          </p:cNvPr>
          <p:cNvSpPr>
            <a:spLocks noGrp="1"/>
          </p:cNvSpPr>
          <p:nvPr>
            <p:ph type="body" idx="1"/>
          </p:nvPr>
        </p:nvSpPr>
        <p:spPr/>
        <p:txBody>
          <a:bodyPr/>
          <a:lstStyle/>
          <a:p>
            <a:endParaRPr lang="el-GR" dirty="0"/>
          </a:p>
        </p:txBody>
      </p:sp>
      <p:pic>
        <p:nvPicPr>
          <p:cNvPr id="3074" name="Picture 2" descr="C:\Users\aikat\Desktop\ΛΥΠΗΜΕΝΟΣ ΧΑΡΟΥΜΕΝΟΣ Α.jpg"/>
          <p:cNvPicPr>
            <a:picLocks noChangeAspect="1" noChangeArrowheads="1"/>
          </p:cNvPicPr>
          <p:nvPr/>
        </p:nvPicPr>
        <p:blipFill>
          <a:blip r:embed="rId2"/>
          <a:srcRect/>
          <a:stretch>
            <a:fillRect/>
          </a:stretch>
        </p:blipFill>
        <p:spPr bwMode="auto">
          <a:xfrm>
            <a:off x="6542087" y="666751"/>
            <a:ext cx="5430838" cy="5667374"/>
          </a:xfrm>
          <a:prstGeom prst="rect">
            <a:avLst/>
          </a:prstGeom>
          <a:noFill/>
        </p:spPr>
      </p:pic>
    </p:spTree>
    <p:extLst>
      <p:ext uri="{BB962C8B-B14F-4D97-AF65-F5344CB8AC3E}">
        <p14:creationId xmlns:p14="http://schemas.microsoft.com/office/powerpoint/2010/main" val="1176820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70A2D9-1C8A-41FC-8E49-0F0AD60953E2}"/>
              </a:ext>
            </a:extLst>
          </p:cNvPr>
          <p:cNvSpPr>
            <a:spLocks noGrp="1"/>
          </p:cNvSpPr>
          <p:nvPr>
            <p:ph type="title"/>
          </p:nvPr>
        </p:nvSpPr>
        <p:spPr/>
        <p:txBody>
          <a:bodyPr/>
          <a:lstStyle/>
          <a:p>
            <a:r>
              <a:rPr lang="el-GR" sz="2800" b="1" dirty="0"/>
              <a:t>Να παίξετε μαζί έξω στο πάρκο, ή να μοιραστείτε τα μυστικά ή τα νέα  σας στο παγκάκι!</a:t>
            </a:r>
          </a:p>
        </p:txBody>
      </p:sp>
      <p:sp>
        <p:nvSpPr>
          <p:cNvPr id="3" name="Θέση κειμένου 2">
            <a:extLst>
              <a:ext uri="{FF2B5EF4-FFF2-40B4-BE49-F238E27FC236}">
                <a16:creationId xmlns:a16="http://schemas.microsoft.com/office/drawing/2014/main" id="{2C6FCFC1-0B69-4136-9FEC-1EA86533DA19}"/>
              </a:ext>
            </a:extLst>
          </p:cNvPr>
          <p:cNvSpPr>
            <a:spLocks noGrp="1"/>
          </p:cNvSpPr>
          <p:nvPr>
            <p:ph type="body" idx="1"/>
          </p:nvPr>
        </p:nvSpPr>
        <p:spPr/>
        <p:txBody>
          <a:bodyPr/>
          <a:lstStyle/>
          <a:p>
            <a:endParaRPr lang="el-GR"/>
          </a:p>
        </p:txBody>
      </p:sp>
      <p:pic>
        <p:nvPicPr>
          <p:cNvPr id="5" name="Εικόνα 4">
            <a:extLst>
              <a:ext uri="{FF2B5EF4-FFF2-40B4-BE49-F238E27FC236}">
                <a16:creationId xmlns:a16="http://schemas.microsoft.com/office/drawing/2014/main" id="{40987087-7899-421E-8821-3EA8C01A8BD2}"/>
              </a:ext>
            </a:extLst>
          </p:cNvPr>
          <p:cNvPicPr>
            <a:picLocks noChangeAspect="1"/>
          </p:cNvPicPr>
          <p:nvPr/>
        </p:nvPicPr>
        <p:blipFill>
          <a:blip r:embed="rId2"/>
          <a:stretch>
            <a:fillRect/>
          </a:stretch>
        </p:blipFill>
        <p:spPr>
          <a:xfrm>
            <a:off x="6585625" y="145916"/>
            <a:ext cx="5282119" cy="2986390"/>
          </a:xfrm>
          <a:prstGeom prst="rect">
            <a:avLst/>
          </a:prstGeom>
        </p:spPr>
      </p:pic>
      <p:pic>
        <p:nvPicPr>
          <p:cNvPr id="2050" name="Picture 2" descr="C:\Users\aikat\Desktop\ΜΑΖΙ 7.jpg"/>
          <p:cNvPicPr>
            <a:picLocks noChangeAspect="1" noChangeArrowheads="1"/>
          </p:cNvPicPr>
          <p:nvPr/>
        </p:nvPicPr>
        <p:blipFill>
          <a:blip r:embed="rId3"/>
          <a:srcRect/>
          <a:stretch>
            <a:fillRect/>
          </a:stretch>
        </p:blipFill>
        <p:spPr bwMode="auto">
          <a:xfrm>
            <a:off x="6581775" y="3228975"/>
            <a:ext cx="5257799" cy="3251200"/>
          </a:xfrm>
          <a:prstGeom prst="rect">
            <a:avLst/>
          </a:prstGeom>
          <a:noFill/>
        </p:spPr>
      </p:pic>
    </p:spTree>
    <p:extLst>
      <p:ext uri="{BB962C8B-B14F-4D97-AF65-F5344CB8AC3E}">
        <p14:creationId xmlns:p14="http://schemas.microsoft.com/office/powerpoint/2010/main" val="3019831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87618C-394C-4122-8F0D-2C6750226456}"/>
              </a:ext>
            </a:extLst>
          </p:cNvPr>
          <p:cNvSpPr>
            <a:spLocks noGrp="1"/>
          </p:cNvSpPr>
          <p:nvPr>
            <p:ph type="title"/>
          </p:nvPr>
        </p:nvSpPr>
        <p:spPr/>
        <p:txBody>
          <a:bodyPr/>
          <a:lstStyle/>
          <a:p>
            <a:r>
              <a:rPr lang="el-GR" sz="3200" b="1" dirty="0"/>
              <a:t>Να παίξετε μία Κυριακή πρωί ένα τρελό μαξιλαροπόλεμο!</a:t>
            </a:r>
          </a:p>
        </p:txBody>
      </p:sp>
      <p:sp>
        <p:nvSpPr>
          <p:cNvPr id="3" name="Θέση κειμένου 2">
            <a:extLst>
              <a:ext uri="{FF2B5EF4-FFF2-40B4-BE49-F238E27FC236}">
                <a16:creationId xmlns:a16="http://schemas.microsoft.com/office/drawing/2014/main" id="{57D4B4F4-E0DA-4BB0-AC6C-1318A6F1B237}"/>
              </a:ext>
            </a:extLst>
          </p:cNvPr>
          <p:cNvSpPr>
            <a:spLocks noGrp="1"/>
          </p:cNvSpPr>
          <p:nvPr>
            <p:ph type="body" idx="1"/>
          </p:nvPr>
        </p:nvSpPr>
        <p:spPr/>
        <p:txBody>
          <a:bodyPr/>
          <a:lstStyle/>
          <a:p>
            <a:endParaRPr lang="el-GR"/>
          </a:p>
        </p:txBody>
      </p:sp>
      <p:pic>
        <p:nvPicPr>
          <p:cNvPr id="5" name="Εικόνα 4">
            <a:extLst>
              <a:ext uri="{FF2B5EF4-FFF2-40B4-BE49-F238E27FC236}">
                <a16:creationId xmlns:a16="http://schemas.microsoft.com/office/drawing/2014/main" id="{02BB6F8B-7080-4497-8333-944D7BCD3F22}"/>
              </a:ext>
            </a:extLst>
          </p:cNvPr>
          <p:cNvPicPr>
            <a:picLocks noChangeAspect="1"/>
          </p:cNvPicPr>
          <p:nvPr/>
        </p:nvPicPr>
        <p:blipFill>
          <a:blip r:embed="rId2"/>
          <a:stretch>
            <a:fillRect/>
          </a:stretch>
        </p:blipFill>
        <p:spPr>
          <a:xfrm>
            <a:off x="6265018" y="593590"/>
            <a:ext cx="5816735" cy="5962650"/>
          </a:xfrm>
          <a:prstGeom prst="rect">
            <a:avLst/>
          </a:prstGeom>
        </p:spPr>
      </p:pic>
    </p:spTree>
    <p:extLst>
      <p:ext uri="{BB962C8B-B14F-4D97-AF65-F5344CB8AC3E}">
        <p14:creationId xmlns:p14="http://schemas.microsoft.com/office/powerpoint/2010/main" val="144226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206B33-603A-4EFE-B3CF-FE940DA1D15B}"/>
              </a:ext>
            </a:extLst>
          </p:cNvPr>
          <p:cNvSpPr>
            <a:spLocks noGrp="1"/>
          </p:cNvSpPr>
          <p:nvPr>
            <p:ph type="title"/>
          </p:nvPr>
        </p:nvSpPr>
        <p:spPr/>
        <p:txBody>
          <a:bodyPr/>
          <a:lstStyle/>
          <a:p>
            <a:r>
              <a:rPr lang="el-GR" b="1" dirty="0"/>
              <a:t>Ή να ετοιμάσετε μαζί ένα πρωινό για τη μαμά και το μπαμπά!</a:t>
            </a:r>
          </a:p>
        </p:txBody>
      </p:sp>
      <p:sp>
        <p:nvSpPr>
          <p:cNvPr id="3" name="Θέση κειμένου 2">
            <a:extLst>
              <a:ext uri="{FF2B5EF4-FFF2-40B4-BE49-F238E27FC236}">
                <a16:creationId xmlns:a16="http://schemas.microsoft.com/office/drawing/2014/main" id="{0F0633E4-982C-4CDD-A173-F65DE2571524}"/>
              </a:ext>
            </a:extLst>
          </p:cNvPr>
          <p:cNvSpPr>
            <a:spLocks noGrp="1"/>
          </p:cNvSpPr>
          <p:nvPr>
            <p:ph type="body" idx="1"/>
          </p:nvPr>
        </p:nvSpPr>
        <p:spPr/>
        <p:txBody>
          <a:bodyPr/>
          <a:lstStyle/>
          <a:p>
            <a:endParaRPr lang="el-GR"/>
          </a:p>
        </p:txBody>
      </p:sp>
      <p:pic>
        <p:nvPicPr>
          <p:cNvPr id="5" name="Εικόνα 4">
            <a:extLst>
              <a:ext uri="{FF2B5EF4-FFF2-40B4-BE49-F238E27FC236}">
                <a16:creationId xmlns:a16="http://schemas.microsoft.com/office/drawing/2014/main" id="{D6BA5F14-B194-42E9-B29F-0122B4DCF91B}"/>
              </a:ext>
            </a:extLst>
          </p:cNvPr>
          <p:cNvPicPr>
            <a:picLocks noChangeAspect="1"/>
          </p:cNvPicPr>
          <p:nvPr/>
        </p:nvPicPr>
        <p:blipFill>
          <a:blip r:embed="rId2"/>
          <a:stretch>
            <a:fillRect/>
          </a:stretch>
        </p:blipFill>
        <p:spPr>
          <a:xfrm>
            <a:off x="6789905" y="603115"/>
            <a:ext cx="5184843" cy="5797685"/>
          </a:xfrm>
          <a:prstGeom prst="rect">
            <a:avLst/>
          </a:prstGeom>
        </p:spPr>
      </p:pic>
    </p:spTree>
    <p:extLst>
      <p:ext uri="{BB962C8B-B14F-4D97-AF65-F5344CB8AC3E}">
        <p14:creationId xmlns:p14="http://schemas.microsoft.com/office/powerpoint/2010/main" val="3174918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637D8-00CB-4F01-BA46-6728960414D0}"/>
              </a:ext>
            </a:extLst>
          </p:cNvPr>
          <p:cNvSpPr>
            <a:spLocks noGrp="1"/>
          </p:cNvSpPr>
          <p:nvPr>
            <p:ph type="title"/>
          </p:nvPr>
        </p:nvSpPr>
        <p:spPr/>
        <p:txBody>
          <a:bodyPr/>
          <a:lstStyle/>
          <a:p>
            <a:r>
              <a:rPr lang="el-GR" sz="2800" b="1" dirty="0"/>
              <a:t>Το μόνο λοιπόν που χρειάζεται να κάνετε είναι να δώσετε τα χέρια και να συμφωνήσετε ότι μαζί είσαστε πιο δυνατοί και καταφέρνετε να κάνετε σπουδαία πράγματα!</a:t>
            </a:r>
          </a:p>
        </p:txBody>
      </p:sp>
      <p:sp>
        <p:nvSpPr>
          <p:cNvPr id="3" name="Θέση κειμένου 2">
            <a:extLst>
              <a:ext uri="{FF2B5EF4-FFF2-40B4-BE49-F238E27FC236}">
                <a16:creationId xmlns:a16="http://schemas.microsoft.com/office/drawing/2014/main" id="{446B431C-F3F4-422A-82B5-2B682CDB5E1D}"/>
              </a:ext>
            </a:extLst>
          </p:cNvPr>
          <p:cNvSpPr>
            <a:spLocks noGrp="1"/>
          </p:cNvSpPr>
          <p:nvPr>
            <p:ph type="body" idx="1"/>
          </p:nvPr>
        </p:nvSpPr>
        <p:spPr/>
        <p:txBody>
          <a:bodyPr/>
          <a:lstStyle/>
          <a:p>
            <a:endParaRPr lang="el-GR"/>
          </a:p>
        </p:txBody>
      </p:sp>
      <p:pic>
        <p:nvPicPr>
          <p:cNvPr id="7" name="Εικόνα 6">
            <a:extLst>
              <a:ext uri="{FF2B5EF4-FFF2-40B4-BE49-F238E27FC236}">
                <a16:creationId xmlns:a16="http://schemas.microsoft.com/office/drawing/2014/main" id="{686ED753-79A0-47A8-8C47-937C165C1555}"/>
              </a:ext>
            </a:extLst>
          </p:cNvPr>
          <p:cNvPicPr>
            <a:picLocks noChangeAspect="1"/>
          </p:cNvPicPr>
          <p:nvPr/>
        </p:nvPicPr>
        <p:blipFill>
          <a:blip r:embed="rId2"/>
          <a:stretch>
            <a:fillRect/>
          </a:stretch>
        </p:blipFill>
        <p:spPr>
          <a:xfrm>
            <a:off x="6536987" y="1089498"/>
            <a:ext cx="5437762" cy="5340485"/>
          </a:xfrm>
          <a:prstGeom prst="rect">
            <a:avLst/>
          </a:prstGeom>
        </p:spPr>
      </p:pic>
    </p:spTree>
    <p:extLst>
      <p:ext uri="{BB962C8B-B14F-4D97-AF65-F5344CB8AC3E}">
        <p14:creationId xmlns:p14="http://schemas.microsoft.com/office/powerpoint/2010/main" val="1726450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5B8CA9-56AB-48F4-A160-31EBD417B75B}"/>
              </a:ext>
            </a:extLst>
          </p:cNvPr>
          <p:cNvSpPr>
            <a:spLocks noGrp="1"/>
          </p:cNvSpPr>
          <p:nvPr>
            <p:ph type="title"/>
          </p:nvPr>
        </p:nvSpPr>
        <p:spPr/>
        <p:txBody>
          <a:bodyPr/>
          <a:lstStyle/>
          <a:p>
            <a:r>
              <a:rPr lang="el-GR" sz="3600" b="1" dirty="0"/>
              <a:t>Θα πρέπει λοιπόν να αποφασίσεις ποια από τις δύο εικόνες θα ήθελες να βλέπεις</a:t>
            </a:r>
            <a:r>
              <a:rPr lang="en-US" sz="3600" b="1" dirty="0"/>
              <a:t>;</a:t>
            </a:r>
            <a:endParaRPr lang="el-GR" sz="3600" b="1" dirty="0"/>
          </a:p>
        </p:txBody>
      </p:sp>
      <p:sp>
        <p:nvSpPr>
          <p:cNvPr id="3" name="Θέση κειμένου 2">
            <a:extLst>
              <a:ext uri="{FF2B5EF4-FFF2-40B4-BE49-F238E27FC236}">
                <a16:creationId xmlns:a16="http://schemas.microsoft.com/office/drawing/2014/main" id="{435E30C6-68EA-4DF4-99A3-9C9D4DC9725F}"/>
              </a:ext>
            </a:extLst>
          </p:cNvPr>
          <p:cNvSpPr>
            <a:spLocks noGrp="1"/>
          </p:cNvSpPr>
          <p:nvPr>
            <p:ph type="body" idx="1"/>
          </p:nvPr>
        </p:nvSpPr>
        <p:spPr/>
        <p:txBody>
          <a:bodyPr/>
          <a:lstStyle/>
          <a:p>
            <a:endParaRPr lang="el-GR" dirty="0"/>
          </a:p>
        </p:txBody>
      </p:sp>
      <p:pic>
        <p:nvPicPr>
          <p:cNvPr id="5" name="Εικόνα 4">
            <a:extLst>
              <a:ext uri="{FF2B5EF4-FFF2-40B4-BE49-F238E27FC236}">
                <a16:creationId xmlns:a16="http://schemas.microsoft.com/office/drawing/2014/main" id="{EE338E10-4F45-451F-82FD-ADDE90041592}"/>
              </a:ext>
            </a:extLst>
          </p:cNvPr>
          <p:cNvPicPr>
            <a:picLocks noChangeAspect="1"/>
          </p:cNvPicPr>
          <p:nvPr/>
        </p:nvPicPr>
        <p:blipFill>
          <a:blip r:embed="rId2"/>
          <a:stretch>
            <a:fillRect/>
          </a:stretch>
        </p:blipFill>
        <p:spPr>
          <a:xfrm>
            <a:off x="6420255" y="0"/>
            <a:ext cx="3044758" cy="6858000"/>
          </a:xfrm>
          <a:prstGeom prst="rect">
            <a:avLst/>
          </a:prstGeom>
        </p:spPr>
      </p:pic>
      <p:pic>
        <p:nvPicPr>
          <p:cNvPr id="7" name="Εικόνα 6">
            <a:extLst>
              <a:ext uri="{FF2B5EF4-FFF2-40B4-BE49-F238E27FC236}">
                <a16:creationId xmlns:a16="http://schemas.microsoft.com/office/drawing/2014/main" id="{97798B4C-5D0F-4442-824A-A00ECCE82167}"/>
              </a:ext>
            </a:extLst>
          </p:cNvPr>
          <p:cNvPicPr>
            <a:picLocks noChangeAspect="1"/>
          </p:cNvPicPr>
          <p:nvPr/>
        </p:nvPicPr>
        <p:blipFill>
          <a:blip r:embed="rId3"/>
          <a:stretch>
            <a:fillRect/>
          </a:stretch>
        </p:blipFill>
        <p:spPr>
          <a:xfrm>
            <a:off x="9367736" y="0"/>
            <a:ext cx="2824264" cy="6858000"/>
          </a:xfrm>
          <a:prstGeom prst="rect">
            <a:avLst/>
          </a:prstGeom>
        </p:spPr>
      </p:pic>
    </p:spTree>
    <p:extLst>
      <p:ext uri="{BB962C8B-B14F-4D97-AF65-F5344CB8AC3E}">
        <p14:creationId xmlns:p14="http://schemas.microsoft.com/office/powerpoint/2010/main" val="305659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1EDD92-BD86-457C-920A-CB89AFE0CEAA}"/>
              </a:ext>
            </a:extLst>
          </p:cNvPr>
          <p:cNvSpPr>
            <a:spLocks noGrp="1"/>
          </p:cNvSpPr>
          <p:nvPr>
            <p:ph type="title"/>
          </p:nvPr>
        </p:nvSpPr>
        <p:spPr>
          <a:xfrm>
            <a:off x="1121087" y="400152"/>
            <a:ext cx="4418995" cy="5881055"/>
          </a:xfrm>
        </p:spPr>
        <p:txBody>
          <a:bodyPr/>
          <a:lstStyle/>
          <a:p>
            <a:r>
              <a:rPr lang="el-GR" sz="1800" b="1" dirty="0"/>
              <a:t>Και ο Πετρής με την αδερφή του παιδιά την Άννα, καθώς είχαν διαλέξει ποια εικόνα τους άρεσε περισσότερο και πως αυτή την εικόνα ήθελαν για τη σχέση τους, ξαφνικά είδαν  λίγο πιο κάτω τη μάγισσα Μη δε κάνει να μικραίνει όλο και πιο πολύ!</a:t>
            </a:r>
            <a:br>
              <a:rPr lang="el-GR" sz="1800" b="1" dirty="0"/>
            </a:br>
            <a:r>
              <a:rPr lang="el-GR" sz="1800" b="1" dirty="0"/>
              <a:t>Τελικά η μαγισσούλα Περηφανού τα είχε καταφέρει και πάλι!</a:t>
            </a:r>
            <a:br>
              <a:rPr lang="el-GR" sz="1800" b="1" dirty="0"/>
            </a:br>
            <a:r>
              <a:rPr lang="el-GR" sz="1800" b="1" dirty="0"/>
              <a:t>-Γειά σου μαγισσούλα Περηφανού! Σ’ ευχαριστούμε για όλα! Και εσάς παιδιά σας ευχαριστούμε που με τις ιδέες σας, μας βοηθήσατε να γίνουμε τα καλύτερα φιλαράκια και να μικρύνουμε κι άλλο την κυρία Μη δε κάνει</a:t>
            </a:r>
            <a:r>
              <a:rPr lang="el-GR" sz="1800" b="1" dirty="0" smtClean="0"/>
              <a:t>!</a:t>
            </a:r>
            <a:r>
              <a:rPr lang="en-US" sz="1800" b="1" dirty="0" smtClean="0"/>
              <a:t/>
            </a:r>
            <a:br>
              <a:rPr lang="en-US" sz="1800" b="1" dirty="0" smtClean="0"/>
            </a:br>
            <a:r>
              <a:rPr lang="el-GR" sz="1800" b="1" dirty="0" smtClean="0"/>
              <a:t>Τι λέτε να αποχαιρετήσουμε τη </a:t>
            </a:r>
            <a:r>
              <a:rPr lang="el-GR" sz="1800" b="1" dirty="0" err="1" smtClean="0"/>
              <a:t>μαγισσούλα</a:t>
            </a:r>
            <a:r>
              <a:rPr lang="el-GR" sz="1800" b="1" dirty="0" smtClean="0"/>
              <a:t> με ένα ωραίο τραγούδι;</a:t>
            </a:r>
            <a:br>
              <a:rPr lang="el-GR" sz="1800" b="1" dirty="0" smtClean="0"/>
            </a:br>
            <a:r>
              <a:rPr lang="en-US" sz="1800" b="1" dirty="0">
                <a:hlinkClick r:id="rId2"/>
              </a:rPr>
              <a:t>https://</a:t>
            </a:r>
            <a:r>
              <a:rPr lang="en-US" sz="1800" b="1" dirty="0" smtClean="0">
                <a:hlinkClick r:id="rId2"/>
              </a:rPr>
              <a:t>video.link/w/vaLgc</a:t>
            </a:r>
            <a:r>
              <a:rPr lang="el-GR" sz="1800" b="1" dirty="0" smtClean="0"/>
              <a:t/>
            </a:r>
            <a:br>
              <a:rPr lang="el-GR" sz="1800" b="1" dirty="0" smtClean="0"/>
            </a:br>
            <a:endParaRPr lang="el-GR" sz="1800" b="1" dirty="0"/>
          </a:p>
        </p:txBody>
      </p:sp>
      <p:sp>
        <p:nvSpPr>
          <p:cNvPr id="3" name="Θέση κειμένου 2">
            <a:extLst>
              <a:ext uri="{FF2B5EF4-FFF2-40B4-BE49-F238E27FC236}">
                <a16:creationId xmlns:a16="http://schemas.microsoft.com/office/drawing/2014/main" id="{7CD26B91-8B21-4DC2-B0F0-39D17B16D1A7}"/>
              </a:ext>
            </a:extLst>
          </p:cNvPr>
          <p:cNvSpPr>
            <a:spLocks noGrp="1"/>
          </p:cNvSpPr>
          <p:nvPr>
            <p:ph type="body" idx="1"/>
          </p:nvPr>
        </p:nvSpPr>
        <p:spPr/>
        <p:txBody>
          <a:bodyPr/>
          <a:lstStyle/>
          <a:p>
            <a:endParaRPr lang="el-GR"/>
          </a:p>
        </p:txBody>
      </p:sp>
      <p:pic>
        <p:nvPicPr>
          <p:cNvPr id="5" name="Εικόνα 4">
            <a:hlinkClick r:id="rId2"/>
            <a:extLst>
              <a:ext uri="{FF2B5EF4-FFF2-40B4-BE49-F238E27FC236}">
                <a16:creationId xmlns:a16="http://schemas.microsoft.com/office/drawing/2014/main" id="{FBF1C665-C5F8-42EA-BF6C-FD9BE68B4D38}"/>
              </a:ext>
            </a:extLst>
          </p:cNvPr>
          <p:cNvPicPr>
            <a:picLocks noChangeAspect="1"/>
          </p:cNvPicPr>
          <p:nvPr/>
        </p:nvPicPr>
        <p:blipFill>
          <a:blip r:embed="rId3"/>
          <a:stretch>
            <a:fillRect/>
          </a:stretch>
        </p:blipFill>
        <p:spPr>
          <a:xfrm>
            <a:off x="6618053" y="476654"/>
            <a:ext cx="5162143" cy="4476346"/>
          </a:xfrm>
          <a:prstGeom prst="rect">
            <a:avLst/>
          </a:prstGeom>
        </p:spPr>
      </p:pic>
      <p:pic>
        <p:nvPicPr>
          <p:cNvPr id="7" name="Εικόνα 6">
            <a:extLst>
              <a:ext uri="{FF2B5EF4-FFF2-40B4-BE49-F238E27FC236}">
                <a16:creationId xmlns:a16="http://schemas.microsoft.com/office/drawing/2014/main" id="{BAD9CDD9-46BC-4DBD-A00B-3374839BBA41}"/>
              </a:ext>
            </a:extLst>
          </p:cNvPr>
          <p:cNvPicPr>
            <a:picLocks noChangeAspect="1"/>
          </p:cNvPicPr>
          <p:nvPr/>
        </p:nvPicPr>
        <p:blipFill>
          <a:blip r:embed="rId4"/>
          <a:stretch>
            <a:fillRect/>
          </a:stretch>
        </p:blipFill>
        <p:spPr>
          <a:xfrm>
            <a:off x="8326542" y="5130180"/>
            <a:ext cx="1668426" cy="1353991"/>
          </a:xfrm>
          <a:prstGeom prst="rect">
            <a:avLst/>
          </a:prstGeom>
        </p:spPr>
      </p:pic>
      <p:sp>
        <p:nvSpPr>
          <p:cNvPr id="4" name="Rectangle 3"/>
          <p:cNvSpPr/>
          <p:nvPr/>
        </p:nvSpPr>
        <p:spPr>
          <a:xfrm>
            <a:off x="293511" y="6372161"/>
            <a:ext cx="7281333" cy="277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a:t>
            </a:r>
            <a:r>
              <a:rPr lang="el-GR" sz="1000" dirty="0" smtClean="0">
                <a:solidFill>
                  <a:schemeClr val="tx1"/>
                </a:solidFill>
              </a:rPr>
              <a:t>για να ακούσετε το τραγούδι, κάνετε δεξί κλικ στην εικόνα με τα παιδιά και επιλέγετε «άνοιγμα υπερσύνδεσης» ή αντιγράφετε τον παραπάνω σ</a:t>
            </a:r>
            <a:r>
              <a:rPr lang="el-GR" sz="1000" dirty="0">
                <a:solidFill>
                  <a:schemeClr val="tx1"/>
                </a:solidFill>
              </a:rPr>
              <a:t>ύ</a:t>
            </a:r>
            <a:r>
              <a:rPr lang="el-GR" sz="1000" dirty="0" smtClean="0">
                <a:solidFill>
                  <a:schemeClr val="tx1"/>
                </a:solidFill>
              </a:rPr>
              <a:t>νδεσμο</a:t>
            </a:r>
            <a:endParaRPr lang="en-US" sz="1000" dirty="0">
              <a:solidFill>
                <a:schemeClr val="tx1"/>
              </a:solidFill>
            </a:endParaRPr>
          </a:p>
        </p:txBody>
      </p:sp>
    </p:spTree>
    <p:extLst>
      <p:ext uri="{BB962C8B-B14F-4D97-AF65-F5344CB8AC3E}">
        <p14:creationId xmlns:p14="http://schemas.microsoft.com/office/powerpoint/2010/main" val="55917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321DA8-1B98-40B8-92BB-E35B67A1A8CE}"/>
              </a:ext>
            </a:extLst>
          </p:cNvPr>
          <p:cNvSpPr>
            <a:spLocks noGrp="1"/>
          </p:cNvSpPr>
          <p:nvPr>
            <p:ph type="title"/>
          </p:nvPr>
        </p:nvSpPr>
        <p:spPr>
          <a:xfrm>
            <a:off x="1185911" y="1783025"/>
            <a:ext cx="4396270" cy="3790765"/>
          </a:xfrm>
        </p:spPr>
        <p:txBody>
          <a:bodyPr/>
          <a:lstStyle/>
          <a:p>
            <a:r>
              <a:rPr lang="el-GR" sz="2400" dirty="0"/>
              <a:t/>
            </a:r>
            <a:br>
              <a:rPr lang="el-GR" sz="2400" dirty="0"/>
            </a:br>
            <a:r>
              <a:rPr lang="el-GR" sz="2400" b="1" dirty="0"/>
              <a:t>Και φυσικά όταν οι γονείς μας ακούνε τις τσιρίδες της τότε την πληρώνω εγώ γιατί πιστεύουν ότι φταίω που την έκανα και έκλαψε!</a:t>
            </a:r>
            <a:br>
              <a:rPr lang="el-GR" sz="2400" b="1" dirty="0"/>
            </a:br>
            <a:r>
              <a:rPr lang="el-GR" sz="2400" b="1" dirty="0"/>
              <a:t>Ο μπαμπάς και η μαμά έξαλλοι και εγώ με τα μούτρα κατεβασμένα παίρνω το γνωστό δρόμο για το δωμάτιό μου! </a:t>
            </a:r>
          </a:p>
        </p:txBody>
      </p:sp>
      <p:sp>
        <p:nvSpPr>
          <p:cNvPr id="3" name="Θέση κειμένου 2">
            <a:extLst>
              <a:ext uri="{FF2B5EF4-FFF2-40B4-BE49-F238E27FC236}">
                <a16:creationId xmlns:a16="http://schemas.microsoft.com/office/drawing/2014/main" id="{2474A2FB-6142-40A5-822E-E2818BAEA504}"/>
              </a:ext>
            </a:extLst>
          </p:cNvPr>
          <p:cNvSpPr>
            <a:spLocks noGrp="1"/>
          </p:cNvSpPr>
          <p:nvPr>
            <p:ph type="body" idx="1"/>
          </p:nvPr>
        </p:nvSpPr>
        <p:spPr/>
        <p:txBody>
          <a:bodyPr/>
          <a:lstStyle/>
          <a:p>
            <a:endParaRPr lang="el-GR" dirty="0"/>
          </a:p>
        </p:txBody>
      </p:sp>
      <p:pic>
        <p:nvPicPr>
          <p:cNvPr id="4098" name="Picture 2" descr="C:\Users\aikat\Desktop\ΛΥΠΗΜΕΝΗ ΟΙΚΟΓΕΝΕΙΑ Α.jpg"/>
          <p:cNvPicPr>
            <a:picLocks noChangeAspect="1" noChangeArrowheads="1"/>
          </p:cNvPicPr>
          <p:nvPr/>
        </p:nvPicPr>
        <p:blipFill>
          <a:blip r:embed="rId2"/>
          <a:srcRect/>
          <a:stretch>
            <a:fillRect/>
          </a:stretch>
        </p:blipFill>
        <p:spPr bwMode="auto">
          <a:xfrm>
            <a:off x="6430963" y="628650"/>
            <a:ext cx="5761037" cy="5991226"/>
          </a:xfrm>
          <a:prstGeom prst="rect">
            <a:avLst/>
          </a:prstGeom>
          <a:noFill/>
        </p:spPr>
      </p:pic>
    </p:spTree>
    <p:extLst>
      <p:ext uri="{BB962C8B-B14F-4D97-AF65-F5344CB8AC3E}">
        <p14:creationId xmlns:p14="http://schemas.microsoft.com/office/powerpoint/2010/main" val="345867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DC4E0A-87E2-44D1-8867-898C71948BD3}"/>
              </a:ext>
            </a:extLst>
          </p:cNvPr>
          <p:cNvSpPr>
            <a:spLocks noGrp="1"/>
          </p:cNvSpPr>
          <p:nvPr>
            <p:ph type="title"/>
          </p:nvPr>
        </p:nvSpPr>
        <p:spPr>
          <a:xfrm>
            <a:off x="1183529" y="1001420"/>
            <a:ext cx="4351025" cy="4064824"/>
          </a:xfrm>
        </p:spPr>
        <p:txBody>
          <a:bodyPr/>
          <a:lstStyle/>
          <a:p>
            <a:r>
              <a:rPr lang="el-GR" sz="2000" dirty="0"/>
              <a:t/>
            </a:r>
            <a:br>
              <a:rPr lang="el-GR" sz="2000" dirty="0"/>
            </a:br>
            <a:r>
              <a:rPr lang="el-GR" sz="2000" dirty="0"/>
              <a:t/>
            </a:r>
            <a:br>
              <a:rPr lang="el-GR" sz="2000" dirty="0"/>
            </a:br>
            <a:r>
              <a:rPr lang="el-GR" sz="2800" b="1" dirty="0"/>
              <a:t>-Άλλοτε πάλι όταν θέλω ένα παιχνίδι της, δε μου το δίνει και αναγκάζομαι να της το πάρω με τη βία για να μπορώ να το παίξω κι εγώ! </a:t>
            </a:r>
            <a:br>
              <a:rPr lang="el-GR" sz="2800" b="1" dirty="0"/>
            </a:br>
            <a:r>
              <a:rPr lang="el-GR" sz="2800" b="1" dirty="0"/>
              <a:t>Και καταλήγουμε στις γνωστές τσιρίδες της και με εμένα να ακολουθώ την ίδια διαδρομή!</a:t>
            </a:r>
          </a:p>
        </p:txBody>
      </p:sp>
      <p:sp>
        <p:nvSpPr>
          <p:cNvPr id="3" name="Θέση κειμένου 2">
            <a:extLst>
              <a:ext uri="{FF2B5EF4-FFF2-40B4-BE49-F238E27FC236}">
                <a16:creationId xmlns:a16="http://schemas.microsoft.com/office/drawing/2014/main" id="{49CEE76A-25CF-47AB-B4EB-06007831F6D3}"/>
              </a:ext>
            </a:extLst>
          </p:cNvPr>
          <p:cNvSpPr>
            <a:spLocks noGrp="1"/>
          </p:cNvSpPr>
          <p:nvPr>
            <p:ph type="body" idx="1"/>
          </p:nvPr>
        </p:nvSpPr>
        <p:spPr/>
        <p:txBody>
          <a:bodyPr/>
          <a:lstStyle/>
          <a:p>
            <a:endParaRPr lang="el-GR" dirty="0"/>
          </a:p>
        </p:txBody>
      </p:sp>
      <p:pic>
        <p:nvPicPr>
          <p:cNvPr id="5122" name="Picture 2" descr="C:\Users\aikat\Desktop\ΤΣΑΚΩΜΟΣ 1 Α.jpg"/>
          <p:cNvPicPr>
            <a:picLocks noChangeAspect="1" noChangeArrowheads="1"/>
          </p:cNvPicPr>
          <p:nvPr/>
        </p:nvPicPr>
        <p:blipFill>
          <a:blip r:embed="rId2"/>
          <a:srcRect/>
          <a:stretch>
            <a:fillRect/>
          </a:stretch>
        </p:blipFill>
        <p:spPr bwMode="auto">
          <a:xfrm>
            <a:off x="6429375" y="354013"/>
            <a:ext cx="5454649" cy="6161087"/>
          </a:xfrm>
          <a:prstGeom prst="rect">
            <a:avLst/>
          </a:prstGeom>
          <a:noFill/>
        </p:spPr>
      </p:pic>
    </p:spTree>
    <p:extLst>
      <p:ext uri="{BB962C8B-B14F-4D97-AF65-F5344CB8AC3E}">
        <p14:creationId xmlns:p14="http://schemas.microsoft.com/office/powerpoint/2010/main" val="25685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9080C-CACB-4C04-93BA-6A3659A597BF}"/>
              </a:ext>
            </a:extLst>
          </p:cNvPr>
          <p:cNvSpPr>
            <a:spLocks noGrp="1"/>
          </p:cNvSpPr>
          <p:nvPr>
            <p:ph type="title"/>
          </p:nvPr>
        </p:nvSpPr>
        <p:spPr>
          <a:xfrm>
            <a:off x="1154954" y="798990"/>
            <a:ext cx="4351025" cy="4767309"/>
          </a:xfrm>
        </p:spPr>
        <p:txBody>
          <a:bodyPr/>
          <a:lstStyle/>
          <a:p>
            <a:r>
              <a:rPr lang="el-GR" sz="2000" dirty="0"/>
              <a:t/>
            </a:r>
            <a:br>
              <a:rPr lang="el-GR" sz="2000" dirty="0"/>
            </a:br>
            <a:r>
              <a:rPr lang="el-GR" sz="2800" b="1" dirty="0"/>
              <a:t>Το πιο τρομερό όμως είναι όταν καταφέρνει να κερδίζει ΠΑΝΤΑ εκείνη! Αυτό πραγματικά με θυμώνει πολύ!</a:t>
            </a:r>
          </a:p>
        </p:txBody>
      </p:sp>
      <p:sp>
        <p:nvSpPr>
          <p:cNvPr id="3" name="Θέση κειμένου 2">
            <a:extLst>
              <a:ext uri="{FF2B5EF4-FFF2-40B4-BE49-F238E27FC236}">
                <a16:creationId xmlns:a16="http://schemas.microsoft.com/office/drawing/2014/main" id="{04B26080-8BEF-4794-87B2-27A0D353CACC}"/>
              </a:ext>
            </a:extLst>
          </p:cNvPr>
          <p:cNvSpPr>
            <a:spLocks noGrp="1"/>
          </p:cNvSpPr>
          <p:nvPr>
            <p:ph type="body" idx="1"/>
          </p:nvPr>
        </p:nvSpPr>
        <p:spPr/>
        <p:txBody>
          <a:bodyPr/>
          <a:lstStyle/>
          <a:p>
            <a:endParaRPr lang="el-GR"/>
          </a:p>
        </p:txBody>
      </p:sp>
      <p:pic>
        <p:nvPicPr>
          <p:cNvPr id="6147" name="Picture 3" descr="C:\Users\aikat\Desktop\ΘΥΜΩΝΩ 1.png"/>
          <p:cNvPicPr>
            <a:picLocks noChangeAspect="1" noChangeArrowheads="1"/>
          </p:cNvPicPr>
          <p:nvPr/>
        </p:nvPicPr>
        <p:blipFill>
          <a:blip r:embed="rId2"/>
          <a:srcRect/>
          <a:stretch>
            <a:fillRect/>
          </a:stretch>
        </p:blipFill>
        <p:spPr bwMode="auto">
          <a:xfrm>
            <a:off x="6575898" y="223737"/>
            <a:ext cx="5398852" cy="6381344"/>
          </a:xfrm>
          <a:prstGeom prst="rect">
            <a:avLst/>
          </a:prstGeom>
          <a:noFill/>
        </p:spPr>
      </p:pic>
    </p:spTree>
    <p:extLst>
      <p:ext uri="{BB962C8B-B14F-4D97-AF65-F5344CB8AC3E}">
        <p14:creationId xmlns:p14="http://schemas.microsoft.com/office/powerpoint/2010/main" val="113882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CB78E2-8EB5-4608-BCB9-0EE30B667201}"/>
              </a:ext>
            </a:extLst>
          </p:cNvPr>
          <p:cNvSpPr>
            <a:spLocks noGrp="1"/>
          </p:cNvSpPr>
          <p:nvPr>
            <p:ph type="title"/>
          </p:nvPr>
        </p:nvSpPr>
        <p:spPr/>
        <p:txBody>
          <a:bodyPr/>
          <a:lstStyle/>
          <a:p>
            <a:r>
              <a:rPr lang="el-GR" sz="2800" b="1" dirty="0"/>
              <a:t>- Και όσες φορές προσπαθώ να της εξηγήσω ότι έχει κάνει ζαβολιά, εκείνη κάνει ότι δε με ακούει!</a:t>
            </a:r>
          </a:p>
        </p:txBody>
      </p:sp>
      <p:sp>
        <p:nvSpPr>
          <p:cNvPr id="3" name="Θέση κειμένου 2">
            <a:extLst>
              <a:ext uri="{FF2B5EF4-FFF2-40B4-BE49-F238E27FC236}">
                <a16:creationId xmlns:a16="http://schemas.microsoft.com/office/drawing/2014/main" id="{03799B0C-F99A-4ECA-BEEB-39DD87A49513}"/>
              </a:ext>
            </a:extLst>
          </p:cNvPr>
          <p:cNvSpPr>
            <a:spLocks noGrp="1"/>
          </p:cNvSpPr>
          <p:nvPr>
            <p:ph type="body" idx="1"/>
          </p:nvPr>
        </p:nvSpPr>
        <p:spPr/>
        <p:txBody>
          <a:bodyPr/>
          <a:lstStyle/>
          <a:p>
            <a:endParaRPr lang="el-GR"/>
          </a:p>
        </p:txBody>
      </p:sp>
      <p:pic>
        <p:nvPicPr>
          <p:cNvPr id="9218" name="Picture 2" descr="C:\Users\aikat\Desktop\ΔΙΑΦΩΝΙΑ 2.jpg"/>
          <p:cNvPicPr>
            <a:picLocks noChangeAspect="1" noChangeArrowheads="1"/>
          </p:cNvPicPr>
          <p:nvPr/>
        </p:nvPicPr>
        <p:blipFill>
          <a:blip r:embed="rId2"/>
          <a:srcRect/>
          <a:stretch>
            <a:fillRect/>
          </a:stretch>
        </p:blipFill>
        <p:spPr bwMode="auto">
          <a:xfrm>
            <a:off x="6410326" y="476250"/>
            <a:ext cx="5572124" cy="5953125"/>
          </a:xfrm>
          <a:prstGeom prst="rect">
            <a:avLst/>
          </a:prstGeom>
          <a:noFill/>
        </p:spPr>
      </p:pic>
    </p:spTree>
    <p:extLst>
      <p:ext uri="{BB962C8B-B14F-4D97-AF65-F5344CB8AC3E}">
        <p14:creationId xmlns:p14="http://schemas.microsoft.com/office/powerpoint/2010/main" val="170319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b="1" dirty="0"/>
              <a:t>Άλλες φορές πάλι δε καταλαβαίνει καθόλου τα αστεία μου και νομίζει ότι την κοροϊδεύω!</a:t>
            </a:r>
          </a:p>
        </p:txBody>
      </p:sp>
      <p:sp>
        <p:nvSpPr>
          <p:cNvPr id="3" name="2 - Θέση κειμένου"/>
          <p:cNvSpPr>
            <a:spLocks noGrp="1"/>
          </p:cNvSpPr>
          <p:nvPr>
            <p:ph type="body" idx="1"/>
          </p:nvPr>
        </p:nvSpPr>
        <p:spPr/>
        <p:txBody>
          <a:bodyPr/>
          <a:lstStyle/>
          <a:p>
            <a:endParaRPr lang="el-GR"/>
          </a:p>
        </p:txBody>
      </p:sp>
      <p:pic>
        <p:nvPicPr>
          <p:cNvPr id="14338" name="Picture 2" descr="C:\Users\aikat\Desktop\κοροιδια.jpg"/>
          <p:cNvPicPr>
            <a:picLocks noChangeAspect="1" noChangeArrowheads="1"/>
          </p:cNvPicPr>
          <p:nvPr/>
        </p:nvPicPr>
        <p:blipFill>
          <a:blip r:embed="rId2"/>
          <a:srcRect/>
          <a:stretch>
            <a:fillRect/>
          </a:stretch>
        </p:blipFill>
        <p:spPr bwMode="auto">
          <a:xfrm>
            <a:off x="6391275" y="838201"/>
            <a:ext cx="5610224" cy="55911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F8CEF4-82AF-48E2-8834-D570AC466CB0}"/>
              </a:ext>
            </a:extLst>
          </p:cNvPr>
          <p:cNvSpPr>
            <a:spLocks noGrp="1"/>
          </p:cNvSpPr>
          <p:nvPr>
            <p:ph type="title"/>
          </p:nvPr>
        </p:nvSpPr>
        <p:spPr/>
        <p:txBody>
          <a:bodyPr/>
          <a:lstStyle/>
          <a:p>
            <a:r>
              <a:rPr lang="el-GR" sz="3200" b="1" dirty="0"/>
              <a:t>Και τότε στο σπίτι γίνεται κανονική μάχη!</a:t>
            </a:r>
            <a:br>
              <a:rPr lang="el-GR" sz="3200" b="1" dirty="0"/>
            </a:br>
            <a:r>
              <a:rPr lang="el-GR" sz="3200" b="1" dirty="0"/>
              <a:t>Συνήθως αρχίζει με καβγά, αλλά τις περισσότερες φορές καταλήγει σε μαλλιοτράβηγμα!</a:t>
            </a:r>
          </a:p>
        </p:txBody>
      </p:sp>
      <p:sp>
        <p:nvSpPr>
          <p:cNvPr id="3" name="Θέση κειμένου 2">
            <a:extLst>
              <a:ext uri="{FF2B5EF4-FFF2-40B4-BE49-F238E27FC236}">
                <a16:creationId xmlns:a16="http://schemas.microsoft.com/office/drawing/2014/main" id="{CC6B413A-803C-4CAF-AC68-05A8F208BEB0}"/>
              </a:ext>
            </a:extLst>
          </p:cNvPr>
          <p:cNvSpPr>
            <a:spLocks noGrp="1"/>
          </p:cNvSpPr>
          <p:nvPr>
            <p:ph type="body" idx="1"/>
          </p:nvPr>
        </p:nvSpPr>
        <p:spPr/>
        <p:txBody>
          <a:bodyPr/>
          <a:lstStyle/>
          <a:p>
            <a:endParaRPr lang="el-GR" dirty="0"/>
          </a:p>
        </p:txBody>
      </p:sp>
      <p:pic>
        <p:nvPicPr>
          <p:cNvPr id="7170" name="Picture 2" descr="C:\Users\aikat\Desktop\ΜΑΛΩΜΑ Β.jpg"/>
          <p:cNvPicPr>
            <a:picLocks noChangeAspect="1" noChangeArrowheads="1"/>
          </p:cNvPicPr>
          <p:nvPr/>
        </p:nvPicPr>
        <p:blipFill>
          <a:blip r:embed="rId2"/>
          <a:srcRect/>
          <a:stretch>
            <a:fillRect/>
          </a:stretch>
        </p:blipFill>
        <p:spPr bwMode="auto">
          <a:xfrm>
            <a:off x="6191250" y="523876"/>
            <a:ext cx="2933700" cy="5943600"/>
          </a:xfrm>
          <a:prstGeom prst="rect">
            <a:avLst/>
          </a:prstGeom>
          <a:noFill/>
        </p:spPr>
      </p:pic>
      <p:pic>
        <p:nvPicPr>
          <p:cNvPr id="7" name="Εικόνα 6">
            <a:extLst>
              <a:ext uri="{FF2B5EF4-FFF2-40B4-BE49-F238E27FC236}">
                <a16:creationId xmlns:a16="http://schemas.microsoft.com/office/drawing/2014/main" id="{115C2A5D-2D95-4F92-9161-7068DAB4306F}"/>
              </a:ext>
            </a:extLst>
          </p:cNvPr>
          <p:cNvPicPr>
            <a:picLocks noChangeAspect="1"/>
          </p:cNvPicPr>
          <p:nvPr/>
        </p:nvPicPr>
        <p:blipFill>
          <a:blip r:embed="rId3"/>
          <a:stretch>
            <a:fillRect/>
          </a:stretch>
        </p:blipFill>
        <p:spPr>
          <a:xfrm>
            <a:off x="9124950" y="523876"/>
            <a:ext cx="3067050" cy="5943600"/>
          </a:xfrm>
          <a:prstGeom prst="rect">
            <a:avLst/>
          </a:prstGeom>
        </p:spPr>
      </p:pic>
    </p:spTree>
    <p:extLst>
      <p:ext uri="{BB962C8B-B14F-4D97-AF65-F5344CB8AC3E}">
        <p14:creationId xmlns:p14="http://schemas.microsoft.com/office/powerpoint/2010/main" val="1626282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TM02900722[[fn=Αίθουσα συσκέψεων (Ιόντα)]]</Template>
  <TotalTime>1767</TotalTime>
  <Words>535</Words>
  <Application>Microsoft Office PowerPoint</Application>
  <PresentationFormat>Widescreen</PresentationFormat>
  <Paragraphs>36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Αίθουσα συσκέψεων "Ιόν"</vt:lpstr>
      <vt:lpstr>Την επόμενη μέρα η μαγισσούλα Περηφανού επισκέφτηκε τον Πετρή για να τον βοηθήσει να λύσει το επόμενο πρόβλημά του! -Λοιπόν Πετρή ποια είναι η επόμενη σοβαρή δυσκολία σου; Ρώτησε η μαγισσούλα! - Το πρόβλημά μου απάντησε όλο νεύρα ο Πετρής είναι η αδερφή μου! - Δηλαδή τι πρόβλημα μπορεί να είναι μία αδερφή; - Ένα μόνιμο πρόβλημα! - Θέλεις να μου πεις μερικά πράγματα που σε δυσκολεύουν μαζί της; Ρώτησε με απορία η μαγισσούλα που δε μπορούσε να καταλάβει γιατί τα αδέρφια πρέπει να μαλώνουν!</vt:lpstr>
      <vt:lpstr>Το πρώτο σημαντικό πρόβλημά μου είναι ότι όταν εγώ θέλω να κάνω κάτι, εκείνη με ενοχλεί με τις φωνές και τα τραγούδια της!</vt:lpstr>
      <vt:lpstr>-Άλλες φορές πάλι όταν της κάνω ένα αστείο δε το καταλαβαίνει, θυμώνει και βάζει τα κλάματα! Και δε σου μιλάω για απλά κλάματα, αλλά για κείνες τις κοριτσίστικες τρομερές τσιρίδες!</vt:lpstr>
      <vt:lpstr> Και φυσικά όταν οι γονείς μας ακούνε τις τσιρίδες της τότε την πληρώνω εγώ γιατί πιστεύουν ότι φταίω που την έκανα και έκλαψε! Ο μπαμπάς και η μαμά έξαλλοι και εγώ με τα μούτρα κατεβασμένα παίρνω το γνωστό δρόμο για το δωμάτιό μου! </vt:lpstr>
      <vt:lpstr>  -Άλλοτε πάλι όταν θέλω ένα παιχνίδι της, δε μου το δίνει και αναγκάζομαι να της το πάρω με τη βία για να μπορώ να το παίξω κι εγώ!  Και καταλήγουμε στις γνωστές τσιρίδες της και με εμένα να ακολουθώ την ίδια διαδρομή!</vt:lpstr>
      <vt:lpstr> Το πιο τρομερό όμως είναι όταν καταφέρνει να κερδίζει ΠΑΝΤΑ εκείνη! Αυτό πραγματικά με θυμώνει πολύ!</vt:lpstr>
      <vt:lpstr>- Και όσες φορές προσπαθώ να της εξηγήσω ότι έχει κάνει ζαβολιά, εκείνη κάνει ότι δε με ακούει!</vt:lpstr>
      <vt:lpstr>Άλλες φορές πάλι δε καταλαβαίνει καθόλου τα αστεία μου και νομίζει ότι την κοροϊδεύω!</vt:lpstr>
      <vt:lpstr>Και τότε στο σπίτι γίνεται κανονική μάχη! Συνήθως αρχίζει με καβγά, αλλά τις περισσότερες φορές καταλήγει σε μαλλιοτράβηγμα!</vt:lpstr>
      <vt:lpstr>Και όσες εξηγήσεις και να δώσω στη μαμά ή στο μπαμπά, ο δρόμος είναι πάλι ο ίδιος! -Στο δωμάτιό σας γρήγορα! </vt:lpstr>
      <vt:lpstr>Και καταλήγουμε να περνάμε την υπόλοιπη μέρα και οι δύο με θυμό και κατεβασμένα μούτρα! !</vt:lpstr>
      <vt:lpstr>-Αλήθεια Πετρή έχεις σκεφτεί ποτέ πόσο πιο εύκολα θα ήταν τα πράγματα εάν για μία φορά προσπαθούσες να πάρεις τη θέση της; -Δηλαδή; Ρώτησε ο Πετρής με απορία!</vt:lpstr>
      <vt:lpstr>Δηλαδή να προσπαθήσεις να μπεις στο μυαλό της και να καταλάβεις τι σκέφτεται!</vt:lpstr>
      <vt:lpstr>- Και πώς να το κάνω αυτό δηλαδή; - Ma με τα καταπληκτικά μαγικά μου φυσικά! Αρκεί να πεις τις μαγικές λέξεις: Θέλω, μπορώ, θα προσπαθήσω, θα τα καταφέρω!</vt:lpstr>
      <vt:lpstr>Πολύ πιθανόν να έχει κάτι σημαντικό να σου πει! Τότε πρέπει να σταματήσεις και να την ακούσεις! Όπως κάνεις και στο σχολείο, που περιμένεις τον άλλο να σου πει κάτι σημαντικό! Θέλεις να μας βοηθήσουν σ’ αυτό και τα παιδιά;</vt:lpstr>
      <vt:lpstr>Παιδιά θέλετε να σκεφτείτε τι σημαντικό μπορεί να ήθελε να πει η αδερφή του Πετρή σε εκείνον;</vt:lpstr>
      <vt:lpstr>Πολύ ωραία παιδιά! Μπορείς λοιπόν Πετρή να συζητάς με την αδερφή σου! Να της ζητάς το λόγο ευγενικά εάν θέλεις να παίξεις μαζί της, ή να της εξηγείς πως κάποιες φορές προτιμάς να μένεις λίγο μόνος σου . Μερικές φορές αυτό δεν είναι κακό! Αρκεί να σέβεται ο ένας την επιθυμία του άλλου! Να κάνετε δηλαδή ένα μικρό συμβούλιο! Και μικρές συμφωνίες!</vt:lpstr>
      <vt:lpstr>Μία συμφωνία που μπορείτε να κάνετε είναι μία ημέρα την εβδομάδα να ανταλλάζετε  τα παιχνίδια σας! Έτσι δε θα χρειάζεται να της τα παίρνεις με τη βία, αφού θα έχεις την ευκαιρία μία ολόκληρη ημέρα να παίζεις μαζί τους, αλλά και εκείνη το ίδιο!</vt:lpstr>
      <vt:lpstr>Μπορείτε σε ένα πίνακα ή σε ένα χαρτί να γράψετε πράγματα που θα άρεσαν και στους δύο! Αλλά ακόμη κι αν δεν σας αρέσουν μπορείτε να τα δοκιμάσετε! Παιδιά τι λέτε θέλετε να τους δώσουμε ιδέες; Τι πιστεύετε ότι μπορούν να κάνουν μαζί;</vt:lpstr>
      <vt:lpstr>Μπορείτε λοιπόν να φτιάξετε ένα δύσκολο παζλ μαζί! </vt:lpstr>
      <vt:lpstr>Ή μία κατασκευή με lego!</vt:lpstr>
      <vt:lpstr>Μπορείτε να φτιάξετε ένα εκπληκτικό ντουέτο και να τραγουδήσετε ένα τραγούδι μαζί!</vt:lpstr>
      <vt:lpstr>Μπορείτε να βάλετε το αγαπημένο σας τραγούδι και να χορέψετε μαζί!</vt:lpstr>
      <vt:lpstr>Μπορείτε επίσης να κάνετε γυμναστική μαζί!</vt:lpstr>
      <vt:lpstr>Μπορείτε να διαβάσετε ένα βιβλίο παρέα!</vt:lpstr>
      <vt:lpstr>Μπορείς να τη βοηθήσεις στο διάβασμά της!</vt:lpstr>
      <vt:lpstr>Να φτιάξετε ένα έργο τέχνης μαζί!</vt:lpstr>
      <vt:lpstr>Ή να χαρίσει ο ένας τη ζωγραφιά του στον άλλο!</vt:lpstr>
      <vt:lpstr>Να παίξετε μαζί το παιχνίδι του γιατρού και του ασθενή!</vt:lpstr>
      <vt:lpstr>Να παίξετε μαζί έξω στο πάρκο, ή να μοιραστείτε τα μυστικά ή τα νέα  σας στο παγκάκι!</vt:lpstr>
      <vt:lpstr>Να παίξετε μία Κυριακή πρωί ένα τρελό μαξιλαροπόλεμο!</vt:lpstr>
      <vt:lpstr>Ή να ετοιμάσετε μαζί ένα πρωινό για τη μαμά και το μπαμπά!</vt:lpstr>
      <vt:lpstr>Το μόνο λοιπόν που χρειάζεται να κάνετε είναι να δώσετε τα χέρια και να συμφωνήσετε ότι μαζί είσαστε πιο δυνατοί και καταφέρνετε να κάνετε σπουδαία πράγματα!</vt:lpstr>
      <vt:lpstr>Θα πρέπει λοιπόν να αποφασίσεις ποια από τις δύο εικόνες θα ήθελες να βλέπεις;</vt:lpstr>
      <vt:lpstr>Και ο Πετρής με την αδερφή του παιδιά την Άννα, καθώς είχαν διαλέξει ποια εικόνα τους άρεσε περισσότερο και πως αυτή την εικόνα ήθελαν για τη σχέση τους, ξαφνικά είδαν  λίγο πιο κάτω τη μάγισσα Μη δε κάνει να μικραίνει όλο και πιο πολύ! Τελικά η μαγισσούλα Περηφανού τα είχε καταφέρει και πάλι! -Γειά σου μαγισσούλα Περηφανού! Σ’ ευχαριστούμε για όλα! Και εσάς παιδιά σας ευχαριστούμε που με τις ιδέες σας, μας βοηθήσατε να γίνουμε τα καλύτερα φιλαράκια και να μικρύνουμε κι άλλο την κυρία Μη δε κάνει! Τι λέτε να αποχαιρετήσουμε τη μαγισσούλα με ένα ωραίο τραγούδι; https://video.link/w/vaLgc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Την επόμενη ημέρα η μαγισσούλα Περηφανού έβαλε μπρος να βοηθήσει το Πετρή να βρει λύση στο δεύτερο σοβαρό πρόβλημά του!</dc:title>
  <dc:creator>mpapazoglou75@gmail.com</dc:creator>
  <cp:lastModifiedBy>ΜΑΡΩ ΠΑΠΑΖΟΓΛΟΥ</cp:lastModifiedBy>
  <cp:revision>75</cp:revision>
  <dcterms:created xsi:type="dcterms:W3CDTF">2021-03-18T19:21:57Z</dcterms:created>
  <dcterms:modified xsi:type="dcterms:W3CDTF">2022-06-20T23:11:50Z</dcterms:modified>
</cp:coreProperties>
</file>