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4"/>
  </p:notesMasterIdLst>
  <p:sldIdLst>
    <p:sldId id="256" r:id="rId2"/>
    <p:sldId id="272" r:id="rId3"/>
    <p:sldId id="303" r:id="rId4"/>
    <p:sldId id="304" r:id="rId5"/>
    <p:sldId id="279" r:id="rId6"/>
    <p:sldId id="301" r:id="rId7"/>
    <p:sldId id="305" r:id="rId8"/>
    <p:sldId id="306" r:id="rId9"/>
    <p:sldId id="308" r:id="rId10"/>
    <p:sldId id="307" r:id="rId11"/>
    <p:sldId id="311" r:id="rId12"/>
    <p:sldId id="312"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016" autoAdjust="0"/>
  </p:normalViewPr>
  <p:slideViewPr>
    <p:cSldViewPr>
      <p:cViewPr varScale="1">
        <p:scale>
          <a:sx n="109" d="100"/>
          <a:sy n="109" d="100"/>
        </p:scale>
        <p:origin x="167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7C67CF-DCF7-4A53-B0A1-581348F4F669}" type="datetimeFigureOut">
              <a:rPr lang="el-GR" smtClean="0"/>
              <a:pPr/>
              <a:t>17/5/2024</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87FF42-712F-4187-89A0-4B90ADD960E3}" type="slidenum">
              <a:rPr lang="el-GR" smtClean="0"/>
              <a:pPr/>
              <a:t>‹#›</a:t>
            </a:fld>
            <a:endParaRPr lang="el-GR"/>
          </a:p>
        </p:txBody>
      </p:sp>
    </p:spTree>
    <p:extLst>
      <p:ext uri="{BB962C8B-B14F-4D97-AF65-F5344CB8AC3E}">
        <p14:creationId xmlns:p14="http://schemas.microsoft.com/office/powerpoint/2010/main" val="3508629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0C52D09C-6068-4578-8819-F45C23D041CF}" type="datetime1">
              <a:rPr lang="en-US" smtClean="0"/>
              <a:pPr/>
              <a:t>5/17/2024</a:t>
            </a:fld>
            <a:endParaRPr lang="en-US"/>
          </a:p>
        </p:txBody>
      </p:sp>
      <p:sp>
        <p:nvSpPr>
          <p:cNvPr id="20" name="Footer Placeholder 19"/>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B6F15528-21DE-4FAA-801E-634DDDAF4B2B}"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13EE995-3572-4B9C-AFD9-30D5C4B2CF96}" type="datetime1">
              <a:rPr lang="en-US" smtClean="0"/>
              <a:pPr/>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6934D69-53D1-4A63-B2D8-EB54721619ED}" type="datetime1">
              <a:rPr lang="en-US" smtClean="0"/>
              <a:pPr/>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7A1C695-9148-42D7-A6FC-CDB591958E2E}" type="datetime1">
              <a:rPr lang="en-US" smtClean="0"/>
              <a:pPr/>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A1AFF542-7282-48A3-8B5E-CF8DD84CB9BD}" type="datetime1">
              <a:rPr lang="en-US" smtClean="0"/>
              <a:pPr/>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4F974CD-40D6-4394-BC38-B58ADF9C27BE}" type="datetime1">
              <a:rPr lang="en-US" smtClean="0"/>
              <a:pPr/>
              <a:t>5/17/2024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6A038741-2C60-475B-908F-168D1146914D}" type="datetime1">
              <a:rPr lang="en-US" smtClean="0"/>
              <a:pPr/>
              <a:t>5/17/2024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9584B1B1-7B86-412C-84B7-29D5135320DA}" type="datetime1">
              <a:rPr lang="en-US" smtClean="0"/>
              <a:pPr/>
              <a:t>5/17/2024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A4A70D1E-C68E-4EDA-9961-EA50612E6173}" type="datetime1">
              <a:rPr lang="en-US" smtClean="0"/>
              <a:pPr/>
              <a:t>5/17/2024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2E17799-78BC-4FEB-96AA-B2AEFAA39EBA}" type="datetime1">
              <a:rPr lang="en-US" smtClean="0"/>
              <a:pPr/>
              <a:t>5/17/2024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fld id="{DE2E68B3-DBC1-4EC1-BB7C-1354ABD0ED0F}" type="datetime1">
              <a:rPr lang="en-US" smtClean="0"/>
              <a:pPr/>
              <a:t>5/17/2024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8000"/>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A59EFA9-433C-42BD-9F02-D63FA6AF5E24}" type="datetime1">
              <a:rPr lang="en-US" smtClean="0"/>
              <a:pPr/>
              <a:t>5/17/2024</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g"/><Relationship Id="rId7" Type="http://schemas.openxmlformats.org/officeDocument/2006/relationships/image" Target="../media/image16.jpe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15.jpg"/><Relationship Id="rId5" Type="http://schemas.openxmlformats.org/officeDocument/2006/relationships/image" Target="../media/image14.jpg"/><Relationship Id="rId4" Type="http://schemas.openxmlformats.org/officeDocument/2006/relationships/image" Target="../media/image13.jpg"/></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youtu.be/sFkaZxeGqEo?si=0OvMbhO3MvvPVNo3"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3352800"/>
            <a:ext cx="7696200" cy="1394989"/>
          </a:xfrm>
        </p:spPr>
        <p:txBody>
          <a:bodyPr>
            <a:normAutofit fontScale="90000"/>
          </a:bodyPr>
          <a:lstStyle/>
          <a:p>
            <a:r>
              <a:rPr lang="el-GR" sz="3200" b="1" dirty="0" smtClean="0">
                <a:solidFill>
                  <a:schemeClr val="tx1"/>
                </a:solidFill>
                <a:latin typeface="Calibri" pitchFamily="34" charset="0"/>
                <a:cs typeface="Calibri" pitchFamily="34" charset="0"/>
              </a:rPr>
              <a:t>Πρόγραμμα Πολιτιστικών </a:t>
            </a:r>
            <a:r>
              <a:rPr lang="en-US" sz="3200" b="1" dirty="0" smtClean="0">
                <a:solidFill>
                  <a:schemeClr val="tx1"/>
                </a:solidFill>
                <a:latin typeface="Calibri" pitchFamily="34" charset="0"/>
                <a:cs typeface="Calibri" pitchFamily="34" charset="0"/>
              </a:rPr>
              <a:t>: </a:t>
            </a:r>
            <a:r>
              <a:rPr lang="el-GR" sz="3200" b="1" dirty="0" smtClean="0">
                <a:solidFill>
                  <a:schemeClr val="tx1"/>
                </a:solidFill>
                <a:latin typeface="Calibri" pitchFamily="34" charset="0"/>
                <a:cs typeface="Calibri" pitchFamily="34" charset="0"/>
              </a:rPr>
              <a:t/>
            </a:r>
            <a:br>
              <a:rPr lang="el-GR" sz="3200" b="1" dirty="0" smtClean="0">
                <a:solidFill>
                  <a:schemeClr val="tx1"/>
                </a:solidFill>
                <a:latin typeface="Calibri" pitchFamily="34" charset="0"/>
                <a:cs typeface="Calibri" pitchFamily="34" charset="0"/>
              </a:rPr>
            </a:br>
            <a:r>
              <a:rPr lang="el-GR" sz="3200" b="1" dirty="0" smtClean="0">
                <a:solidFill>
                  <a:schemeClr val="tx1"/>
                </a:solidFill>
                <a:latin typeface="Calibri" pitchFamily="34" charset="0"/>
                <a:cs typeface="Calibri" pitchFamily="34" charset="0"/>
              </a:rPr>
              <a:t/>
            </a:r>
            <a:br>
              <a:rPr lang="el-GR" sz="3200" b="1" dirty="0" smtClean="0">
                <a:solidFill>
                  <a:schemeClr val="tx1"/>
                </a:solidFill>
                <a:latin typeface="Calibri" pitchFamily="34" charset="0"/>
                <a:cs typeface="Calibri" pitchFamily="34" charset="0"/>
              </a:rPr>
            </a:br>
            <a:r>
              <a:rPr lang="el-GR" sz="3200" b="1" dirty="0" smtClean="0">
                <a:solidFill>
                  <a:schemeClr val="tx1"/>
                </a:solidFill>
                <a:latin typeface="Calibri" pitchFamily="34" charset="0"/>
                <a:cs typeface="Calibri" pitchFamily="34" charset="0"/>
              </a:rPr>
              <a:t>Τίτλος προγράμματος: Τα επαγγέλματα του χθες και του σήμερα.</a:t>
            </a:r>
            <a:r>
              <a:rPr lang="el-GR" sz="3200" b="1" dirty="0">
                <a:solidFill>
                  <a:schemeClr val="tx1"/>
                </a:solidFill>
                <a:latin typeface="Calibri" pitchFamily="34" charset="0"/>
                <a:cs typeface="Calibri" pitchFamily="34" charset="0"/>
              </a:rPr>
              <a:t/>
            </a:r>
            <a:br>
              <a:rPr lang="el-GR" sz="3200" b="1" dirty="0">
                <a:solidFill>
                  <a:schemeClr val="tx1"/>
                </a:solidFill>
                <a:latin typeface="Calibri" pitchFamily="34" charset="0"/>
                <a:cs typeface="Calibri" pitchFamily="34" charset="0"/>
              </a:rPr>
            </a:br>
            <a:endParaRPr lang="el-GR" sz="3200" b="1" dirty="0">
              <a:solidFill>
                <a:schemeClr val="tx1"/>
              </a:solidFill>
              <a:latin typeface="Calibri" pitchFamily="34" charset="0"/>
              <a:cs typeface="Calibri" pitchFamily="34" charset="0"/>
            </a:endParaRPr>
          </a:p>
        </p:txBody>
      </p:sp>
      <p:sp>
        <p:nvSpPr>
          <p:cNvPr id="3" name="Subtitle 2"/>
          <p:cNvSpPr>
            <a:spLocks noGrp="1"/>
          </p:cNvSpPr>
          <p:nvPr>
            <p:ph type="subTitle" idx="1"/>
          </p:nvPr>
        </p:nvSpPr>
        <p:spPr>
          <a:xfrm>
            <a:off x="936171" y="1569209"/>
            <a:ext cx="7696200" cy="1524000"/>
          </a:xfrm>
        </p:spPr>
        <p:txBody>
          <a:bodyPr>
            <a:normAutofit/>
          </a:bodyPr>
          <a:lstStyle/>
          <a:p>
            <a:r>
              <a:rPr lang="el-GR" b="1" dirty="0">
                <a:solidFill>
                  <a:schemeClr val="tx1"/>
                </a:solidFill>
                <a:latin typeface="Calibri" pitchFamily="34" charset="0"/>
                <a:cs typeface="Calibri" pitchFamily="34" charset="0"/>
              </a:rPr>
              <a:t>Σχολείο </a:t>
            </a:r>
            <a:r>
              <a:rPr lang="en-US" b="1" dirty="0" smtClean="0">
                <a:solidFill>
                  <a:schemeClr val="tx1"/>
                </a:solidFill>
                <a:latin typeface="Calibri" pitchFamily="34" charset="0"/>
                <a:cs typeface="Calibri" pitchFamily="34" charset="0"/>
              </a:rPr>
              <a:t>: 11o N</a:t>
            </a:r>
            <a:r>
              <a:rPr lang="el-GR" b="1" dirty="0" err="1" smtClean="0">
                <a:solidFill>
                  <a:schemeClr val="tx1"/>
                </a:solidFill>
                <a:latin typeface="Calibri" pitchFamily="34" charset="0"/>
                <a:cs typeface="Calibri" pitchFamily="34" charset="0"/>
              </a:rPr>
              <a:t>ηπιαγωγείο</a:t>
            </a:r>
            <a:r>
              <a:rPr lang="el-GR" b="1" dirty="0" smtClean="0">
                <a:solidFill>
                  <a:schemeClr val="tx1"/>
                </a:solidFill>
                <a:latin typeface="Calibri" pitchFamily="34" charset="0"/>
                <a:cs typeface="Calibri" pitchFamily="34" charset="0"/>
              </a:rPr>
              <a:t> Αμαρουσίου</a:t>
            </a:r>
          </a:p>
          <a:p>
            <a:r>
              <a:rPr lang="el-GR" b="1" dirty="0">
                <a:solidFill>
                  <a:schemeClr val="tx1"/>
                </a:solidFill>
                <a:latin typeface="Calibri" pitchFamily="34" charset="0"/>
                <a:cs typeface="Calibri" pitchFamily="34" charset="0"/>
              </a:rPr>
              <a:t>Σχολικό έτος </a:t>
            </a:r>
            <a:r>
              <a:rPr lang="en-US" b="1" dirty="0">
                <a:solidFill>
                  <a:schemeClr val="tx1"/>
                </a:solidFill>
                <a:latin typeface="Calibri" pitchFamily="34" charset="0"/>
                <a:cs typeface="Calibri" pitchFamily="34" charset="0"/>
              </a:rPr>
              <a:t>:  </a:t>
            </a:r>
            <a:r>
              <a:rPr lang="el-GR" b="1" dirty="0">
                <a:solidFill>
                  <a:schemeClr val="tx1"/>
                </a:solidFill>
                <a:latin typeface="Calibri" pitchFamily="34" charset="0"/>
                <a:cs typeface="Calibri" pitchFamily="34" charset="0"/>
              </a:rPr>
              <a:t>2023-20</a:t>
            </a:r>
            <a:r>
              <a:rPr lang="en-US" b="1" dirty="0">
                <a:solidFill>
                  <a:schemeClr val="tx1"/>
                </a:solidFill>
                <a:latin typeface="Calibri" pitchFamily="34" charset="0"/>
                <a:cs typeface="Calibri" pitchFamily="34" charset="0"/>
              </a:rPr>
              <a:t>2</a:t>
            </a:r>
            <a:r>
              <a:rPr lang="el-GR" b="1" dirty="0">
                <a:solidFill>
                  <a:schemeClr val="tx1"/>
                </a:solidFill>
                <a:latin typeface="Calibri" pitchFamily="34" charset="0"/>
                <a:cs typeface="Calibri" pitchFamily="34" charset="0"/>
              </a:rPr>
              <a:t>4</a:t>
            </a:r>
          </a:p>
          <a:p>
            <a:endParaRPr lang="el-GR" b="1" dirty="0">
              <a:solidFill>
                <a:schemeClr val="tx1"/>
              </a:solidFill>
              <a:latin typeface="Calibri" pitchFamily="34" charset="0"/>
              <a:cs typeface="Calibri" pitchFamily="34" charset="0"/>
            </a:endParaRPr>
          </a:p>
          <a:p>
            <a:endParaRPr lang="el-GR" b="1" dirty="0" smtClean="0">
              <a:solidFill>
                <a:schemeClr val="tx1"/>
              </a:solidFill>
              <a:latin typeface="Calibri" pitchFamily="34" charset="0"/>
              <a:cs typeface="Calibri" pitchFamily="34" charset="0"/>
            </a:endParaRPr>
          </a:p>
          <a:p>
            <a:endParaRPr lang="el-GR" b="1" dirty="0">
              <a:solidFill>
                <a:schemeClr val="tx1"/>
              </a:solidFill>
              <a:latin typeface="Calibri" pitchFamily="34" charset="0"/>
              <a:cs typeface="Calibri" pitchFamily="34" charset="0"/>
            </a:endParaRPr>
          </a:p>
          <a:p>
            <a:endParaRPr lang="el-GR" b="1" dirty="0">
              <a:solidFill>
                <a:schemeClr val="tx1"/>
              </a:solidFill>
              <a:latin typeface="Calibri" pitchFamily="34" charset="0"/>
              <a:cs typeface="Calibri" pitchFamily="34" charset="0"/>
            </a:endParaRPr>
          </a:p>
        </p:txBody>
      </p:sp>
      <p:grpSp>
        <p:nvGrpSpPr>
          <p:cNvPr id="15" name="Group 14"/>
          <p:cNvGrpSpPr/>
          <p:nvPr/>
        </p:nvGrpSpPr>
        <p:grpSpPr>
          <a:xfrm>
            <a:off x="2824138" y="179174"/>
            <a:ext cx="3390900" cy="1060450"/>
            <a:chOff x="2819400" y="152400"/>
            <a:chExt cx="3390900" cy="1060450"/>
          </a:xfrm>
        </p:grpSpPr>
        <p:pic>
          <p:nvPicPr>
            <p:cNvPr id="1026" name="Picture 2" descr="ED"/>
            <p:cNvPicPr>
              <a:picLocks noChangeAspect="1" noChangeArrowheads="1"/>
            </p:cNvPicPr>
            <p:nvPr/>
          </p:nvPicPr>
          <p:blipFill>
            <a:blip r:embed="rId2" cstate="print"/>
            <a:srcRect/>
            <a:stretch>
              <a:fillRect/>
            </a:stretch>
          </p:blipFill>
          <p:spPr bwMode="auto">
            <a:xfrm>
              <a:off x="4343400" y="152400"/>
              <a:ext cx="409575" cy="409575"/>
            </a:xfrm>
            <a:prstGeom prst="rect">
              <a:avLst/>
            </a:prstGeom>
            <a:noFill/>
            <a:ln w="9525">
              <a:noFill/>
              <a:miter lim="800000"/>
              <a:headEnd/>
              <a:tailEnd/>
            </a:ln>
          </p:spPr>
        </p:pic>
        <p:sp>
          <p:nvSpPr>
            <p:cNvPr id="1027" name="Text Box 3"/>
            <p:cNvSpPr txBox="1">
              <a:spLocks noChangeArrowheads="1"/>
            </p:cNvSpPr>
            <p:nvPr/>
          </p:nvSpPr>
          <p:spPr bwMode="auto">
            <a:xfrm>
              <a:off x="2819400" y="533400"/>
              <a:ext cx="3390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i="0" u="none" strike="noStrike" cap="none" normalizeH="0" baseline="0" dirty="0">
                  <a:ln>
                    <a:noFill/>
                  </a:ln>
                  <a:solidFill>
                    <a:schemeClr val="tx1"/>
                  </a:solidFill>
                  <a:effectLst/>
                  <a:latin typeface="Calibri" pitchFamily="34" charset="0"/>
                  <a:cs typeface="Arial" pitchFamily="34" charset="0"/>
                </a:rPr>
                <a:t>ΕΛΛΗΝΙΚΗ</a:t>
              </a:r>
              <a:r>
                <a:rPr kumimoji="0" lang="el-GR" sz="1000" b="1" i="0" u="none" strike="noStrike" cap="none" normalizeH="0" baseline="0" dirty="0">
                  <a:ln>
                    <a:noFill/>
                  </a:ln>
                  <a:solidFill>
                    <a:schemeClr val="tx1"/>
                  </a:solidFill>
                  <a:effectLst/>
                  <a:latin typeface="Calibri" pitchFamily="34" charset="0"/>
                  <a:cs typeface="Arial" pitchFamily="34" charset="0"/>
                </a:rPr>
                <a:t>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ΠΑΙΔΕΙΑΣ,ΕΡΕΥΝΑΣ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ΑΤΤΙΚΗΣ</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Β΄ ΑΘΗΝΑΣ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7550" y="1119142"/>
            <a:ext cx="7772400" cy="838200"/>
          </a:xfrm>
        </p:spPr>
        <p:txBody>
          <a:bodyPr>
            <a:noAutofit/>
          </a:bodyPr>
          <a:lstStyle/>
          <a:p>
            <a:r>
              <a:rPr lang="el-GR" sz="3000" b="1" dirty="0" smtClean="0">
                <a:solidFill>
                  <a:schemeClr val="tx1"/>
                </a:solidFill>
                <a:latin typeface="Calibri" pitchFamily="34" charset="0"/>
                <a:cs typeface="Calibri" pitchFamily="34" charset="0"/>
              </a:rPr>
              <a:t>Επισκέψεις (επισυνάψτε 5 φωτογραφίες)</a:t>
            </a:r>
            <a:endParaRPr lang="el-GR" sz="3000" b="1" dirty="0">
              <a:solidFill>
                <a:schemeClr val="tx1"/>
              </a:solidFill>
              <a:latin typeface="Calibri" pitchFamily="34" charset="0"/>
              <a:cs typeface="Calibri"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grpSp>
        <p:nvGrpSpPr>
          <p:cNvPr id="3" name="Group 14"/>
          <p:cNvGrpSpPr/>
          <p:nvPr/>
        </p:nvGrpSpPr>
        <p:grpSpPr>
          <a:xfrm>
            <a:off x="2819400" y="152400"/>
            <a:ext cx="3390900" cy="1060450"/>
            <a:chOff x="2819400" y="152400"/>
            <a:chExt cx="3390900" cy="1060450"/>
          </a:xfrm>
        </p:grpSpPr>
        <p:pic>
          <p:nvPicPr>
            <p:cNvPr id="21" name="Picture 2" descr="ED"/>
            <p:cNvPicPr>
              <a:picLocks noChangeAspect="1" noChangeArrowheads="1"/>
            </p:cNvPicPr>
            <p:nvPr/>
          </p:nvPicPr>
          <p:blipFill>
            <a:blip r:embed="rId2" cstate="print"/>
            <a:srcRect/>
            <a:stretch>
              <a:fillRect/>
            </a:stretch>
          </p:blipFill>
          <p:spPr bwMode="auto">
            <a:xfrm>
              <a:off x="4343400" y="152400"/>
              <a:ext cx="409575" cy="409575"/>
            </a:xfrm>
            <a:prstGeom prst="rect">
              <a:avLst/>
            </a:prstGeom>
            <a:noFill/>
            <a:ln w="9525">
              <a:noFill/>
              <a:miter lim="800000"/>
              <a:headEnd/>
              <a:tailEnd/>
            </a:ln>
          </p:spPr>
        </p:pic>
        <p:sp>
          <p:nvSpPr>
            <p:cNvPr id="22" name="Text Box 3"/>
            <p:cNvSpPr txBox="1">
              <a:spLocks noChangeArrowheads="1"/>
            </p:cNvSpPr>
            <p:nvPr/>
          </p:nvSpPr>
          <p:spPr bwMode="auto">
            <a:xfrm>
              <a:off x="2819400" y="533400"/>
              <a:ext cx="3390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ΠΑΙΔΕΙΑΣ,ΕΡΕΥΝΑΣ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ΑΤΤΙΚΗΣ</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Β΄ ΑΘΗΝΑΣ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sp>
        <p:nvSpPr>
          <p:cNvPr id="23" name="Content Placeholder 2"/>
          <p:cNvSpPr>
            <a:spLocks noGrp="1"/>
          </p:cNvSpPr>
          <p:nvPr>
            <p:ph idx="1"/>
          </p:nvPr>
        </p:nvSpPr>
        <p:spPr>
          <a:xfrm>
            <a:off x="228600" y="2133600"/>
            <a:ext cx="8686800" cy="4525963"/>
          </a:xfrm>
        </p:spPr>
        <p:txBody>
          <a:bodyPr>
            <a:normAutofit/>
          </a:bodyPr>
          <a:lstStyle/>
          <a:p>
            <a:pPr fontAlgn="t"/>
            <a:endParaRPr lang="el-GR" sz="2400" dirty="0">
              <a:latin typeface="Calibri" pitchFamily="34" charset="0"/>
              <a:cs typeface="Calibri" pitchFamily="34" charset="0"/>
            </a:endParaRPr>
          </a:p>
          <a:p>
            <a:pPr fontAlgn="t"/>
            <a:endParaRPr lang="el-GR" sz="2400" dirty="0">
              <a:latin typeface="Calibri" pitchFamily="34" charset="0"/>
              <a:cs typeface="Calibri" pitchFamily="34" charset="0"/>
            </a:endParaRPr>
          </a:p>
          <a:p>
            <a:endParaRPr lang="el-GR" sz="2400" dirty="0" smtClean="0">
              <a:solidFill>
                <a:schemeClr val="accent1">
                  <a:lumMod val="50000"/>
                </a:schemeClr>
              </a:solidFill>
              <a:effectLst>
                <a:outerShdw blurRad="38100" dist="38100" dir="2700000" algn="tl">
                  <a:srgbClr val="000000">
                    <a:alpha val="43137"/>
                  </a:srgbClr>
                </a:outerShdw>
              </a:effectLst>
            </a:endParaRPr>
          </a:p>
          <a:p>
            <a:pPr fontAlgn="t"/>
            <a:endParaRPr lang="el-GR" sz="2400" dirty="0">
              <a:latin typeface="Calibri" pitchFamily="34" charset="0"/>
              <a:cs typeface="Calibri" pitchFamily="34" charset="0"/>
            </a:endParaRPr>
          </a:p>
          <a:p>
            <a:endParaRPr lang="el-GR" sz="2400" dirty="0">
              <a:latin typeface="Calibri" pitchFamily="34" charset="0"/>
              <a:cs typeface="Calibri" pitchFamily="34" charset="0"/>
            </a:endParaRPr>
          </a:p>
        </p:txBody>
      </p:sp>
      <p:sp>
        <p:nvSpPr>
          <p:cNvPr id="8" name="Content Placeholder 2"/>
          <p:cNvSpPr txBox="1">
            <a:spLocks/>
          </p:cNvSpPr>
          <p:nvPr/>
        </p:nvSpPr>
        <p:spPr>
          <a:xfrm>
            <a:off x="381000" y="2286000"/>
            <a:ext cx="8686800" cy="4525963"/>
          </a:xfrm>
          <a:prstGeom prst="rect">
            <a:avLst/>
          </a:prstGeom>
        </p:spPr>
        <p:txBody>
          <a:bodyPr>
            <a:normAutofit/>
          </a:bodyPr>
          <a:lstStyle/>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p:txBody>
      </p:sp>
      <p:sp>
        <p:nvSpPr>
          <p:cNvPr id="9" name="Content Placeholder 2"/>
          <p:cNvSpPr txBox="1">
            <a:spLocks/>
          </p:cNvSpPr>
          <p:nvPr/>
        </p:nvSpPr>
        <p:spPr>
          <a:xfrm>
            <a:off x="533400" y="2438400"/>
            <a:ext cx="8686800" cy="4525963"/>
          </a:xfrm>
          <a:prstGeom prst="rect">
            <a:avLst/>
          </a:prstGeom>
        </p:spPr>
        <p:txBody>
          <a:bodyPr>
            <a:normAutofit/>
          </a:bodyPr>
          <a:lstStyle/>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p:txBody>
      </p:sp>
      <p:pic>
        <p:nvPicPr>
          <p:cNvPr id="12" name="Εικόνα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6286" y="2098207"/>
            <a:ext cx="1710383" cy="2280510"/>
          </a:xfrm>
          <a:prstGeom prst="rect">
            <a:avLst/>
          </a:prstGeom>
        </p:spPr>
      </p:pic>
      <p:pic>
        <p:nvPicPr>
          <p:cNvPr id="13" name="Εικόνα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04716" y="2069174"/>
            <a:ext cx="1744168" cy="2325557"/>
          </a:xfrm>
          <a:prstGeom prst="rect">
            <a:avLst/>
          </a:prstGeom>
        </p:spPr>
      </p:pic>
      <p:pic>
        <p:nvPicPr>
          <p:cNvPr id="14" name="Εικόνα 1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38026" y="2043202"/>
            <a:ext cx="1701732" cy="2268975"/>
          </a:xfrm>
          <a:prstGeom prst="rect">
            <a:avLst/>
          </a:prstGeom>
        </p:spPr>
      </p:pic>
      <p:pic>
        <p:nvPicPr>
          <p:cNvPr id="15" name="Εικόνα 1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483767" y="4578062"/>
            <a:ext cx="1652804" cy="2203738"/>
          </a:xfrm>
          <a:prstGeom prst="rect">
            <a:avLst/>
          </a:prstGeom>
        </p:spPr>
      </p:pic>
      <p:pic>
        <p:nvPicPr>
          <p:cNvPr id="17" name="Εικόνα 1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645288" y="4548849"/>
            <a:ext cx="1656184" cy="2208246"/>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524000"/>
            <a:ext cx="7772400" cy="838200"/>
          </a:xfrm>
        </p:spPr>
        <p:txBody>
          <a:bodyPr>
            <a:noAutofit/>
          </a:bodyPr>
          <a:lstStyle/>
          <a:p>
            <a:r>
              <a:rPr lang="el-GR" sz="3000" b="1" dirty="0" smtClean="0">
                <a:solidFill>
                  <a:schemeClr val="tx1"/>
                </a:solidFill>
                <a:latin typeface="Calibri" pitchFamily="34" charset="0"/>
                <a:cs typeface="Calibri" pitchFamily="34" charset="0"/>
              </a:rPr>
              <a:t>Διάχυση αποτελεσμάτων</a:t>
            </a:r>
            <a:endParaRPr lang="el-GR" sz="3000" b="1" dirty="0">
              <a:solidFill>
                <a:schemeClr val="tx1"/>
              </a:solidFill>
              <a:latin typeface="Calibri" pitchFamily="34" charset="0"/>
              <a:cs typeface="Calibri"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grpSp>
        <p:nvGrpSpPr>
          <p:cNvPr id="3" name="Group 14"/>
          <p:cNvGrpSpPr/>
          <p:nvPr/>
        </p:nvGrpSpPr>
        <p:grpSpPr>
          <a:xfrm>
            <a:off x="2819400" y="152400"/>
            <a:ext cx="3390900" cy="1060450"/>
            <a:chOff x="2819400" y="152400"/>
            <a:chExt cx="3390900" cy="1060450"/>
          </a:xfrm>
        </p:grpSpPr>
        <p:pic>
          <p:nvPicPr>
            <p:cNvPr id="21" name="Picture 2" descr="ED"/>
            <p:cNvPicPr>
              <a:picLocks noChangeAspect="1" noChangeArrowheads="1"/>
            </p:cNvPicPr>
            <p:nvPr/>
          </p:nvPicPr>
          <p:blipFill>
            <a:blip r:embed="rId2" cstate="print"/>
            <a:srcRect/>
            <a:stretch>
              <a:fillRect/>
            </a:stretch>
          </p:blipFill>
          <p:spPr bwMode="auto">
            <a:xfrm>
              <a:off x="4343400" y="152400"/>
              <a:ext cx="409575" cy="409575"/>
            </a:xfrm>
            <a:prstGeom prst="rect">
              <a:avLst/>
            </a:prstGeom>
            <a:noFill/>
            <a:ln w="9525">
              <a:noFill/>
              <a:miter lim="800000"/>
              <a:headEnd/>
              <a:tailEnd/>
            </a:ln>
          </p:spPr>
        </p:pic>
        <p:sp>
          <p:nvSpPr>
            <p:cNvPr id="22" name="Text Box 3"/>
            <p:cNvSpPr txBox="1">
              <a:spLocks noChangeArrowheads="1"/>
            </p:cNvSpPr>
            <p:nvPr/>
          </p:nvSpPr>
          <p:spPr bwMode="auto">
            <a:xfrm>
              <a:off x="2819400" y="533400"/>
              <a:ext cx="3390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ΠΑΙΔΕΙΑΣ,ΕΡΕΥΝΑΣ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ΑΤΤΙΚΗΣ</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Β΄ ΑΘΗΝΑΣ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sp>
        <p:nvSpPr>
          <p:cNvPr id="23" name="Content Placeholder 2"/>
          <p:cNvSpPr>
            <a:spLocks noGrp="1"/>
          </p:cNvSpPr>
          <p:nvPr>
            <p:ph idx="1"/>
          </p:nvPr>
        </p:nvSpPr>
        <p:spPr>
          <a:xfrm>
            <a:off x="228600" y="2133600"/>
            <a:ext cx="8686800" cy="4525963"/>
          </a:xfrm>
        </p:spPr>
        <p:txBody>
          <a:bodyPr>
            <a:normAutofit/>
          </a:bodyPr>
          <a:lstStyle/>
          <a:p>
            <a:pPr marL="82296" indent="0" fontAlgn="t">
              <a:buNone/>
            </a:pPr>
            <a:endParaRPr lang="el-GR" sz="2400" dirty="0">
              <a:latin typeface="Calibri" pitchFamily="34" charset="0"/>
              <a:cs typeface="Calibri" pitchFamily="34" charset="0"/>
            </a:endParaRPr>
          </a:p>
          <a:p>
            <a:endParaRPr lang="el-GR" sz="2400" dirty="0" smtClean="0">
              <a:solidFill>
                <a:schemeClr val="accent1">
                  <a:lumMod val="50000"/>
                </a:schemeClr>
              </a:solidFill>
              <a:effectLst>
                <a:outerShdw blurRad="38100" dist="38100" dir="2700000" algn="tl">
                  <a:srgbClr val="000000">
                    <a:alpha val="43137"/>
                  </a:srgbClr>
                </a:outerShdw>
              </a:effectLst>
            </a:endParaRPr>
          </a:p>
          <a:p>
            <a:pPr fontAlgn="t"/>
            <a:endParaRPr lang="el-GR" sz="2400" dirty="0">
              <a:latin typeface="Calibri" pitchFamily="34" charset="0"/>
              <a:cs typeface="Calibri" pitchFamily="34" charset="0"/>
            </a:endParaRPr>
          </a:p>
          <a:p>
            <a:endParaRPr lang="el-GR" sz="2400" dirty="0">
              <a:latin typeface="Calibri" pitchFamily="34" charset="0"/>
              <a:cs typeface="Calibri" pitchFamily="34" charset="0"/>
            </a:endParaRPr>
          </a:p>
        </p:txBody>
      </p:sp>
      <p:sp>
        <p:nvSpPr>
          <p:cNvPr id="8" name="Content Placeholder 2"/>
          <p:cNvSpPr txBox="1">
            <a:spLocks/>
          </p:cNvSpPr>
          <p:nvPr/>
        </p:nvSpPr>
        <p:spPr>
          <a:xfrm>
            <a:off x="381000" y="2286000"/>
            <a:ext cx="8686800" cy="4525963"/>
          </a:xfrm>
          <a:prstGeom prst="rect">
            <a:avLst/>
          </a:prstGeom>
        </p:spPr>
        <p:txBody>
          <a:bodyPr>
            <a:normAutofit/>
          </a:bodyPr>
          <a:lstStyle/>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p:txBody>
      </p:sp>
      <p:sp>
        <p:nvSpPr>
          <p:cNvPr id="9" name="Content Placeholder 2"/>
          <p:cNvSpPr txBox="1">
            <a:spLocks/>
          </p:cNvSpPr>
          <p:nvPr/>
        </p:nvSpPr>
        <p:spPr>
          <a:xfrm>
            <a:off x="533400" y="2438400"/>
            <a:ext cx="8686800" cy="4525963"/>
          </a:xfrm>
          <a:prstGeom prst="rect">
            <a:avLst/>
          </a:prstGeom>
        </p:spPr>
        <p:txBody>
          <a:bodyPr>
            <a:normAutofit/>
          </a:bodyPr>
          <a:lstStyle/>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r>
              <a:rPr kumimoji="0" lang="el-GR" sz="24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Ανάρτηση στην ιστοσελίδα</a:t>
            </a:r>
            <a:r>
              <a:rPr kumimoji="0" lang="el-GR" sz="2400" b="0" i="0" u="none" strike="noStrike" kern="1200" cap="none" spc="0" normalizeH="0" noProof="0" dirty="0" smtClean="0">
                <a:ln>
                  <a:noFill/>
                </a:ln>
                <a:solidFill>
                  <a:schemeClr val="tx1"/>
                </a:solidFill>
                <a:effectLst/>
                <a:uLnTx/>
                <a:uFillTx/>
                <a:latin typeface="Calibri" pitchFamily="34" charset="0"/>
                <a:ea typeface="+mn-ea"/>
                <a:cs typeface="Calibri" pitchFamily="34" charset="0"/>
              </a:rPr>
              <a:t> του </a:t>
            </a:r>
            <a:r>
              <a:rPr kumimoji="0" lang="el-GR" sz="2400" b="0" i="0" u="none" strike="noStrike" kern="1200" cap="none" spc="0" normalizeH="0" noProof="0" dirty="0" err="1" smtClean="0">
                <a:ln>
                  <a:noFill/>
                </a:ln>
                <a:solidFill>
                  <a:schemeClr val="tx1"/>
                </a:solidFill>
                <a:effectLst/>
                <a:uLnTx/>
                <a:uFillTx/>
                <a:latin typeface="Calibri" pitchFamily="34" charset="0"/>
                <a:ea typeface="+mn-ea"/>
                <a:cs typeface="Calibri" pitchFamily="34" charset="0"/>
              </a:rPr>
              <a:t>Νηπ</a:t>
            </a:r>
            <a:r>
              <a:rPr kumimoji="0" lang="el-GR" sz="2400" b="0" i="0" u="none" strike="noStrike" kern="1200" cap="none" spc="0" normalizeH="0" noProof="0" dirty="0" smtClean="0">
                <a:ln>
                  <a:noFill/>
                </a:ln>
                <a:solidFill>
                  <a:schemeClr val="tx1"/>
                </a:solidFill>
                <a:effectLst/>
                <a:uLnTx/>
                <a:uFillTx/>
                <a:latin typeface="Calibri" pitchFamily="34" charset="0"/>
                <a:ea typeface="+mn-ea"/>
                <a:cs typeface="Calibri" pitchFamily="34" charset="0"/>
              </a:rPr>
              <a:t>/</a:t>
            </a:r>
            <a:r>
              <a:rPr kumimoji="0" lang="el-GR" sz="2400" b="0" i="0" u="none" strike="noStrike" kern="1200" cap="none" spc="0" normalizeH="0" noProof="0" dirty="0" err="1" smtClean="0">
                <a:ln>
                  <a:noFill/>
                </a:ln>
                <a:solidFill>
                  <a:schemeClr val="tx1"/>
                </a:solidFill>
                <a:effectLst/>
                <a:uLnTx/>
                <a:uFillTx/>
                <a:latin typeface="Calibri" pitchFamily="34" charset="0"/>
                <a:ea typeface="+mn-ea"/>
                <a:cs typeface="Calibri" pitchFamily="34" charset="0"/>
              </a:rPr>
              <a:t>γείου</a:t>
            </a:r>
            <a:r>
              <a:rPr kumimoji="0" lang="el-GR" sz="2400" b="0" i="0" u="none" strike="noStrike" kern="1200" cap="none" spc="0" normalizeH="0" noProof="0" dirty="0" smtClean="0">
                <a:ln>
                  <a:noFill/>
                </a:ln>
                <a:solidFill>
                  <a:schemeClr val="tx1"/>
                </a:solidFill>
                <a:effectLst/>
                <a:uLnTx/>
                <a:uFillTx/>
                <a:latin typeface="Calibri" pitchFamily="34" charset="0"/>
                <a:ea typeface="+mn-ea"/>
                <a:cs typeface="Calibri" pitchFamily="34" charset="0"/>
              </a:rPr>
              <a:t> των κυριότερων δραστηριοτήτων/δράσεων του προγράμματος.</a:t>
            </a:r>
            <a:r>
              <a:rPr kumimoji="0" lang="el-GR" sz="24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t>
            </a:r>
            <a:endParaRPr kumimoji="0" lang="el-GR" sz="24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r>
              <a:rPr kumimoji="0" lang="el-GR" sz="24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Δημιουργία</a:t>
            </a:r>
            <a:r>
              <a:rPr kumimoji="0" lang="el-GR" sz="2400" b="0" i="0" u="none" strike="noStrike" kern="1200" cap="none" spc="0" normalizeH="0" noProof="0" dirty="0" smtClean="0">
                <a:ln>
                  <a:noFill/>
                </a:ln>
                <a:solidFill>
                  <a:schemeClr val="tx1"/>
                </a:solidFill>
                <a:effectLst/>
                <a:uLnTx/>
                <a:uFillTx/>
                <a:latin typeface="Calibri" pitchFamily="34" charset="0"/>
                <a:ea typeface="+mn-ea"/>
                <a:cs typeface="Calibri" pitchFamily="34" charset="0"/>
              </a:rPr>
              <a:t> εκπαιδευτικού υλικού και παραμυθιού(σε έντυπη μορφή) το οποίο διανεμήθηκε στο σύνολο των παιδιών.</a:t>
            </a:r>
            <a:endParaRPr kumimoji="0" lang="el-GR" sz="24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524000"/>
            <a:ext cx="7772400" cy="838200"/>
          </a:xfrm>
        </p:spPr>
        <p:txBody>
          <a:bodyPr>
            <a:noAutofit/>
          </a:bodyPr>
          <a:lstStyle/>
          <a:p>
            <a:r>
              <a:rPr lang="el-GR" sz="3000" b="1" dirty="0" smtClean="0">
                <a:solidFill>
                  <a:schemeClr val="tx1"/>
                </a:solidFill>
                <a:latin typeface="Calibri" pitchFamily="34" charset="0"/>
                <a:cs typeface="Calibri" pitchFamily="34" charset="0"/>
              </a:rPr>
              <a:t/>
            </a:r>
            <a:br>
              <a:rPr lang="el-GR" sz="3000" b="1" dirty="0" smtClean="0">
                <a:solidFill>
                  <a:schemeClr val="tx1"/>
                </a:solidFill>
                <a:latin typeface="Calibri" pitchFamily="34" charset="0"/>
                <a:cs typeface="Calibri" pitchFamily="34" charset="0"/>
              </a:rPr>
            </a:br>
            <a:r>
              <a:rPr lang="el-GR" sz="3000" b="1" dirty="0" smtClean="0">
                <a:solidFill>
                  <a:schemeClr val="tx1"/>
                </a:solidFill>
                <a:latin typeface="Calibri" pitchFamily="34" charset="0"/>
                <a:cs typeface="Calibri" pitchFamily="34" charset="0"/>
              </a:rPr>
              <a:t>Αξιολόγηση αποτελεσμάτων </a:t>
            </a:r>
            <a:r>
              <a:rPr lang="el-GR" sz="3000" dirty="0" smtClean="0">
                <a:solidFill>
                  <a:schemeClr val="tx1"/>
                </a:solidFill>
                <a:latin typeface="Calibri" pitchFamily="34" charset="0"/>
                <a:cs typeface="Calibri" pitchFamily="34" charset="0"/>
              </a:rPr>
              <a:t>(το πριν και το μετά, τι άλλαξε …)</a:t>
            </a:r>
            <a:br>
              <a:rPr lang="el-GR" sz="3000" dirty="0" smtClean="0">
                <a:solidFill>
                  <a:schemeClr val="tx1"/>
                </a:solidFill>
                <a:latin typeface="Calibri" pitchFamily="34" charset="0"/>
                <a:cs typeface="Calibri" pitchFamily="34" charset="0"/>
              </a:rPr>
            </a:br>
            <a:r>
              <a:rPr lang="el-GR" sz="3000" dirty="0">
                <a:solidFill>
                  <a:schemeClr val="tx1"/>
                </a:solidFill>
                <a:latin typeface="Calibri" pitchFamily="34" charset="0"/>
                <a:cs typeface="Calibri" pitchFamily="34" charset="0"/>
              </a:rPr>
              <a:t/>
            </a:r>
            <a:br>
              <a:rPr lang="el-GR" sz="3000" dirty="0">
                <a:solidFill>
                  <a:schemeClr val="tx1"/>
                </a:solidFill>
                <a:latin typeface="Calibri" pitchFamily="34" charset="0"/>
                <a:cs typeface="Calibri" pitchFamily="34" charset="0"/>
              </a:rPr>
            </a:br>
            <a:endParaRPr lang="el-GR" sz="3000" b="1" dirty="0">
              <a:solidFill>
                <a:schemeClr val="tx1"/>
              </a:solidFill>
              <a:latin typeface="Calibri" pitchFamily="34" charset="0"/>
              <a:cs typeface="Calibri"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grpSp>
        <p:nvGrpSpPr>
          <p:cNvPr id="3" name="Group 14"/>
          <p:cNvGrpSpPr/>
          <p:nvPr/>
        </p:nvGrpSpPr>
        <p:grpSpPr>
          <a:xfrm>
            <a:off x="2819400" y="152400"/>
            <a:ext cx="3390900" cy="1060450"/>
            <a:chOff x="2819400" y="152400"/>
            <a:chExt cx="3390900" cy="1060450"/>
          </a:xfrm>
        </p:grpSpPr>
        <p:pic>
          <p:nvPicPr>
            <p:cNvPr id="21" name="Picture 2" descr="ED"/>
            <p:cNvPicPr>
              <a:picLocks noChangeAspect="1" noChangeArrowheads="1"/>
            </p:cNvPicPr>
            <p:nvPr/>
          </p:nvPicPr>
          <p:blipFill>
            <a:blip r:embed="rId2" cstate="print"/>
            <a:srcRect/>
            <a:stretch>
              <a:fillRect/>
            </a:stretch>
          </p:blipFill>
          <p:spPr bwMode="auto">
            <a:xfrm>
              <a:off x="4343400" y="152400"/>
              <a:ext cx="409575" cy="409575"/>
            </a:xfrm>
            <a:prstGeom prst="rect">
              <a:avLst/>
            </a:prstGeom>
            <a:noFill/>
            <a:ln w="9525">
              <a:noFill/>
              <a:miter lim="800000"/>
              <a:headEnd/>
              <a:tailEnd/>
            </a:ln>
          </p:spPr>
        </p:pic>
        <p:sp>
          <p:nvSpPr>
            <p:cNvPr id="22" name="Text Box 3"/>
            <p:cNvSpPr txBox="1">
              <a:spLocks noChangeArrowheads="1"/>
            </p:cNvSpPr>
            <p:nvPr/>
          </p:nvSpPr>
          <p:spPr bwMode="auto">
            <a:xfrm>
              <a:off x="2819400" y="533400"/>
              <a:ext cx="3390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ΠΑΙΔΕΙΑΣ,ΕΡΕΥΝΑΣ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ΑΤΤΙΚΗΣ</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Β΄ ΑΘΗΝΑΣ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sp>
        <p:nvSpPr>
          <p:cNvPr id="23" name="Content Placeholder 2"/>
          <p:cNvSpPr>
            <a:spLocks noGrp="1"/>
          </p:cNvSpPr>
          <p:nvPr>
            <p:ph idx="1"/>
          </p:nvPr>
        </p:nvSpPr>
        <p:spPr>
          <a:xfrm>
            <a:off x="228600" y="2133600"/>
            <a:ext cx="8686800" cy="4525963"/>
          </a:xfrm>
        </p:spPr>
        <p:txBody>
          <a:bodyPr>
            <a:normAutofit fontScale="92500" lnSpcReduction="10000"/>
          </a:bodyPr>
          <a:lstStyle/>
          <a:p>
            <a:pPr marL="82296" indent="0" fontAlgn="t">
              <a:buNone/>
            </a:pPr>
            <a:r>
              <a:rPr lang="el-GR" sz="2400" dirty="0" smtClean="0"/>
              <a:t>Οι μαθητές/</a:t>
            </a:r>
            <a:r>
              <a:rPr lang="el-GR" sz="2400" dirty="0" err="1" smtClean="0"/>
              <a:t>τριες</a:t>
            </a:r>
            <a:r>
              <a:rPr lang="el-GR" sz="2400" dirty="0" smtClean="0"/>
              <a:t>  γνώρισαν </a:t>
            </a:r>
            <a:r>
              <a:rPr lang="el-GR" sz="2400" dirty="0"/>
              <a:t>τα επαγγέλματα και  τις απαιτήσεις του κάθε επαγγέλματος και την προσφορά τους στο κοινωνικό σύνολο. </a:t>
            </a:r>
            <a:r>
              <a:rPr lang="el-GR" sz="2400" dirty="0" smtClean="0"/>
              <a:t> Γνώρισαν </a:t>
            </a:r>
            <a:r>
              <a:rPr lang="el-GR" sz="2400" dirty="0"/>
              <a:t>ότι το επάγγελμα εξασφαλίζει στον άνθρωπο τα προς το ζην, εντάσσει τον επαγγελματία στο κοινωνικό σύνολο ως ικανό και χρήσιμο μέλος, συμβάλλοντας στην προσωπική και κοινωνική </a:t>
            </a:r>
            <a:r>
              <a:rPr lang="el-GR" sz="2400" dirty="0" smtClean="0"/>
              <a:t>ανάπτυξη.</a:t>
            </a:r>
          </a:p>
          <a:p>
            <a:pPr marL="82296" indent="0" fontAlgn="t">
              <a:buNone/>
            </a:pPr>
            <a:r>
              <a:rPr lang="el-GR" sz="2400" dirty="0" smtClean="0"/>
              <a:t>Επίσης </a:t>
            </a:r>
            <a:r>
              <a:rPr lang="el-GR" sz="2400" dirty="0"/>
              <a:t>να </a:t>
            </a:r>
            <a:r>
              <a:rPr lang="el-GR" sz="2400" dirty="0" smtClean="0"/>
              <a:t>γνώρισαν </a:t>
            </a:r>
            <a:r>
              <a:rPr lang="el-GR" sz="2400" dirty="0"/>
              <a:t>τα παραδοσιακά επαγγέλματα που χάθηκαν στον χρόνο αλλά και τα νέα</a:t>
            </a:r>
            <a:r>
              <a:rPr lang="el-GR" sz="2400" dirty="0" smtClean="0"/>
              <a:t>. </a:t>
            </a:r>
            <a:r>
              <a:rPr lang="el-GR" sz="2400" dirty="0"/>
              <a:t>Κάποια επαγγέλματα παραμένουν ίδια μέσα στο πέρασμα του χρόνου, όμως άλλα </a:t>
            </a:r>
            <a:r>
              <a:rPr lang="el-GR" sz="2400" dirty="0" smtClean="0"/>
              <a:t>καταργούνται.</a:t>
            </a:r>
          </a:p>
          <a:p>
            <a:pPr marL="82296" indent="0" fontAlgn="t">
              <a:buNone/>
            </a:pPr>
            <a:r>
              <a:rPr lang="el-GR" sz="2400" dirty="0" smtClean="0"/>
              <a:t>Καλλιεργήθηκαν δεξιότητες όπως η κριτική </a:t>
            </a:r>
            <a:r>
              <a:rPr lang="el-GR" sz="2400" dirty="0"/>
              <a:t>σκέψη</a:t>
            </a:r>
            <a:r>
              <a:rPr lang="el-GR" sz="2400" dirty="0" smtClean="0"/>
              <a:t>, η</a:t>
            </a:r>
            <a:r>
              <a:rPr lang="el-GR" sz="2400" dirty="0"/>
              <a:t/>
            </a:r>
            <a:br>
              <a:rPr lang="el-GR" sz="2400" dirty="0"/>
            </a:br>
            <a:r>
              <a:rPr lang="el-GR" sz="2400" dirty="0"/>
              <a:t>επικοινωνία, συνεργασία, δημιουργικότητα .Δεξιότητες της κοινωνικής ζωής,  </a:t>
            </a:r>
            <a:r>
              <a:rPr lang="el-GR" sz="2400" dirty="0" err="1"/>
              <a:t>αυτομέριμνα</a:t>
            </a:r>
            <a:r>
              <a:rPr lang="el-GR" sz="2400" dirty="0"/>
              <a:t> , κοινωνικές δεξιότητες,  </a:t>
            </a:r>
            <a:r>
              <a:rPr lang="el-GR" sz="2400" dirty="0" err="1"/>
              <a:t>ενσυναίσθηση</a:t>
            </a:r>
            <a:r>
              <a:rPr lang="el-GR" sz="2400" dirty="0"/>
              <a:t>  και ευαισθησία, προσαρμοστικότητα, υπευθυνότητα </a:t>
            </a:r>
            <a:r>
              <a:rPr lang="el-GR" sz="2400" dirty="0" smtClean="0"/>
              <a:t>, </a:t>
            </a:r>
            <a:r>
              <a:rPr lang="el-GR" sz="2400" dirty="0"/>
              <a:t>δημιουργική, παραγωγική, ολιστική σκέψη. </a:t>
            </a:r>
            <a:endParaRPr lang="el-GR" sz="2400" dirty="0" smtClean="0">
              <a:solidFill>
                <a:schemeClr val="accent1">
                  <a:lumMod val="50000"/>
                </a:schemeClr>
              </a:solidFill>
              <a:effectLst>
                <a:outerShdw blurRad="38100" dist="38100" dir="2700000" algn="tl">
                  <a:srgbClr val="000000">
                    <a:alpha val="43137"/>
                  </a:srgbClr>
                </a:outerShdw>
              </a:effectLst>
            </a:endParaRPr>
          </a:p>
          <a:p>
            <a:pPr fontAlgn="t"/>
            <a:endParaRPr lang="el-GR" sz="2400" dirty="0">
              <a:latin typeface="Calibri" pitchFamily="34" charset="0"/>
              <a:cs typeface="Calibri" pitchFamily="34" charset="0"/>
            </a:endParaRPr>
          </a:p>
          <a:p>
            <a:endParaRPr lang="el-GR" sz="2400" dirty="0">
              <a:latin typeface="Calibri" pitchFamily="34" charset="0"/>
              <a:cs typeface="Calibri" pitchFamily="34" charset="0"/>
            </a:endParaRPr>
          </a:p>
        </p:txBody>
      </p:sp>
      <p:sp>
        <p:nvSpPr>
          <p:cNvPr id="8" name="Content Placeholder 2"/>
          <p:cNvSpPr txBox="1">
            <a:spLocks/>
          </p:cNvSpPr>
          <p:nvPr/>
        </p:nvSpPr>
        <p:spPr>
          <a:xfrm>
            <a:off x="381000" y="2286000"/>
            <a:ext cx="8686800" cy="4525963"/>
          </a:xfrm>
          <a:prstGeom prst="rect">
            <a:avLst/>
          </a:prstGeom>
        </p:spPr>
        <p:txBody>
          <a:bodyPr>
            <a:normAutofit/>
          </a:bodyPr>
          <a:lstStyle/>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p:txBody>
      </p:sp>
      <p:sp>
        <p:nvSpPr>
          <p:cNvPr id="9" name="Content Placeholder 2"/>
          <p:cNvSpPr txBox="1">
            <a:spLocks/>
          </p:cNvSpPr>
          <p:nvPr/>
        </p:nvSpPr>
        <p:spPr>
          <a:xfrm>
            <a:off x="533400" y="2438400"/>
            <a:ext cx="8686800" cy="4525963"/>
          </a:xfrm>
          <a:prstGeom prst="rect">
            <a:avLst/>
          </a:prstGeom>
        </p:spPr>
        <p:txBody>
          <a:bodyPr>
            <a:normAutofit/>
          </a:bodyPr>
          <a:lstStyle/>
          <a:p>
            <a:pPr marL="82296" marR="0" lvl="0" algn="l" defTabSz="914400" rtl="0" eaLnBrk="1" fontAlgn="t" latinLnBrk="0" hangingPunct="1">
              <a:lnSpc>
                <a:spcPct val="100000"/>
              </a:lnSpc>
              <a:spcBef>
                <a:spcPts val="600"/>
              </a:spcBef>
              <a:spcAft>
                <a:spcPts val="0"/>
              </a:spcAft>
              <a:buClr>
                <a:schemeClr val="accent1"/>
              </a:buClr>
              <a:buSzPct val="80000"/>
              <a:tabLst/>
              <a:defRPr/>
            </a:pPr>
            <a:endParaRPr kumimoji="0" lang="el-GR" sz="24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447800"/>
            <a:ext cx="5334000" cy="838200"/>
          </a:xfrm>
        </p:spPr>
        <p:txBody>
          <a:bodyPr>
            <a:normAutofit/>
          </a:bodyPr>
          <a:lstStyle/>
          <a:p>
            <a:r>
              <a:rPr lang="el-GR" sz="3200" b="1" dirty="0">
                <a:solidFill>
                  <a:schemeClr val="tx1"/>
                </a:solidFill>
                <a:latin typeface="Calibri" pitchFamily="34" charset="0"/>
                <a:cs typeface="Calibri" pitchFamily="34" charset="0"/>
              </a:rPr>
              <a:t>Στοιχεία εκπαιδευτικών</a:t>
            </a:r>
          </a:p>
        </p:txBody>
      </p:sp>
      <p:sp>
        <p:nvSpPr>
          <p:cNvPr id="3" name="Content Placeholder 2"/>
          <p:cNvSpPr>
            <a:spLocks noGrp="1"/>
          </p:cNvSpPr>
          <p:nvPr>
            <p:ph idx="1"/>
          </p:nvPr>
        </p:nvSpPr>
        <p:spPr>
          <a:xfrm>
            <a:off x="533400" y="1828800"/>
            <a:ext cx="8382000" cy="4525963"/>
          </a:xfrm>
        </p:spPr>
        <p:txBody>
          <a:bodyPr/>
          <a:lstStyle/>
          <a:p>
            <a:pPr lvl="1">
              <a:buNone/>
            </a:pPr>
            <a:endParaRPr lang="en-US" dirty="0">
              <a:solidFill>
                <a:schemeClr val="bg1"/>
              </a:solidFill>
              <a:latin typeface="Calibri" pitchFamily="34" charset="0"/>
              <a:cs typeface="Calibri" pitchFamily="34" charset="0"/>
            </a:endParaRPr>
          </a:p>
          <a:p>
            <a:r>
              <a:rPr lang="el-GR" sz="2800" dirty="0">
                <a:latin typeface="Calibri" pitchFamily="34" charset="0"/>
                <a:cs typeface="Calibri" pitchFamily="34" charset="0"/>
              </a:rPr>
              <a:t>Ονοματεπώνυμο και κλάδος συμμετεχόντων εκπαιδευτικών στο </a:t>
            </a:r>
            <a:r>
              <a:rPr lang="el-GR" sz="2800" dirty="0" smtClean="0">
                <a:latin typeface="Calibri" pitchFamily="34" charset="0"/>
                <a:cs typeface="Calibri" pitchFamily="34" charset="0"/>
              </a:rPr>
              <a:t>πρόγραμμα</a:t>
            </a:r>
          </a:p>
          <a:p>
            <a:r>
              <a:rPr lang="el-GR" sz="2800" dirty="0" smtClean="0">
                <a:latin typeface="Calibri" pitchFamily="34" charset="0"/>
                <a:cs typeface="Calibri" pitchFamily="34" charset="0"/>
              </a:rPr>
              <a:t>Συντονιστής: Παπαδημητρίου Αναστασία</a:t>
            </a:r>
          </a:p>
          <a:p>
            <a:r>
              <a:rPr lang="el-GR" sz="2800" dirty="0" smtClean="0">
                <a:latin typeface="Calibri" pitchFamily="34" charset="0"/>
                <a:cs typeface="Calibri" pitchFamily="34" charset="0"/>
              </a:rPr>
              <a:t>Εκπαιδευτικοί:</a:t>
            </a:r>
          </a:p>
          <a:p>
            <a:r>
              <a:rPr lang="el-GR" sz="2800" dirty="0" smtClean="0">
                <a:latin typeface="Calibri" pitchFamily="34" charset="0"/>
                <a:cs typeface="Calibri" pitchFamily="34" charset="0"/>
              </a:rPr>
              <a:t>1. </a:t>
            </a:r>
            <a:r>
              <a:rPr lang="el-GR" sz="2800" dirty="0" err="1" smtClean="0">
                <a:latin typeface="Calibri" pitchFamily="34" charset="0"/>
                <a:cs typeface="Calibri" pitchFamily="34" charset="0"/>
              </a:rPr>
              <a:t>Τσιώλη</a:t>
            </a:r>
            <a:r>
              <a:rPr lang="el-GR" sz="2800" dirty="0" smtClean="0">
                <a:latin typeface="Calibri" pitchFamily="34" charset="0"/>
                <a:cs typeface="Calibri" pitchFamily="34" charset="0"/>
              </a:rPr>
              <a:t> Πηνελόπη</a:t>
            </a:r>
          </a:p>
          <a:p>
            <a:r>
              <a:rPr lang="el-GR" sz="2800" dirty="0" smtClean="0">
                <a:latin typeface="Calibri" pitchFamily="34" charset="0"/>
                <a:cs typeface="Calibri" pitchFamily="34" charset="0"/>
              </a:rPr>
              <a:t>2. Μαρκάκη Αργυρούλα</a:t>
            </a:r>
            <a:endParaRPr lang="el-GR" sz="2800" dirty="0">
              <a:latin typeface="Calibri" pitchFamily="34" charset="0"/>
              <a:cs typeface="Calibri" pitchFamily="34" charset="0"/>
            </a:endParaRPr>
          </a:p>
          <a:p>
            <a:r>
              <a:rPr lang="el-GR" dirty="0" smtClean="0">
                <a:solidFill>
                  <a:schemeClr val="bg1"/>
                </a:solidFill>
              </a:rPr>
              <a:t>1.</a:t>
            </a:r>
            <a:endParaRPr lang="en-US" dirty="0">
              <a:solidFill>
                <a:schemeClr val="bg1"/>
              </a:solidFill>
            </a:endParaRPr>
          </a:p>
          <a:p>
            <a:endParaRPr lang="el-GR" dirty="0"/>
          </a:p>
        </p:txBody>
      </p:sp>
      <p:grpSp>
        <p:nvGrpSpPr>
          <p:cNvPr id="18" name="Group 14"/>
          <p:cNvGrpSpPr/>
          <p:nvPr/>
        </p:nvGrpSpPr>
        <p:grpSpPr>
          <a:xfrm>
            <a:off x="2824138" y="142852"/>
            <a:ext cx="3390900" cy="1060450"/>
            <a:chOff x="2819400" y="152400"/>
            <a:chExt cx="3390900" cy="1060450"/>
          </a:xfrm>
        </p:grpSpPr>
        <p:pic>
          <p:nvPicPr>
            <p:cNvPr id="21" name="Picture 2" descr="ED"/>
            <p:cNvPicPr>
              <a:picLocks noChangeAspect="1" noChangeArrowheads="1"/>
            </p:cNvPicPr>
            <p:nvPr/>
          </p:nvPicPr>
          <p:blipFill>
            <a:blip r:embed="rId2" cstate="print"/>
            <a:srcRect/>
            <a:stretch>
              <a:fillRect/>
            </a:stretch>
          </p:blipFill>
          <p:spPr bwMode="auto">
            <a:xfrm>
              <a:off x="4343400" y="152400"/>
              <a:ext cx="409575" cy="409575"/>
            </a:xfrm>
            <a:prstGeom prst="rect">
              <a:avLst/>
            </a:prstGeom>
            <a:noFill/>
            <a:ln w="9525">
              <a:noFill/>
              <a:miter lim="800000"/>
              <a:headEnd/>
              <a:tailEnd/>
            </a:ln>
          </p:spPr>
        </p:pic>
        <p:sp>
          <p:nvSpPr>
            <p:cNvPr id="22" name="Text Box 3"/>
            <p:cNvSpPr txBox="1">
              <a:spLocks noChangeArrowheads="1"/>
            </p:cNvSpPr>
            <p:nvPr/>
          </p:nvSpPr>
          <p:spPr bwMode="auto">
            <a:xfrm>
              <a:off x="2819400" y="533400"/>
              <a:ext cx="3390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ΠΑΙΔΕΙΑΣ,ΕΡΕΥΝΑΣ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ΑΤΤΙΚΗΣ</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Β΄ ΑΘΗΝΑΣ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524000"/>
            <a:ext cx="7772400" cy="838200"/>
          </a:xfrm>
        </p:spPr>
        <p:txBody>
          <a:bodyPr>
            <a:noAutofit/>
          </a:bodyPr>
          <a:lstStyle/>
          <a:p>
            <a:r>
              <a:rPr lang="el-GR" sz="3000" b="1" dirty="0" smtClean="0">
                <a:solidFill>
                  <a:schemeClr val="tx1"/>
                </a:solidFill>
                <a:latin typeface="Calibri" pitchFamily="34" charset="0"/>
                <a:cs typeface="Calibri" pitchFamily="34" charset="0"/>
              </a:rPr>
              <a:t>Κριτήρια επιλογής του θέματος</a:t>
            </a:r>
            <a:r>
              <a:rPr lang="en-US" sz="3000" b="1" dirty="0">
                <a:solidFill>
                  <a:schemeClr val="tx1"/>
                </a:solidFill>
                <a:latin typeface="Calibri" pitchFamily="34" charset="0"/>
                <a:cs typeface="Calibri" pitchFamily="34" charset="0"/>
              </a:rPr>
              <a:t/>
            </a:r>
            <a:br>
              <a:rPr lang="en-US" sz="3000" b="1" dirty="0">
                <a:solidFill>
                  <a:schemeClr val="tx1"/>
                </a:solidFill>
                <a:latin typeface="Calibri" pitchFamily="34" charset="0"/>
                <a:cs typeface="Calibri" pitchFamily="34" charset="0"/>
              </a:rPr>
            </a:br>
            <a:endParaRPr lang="el-GR" sz="3000" b="1" dirty="0">
              <a:solidFill>
                <a:schemeClr val="tx1"/>
              </a:solidFill>
              <a:latin typeface="Calibri" pitchFamily="34" charset="0"/>
              <a:cs typeface="Calibri"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grpSp>
        <p:nvGrpSpPr>
          <p:cNvPr id="3" name="Group 14"/>
          <p:cNvGrpSpPr/>
          <p:nvPr/>
        </p:nvGrpSpPr>
        <p:grpSpPr>
          <a:xfrm>
            <a:off x="2819400" y="152400"/>
            <a:ext cx="3390900" cy="1060450"/>
            <a:chOff x="2819400" y="152400"/>
            <a:chExt cx="3390900" cy="1060450"/>
          </a:xfrm>
        </p:grpSpPr>
        <p:pic>
          <p:nvPicPr>
            <p:cNvPr id="21" name="Picture 2" descr="ED"/>
            <p:cNvPicPr>
              <a:picLocks noChangeAspect="1" noChangeArrowheads="1"/>
            </p:cNvPicPr>
            <p:nvPr/>
          </p:nvPicPr>
          <p:blipFill>
            <a:blip r:embed="rId2" cstate="print"/>
            <a:srcRect/>
            <a:stretch>
              <a:fillRect/>
            </a:stretch>
          </p:blipFill>
          <p:spPr bwMode="auto">
            <a:xfrm>
              <a:off x="4343400" y="152400"/>
              <a:ext cx="409575" cy="409575"/>
            </a:xfrm>
            <a:prstGeom prst="rect">
              <a:avLst/>
            </a:prstGeom>
            <a:noFill/>
            <a:ln w="9525">
              <a:noFill/>
              <a:miter lim="800000"/>
              <a:headEnd/>
              <a:tailEnd/>
            </a:ln>
          </p:spPr>
        </p:pic>
        <p:sp>
          <p:nvSpPr>
            <p:cNvPr id="22" name="Text Box 3"/>
            <p:cNvSpPr txBox="1">
              <a:spLocks noChangeArrowheads="1"/>
            </p:cNvSpPr>
            <p:nvPr/>
          </p:nvSpPr>
          <p:spPr bwMode="auto">
            <a:xfrm>
              <a:off x="2819400" y="533400"/>
              <a:ext cx="3390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ΠΑΙΔΕΙΑΣ,ΕΡΕΥΝΑΣ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ΑΤΤΙΚΗΣ</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Β΄ ΑΘΗΝΑΣ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sp>
        <p:nvSpPr>
          <p:cNvPr id="23" name="Content Placeholder 2"/>
          <p:cNvSpPr>
            <a:spLocks noGrp="1"/>
          </p:cNvSpPr>
          <p:nvPr>
            <p:ph idx="1"/>
          </p:nvPr>
        </p:nvSpPr>
        <p:spPr>
          <a:xfrm>
            <a:off x="228600" y="2133600"/>
            <a:ext cx="8686800" cy="4525963"/>
          </a:xfrm>
        </p:spPr>
        <p:txBody>
          <a:bodyPr>
            <a:normAutofit fontScale="77500" lnSpcReduction="20000"/>
          </a:bodyPr>
          <a:lstStyle/>
          <a:p>
            <a:pPr fontAlgn="t"/>
            <a:r>
              <a:rPr lang="el-GR" sz="2400" dirty="0"/>
              <a:t>Τι θέλεις να γίνεις όταν μεγαλώσεις; ρωτούν συχνά οι μεγάλοι τα παιδιά. Σε κάθε εποχή οι απαντήσεις των παιδιών διαφοροποιούνται, καθώς τα επαγγέλματα εξελίσσονται ανάλογα με τις ανάγκες της εκάστοτε κοινωνίας. Κάποια επαγγέλματα παραμένουν ίδια μέσα στο πέρασμα του χρόνου, όμως άλλα καταργούνται ή εμφανίζονται στη θέση τους νέα. Άραγε, μπορούμε να φανταστούμε τι μας επιφυλάσσει το μέλλον για τα επαγγέλματα των </a:t>
            </a:r>
            <a:r>
              <a:rPr lang="el-GR" sz="2400" dirty="0" smtClean="0"/>
              <a:t>ανθρώπων; Αποφασίσαμε λοιπόν να ασχοληθούμε με το συγκεκριμένο θέμα.</a:t>
            </a:r>
            <a:endParaRPr lang="el-GR" sz="2400" dirty="0">
              <a:latin typeface="Calibri" pitchFamily="34" charset="0"/>
              <a:cs typeface="Calibri" pitchFamily="34" charset="0"/>
            </a:endParaRPr>
          </a:p>
          <a:p>
            <a:pPr fontAlgn="t"/>
            <a:r>
              <a:rPr lang="el-GR" sz="2400" dirty="0" smtClean="0">
                <a:latin typeface="Calibri" pitchFamily="34" charset="0"/>
                <a:cs typeface="Calibri" pitchFamily="34" charset="0"/>
              </a:rPr>
              <a:t>Τα παιδιά </a:t>
            </a:r>
            <a:r>
              <a:rPr lang="el-GR" sz="2400" dirty="0" smtClean="0"/>
              <a:t>εργάστηκαν </a:t>
            </a:r>
            <a:r>
              <a:rPr lang="el-GR" sz="2400" dirty="0"/>
              <a:t>ομαδικά συγκεντρώνοντας πληροφορίες από κάθε διαθέσιμη πηγή αρχικά για τα επαγγέλματα των προηγούμενων αιώνων που έχουν πλέον εξαφανιστεί ή τείνουν να εξαφανιστούν όπως του γαλατά, του αγωγιάτη, του λούστρου, του παγοπώλη, του βαρελά, του πλανόδιου μανάβη, του εφημεριδοπώλη, του καρβουνιάρη, του σαλεπιτζή, του τσαγκάρη αλλά και του </a:t>
            </a:r>
            <a:r>
              <a:rPr lang="el-GR" sz="2400" dirty="0" smtClean="0"/>
              <a:t>σφουγγαρά ενώ </a:t>
            </a:r>
            <a:r>
              <a:rPr lang="el-GR" sz="2400" dirty="0"/>
              <a:t>εμπλούτισαν το πληροφοριακό υλικό με εικόνες / φωτογραφίες ή ακόμη και βίντεο που </a:t>
            </a:r>
            <a:r>
              <a:rPr lang="el-GR" sz="2400" dirty="0" smtClean="0"/>
              <a:t>βρήκαμε </a:t>
            </a:r>
            <a:r>
              <a:rPr lang="el-GR" sz="2400" dirty="0"/>
              <a:t>στο διαδίκτυο. Ξετυλίγοντας το νήμα των παραδοσιακών επαγγελμάτων βρεθήκαμε μπροστά σε έναν κόσμο μακρινό, ξεχασμένο στο παρελθόν, όπου διαπιστώσαμε τις δυσκολίες που αντιμετώπιζαν τότε οι άνθρωποι αλλά και θαυμάσαμε την επινοητικότητά τους.  </a:t>
            </a:r>
            <a:endParaRPr lang="en-US" sz="2400" dirty="0" smtClean="0"/>
          </a:p>
          <a:p>
            <a:pPr fontAlgn="t"/>
            <a:endParaRPr lang="el-GR" sz="2400" dirty="0">
              <a:latin typeface="Calibri" pitchFamily="34" charset="0"/>
              <a:cs typeface="Calibri" pitchFamily="34" charset="0"/>
            </a:endParaRPr>
          </a:p>
          <a:p>
            <a:pPr fontAlgn="t"/>
            <a:endParaRPr lang="el-GR" sz="2400" dirty="0">
              <a:latin typeface="Calibri" pitchFamily="34" charset="0"/>
              <a:cs typeface="Calibri" pitchFamily="34" charset="0"/>
            </a:endParaRPr>
          </a:p>
          <a:p>
            <a:endParaRPr lang="el-GR" sz="2400" dirty="0">
              <a:latin typeface="Calibri" pitchFamily="34" charset="0"/>
              <a:cs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524000"/>
            <a:ext cx="7772400" cy="838200"/>
          </a:xfrm>
        </p:spPr>
        <p:txBody>
          <a:bodyPr>
            <a:noAutofit/>
          </a:bodyPr>
          <a:lstStyle/>
          <a:p>
            <a:r>
              <a:rPr lang="el-GR" sz="3000" b="1" dirty="0" smtClean="0">
                <a:solidFill>
                  <a:schemeClr val="tx1"/>
                </a:solidFill>
                <a:latin typeface="Calibri" pitchFamily="34" charset="0"/>
                <a:cs typeface="Calibri" pitchFamily="34" charset="0"/>
              </a:rPr>
              <a:t>Σκοπός – στόχοι</a:t>
            </a:r>
            <a:br>
              <a:rPr lang="el-GR" sz="3000" b="1" dirty="0" smtClean="0">
                <a:solidFill>
                  <a:schemeClr val="tx1"/>
                </a:solidFill>
                <a:latin typeface="Calibri" pitchFamily="34" charset="0"/>
                <a:cs typeface="Calibri" pitchFamily="34" charset="0"/>
              </a:rPr>
            </a:br>
            <a:endParaRPr lang="el-GR" sz="3000" b="1" dirty="0">
              <a:solidFill>
                <a:schemeClr val="tx1"/>
              </a:solidFill>
              <a:latin typeface="Calibri" pitchFamily="34" charset="0"/>
              <a:cs typeface="Calibri"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grpSp>
        <p:nvGrpSpPr>
          <p:cNvPr id="3" name="Group 14"/>
          <p:cNvGrpSpPr/>
          <p:nvPr/>
        </p:nvGrpSpPr>
        <p:grpSpPr>
          <a:xfrm>
            <a:off x="2819400" y="152400"/>
            <a:ext cx="3390900" cy="1060450"/>
            <a:chOff x="2819400" y="152400"/>
            <a:chExt cx="3390900" cy="1060450"/>
          </a:xfrm>
        </p:grpSpPr>
        <p:pic>
          <p:nvPicPr>
            <p:cNvPr id="21" name="Picture 2" descr="ED"/>
            <p:cNvPicPr>
              <a:picLocks noChangeAspect="1" noChangeArrowheads="1"/>
            </p:cNvPicPr>
            <p:nvPr/>
          </p:nvPicPr>
          <p:blipFill>
            <a:blip r:embed="rId2" cstate="print"/>
            <a:srcRect/>
            <a:stretch>
              <a:fillRect/>
            </a:stretch>
          </p:blipFill>
          <p:spPr bwMode="auto">
            <a:xfrm>
              <a:off x="4343400" y="152400"/>
              <a:ext cx="409575" cy="409575"/>
            </a:xfrm>
            <a:prstGeom prst="rect">
              <a:avLst/>
            </a:prstGeom>
            <a:noFill/>
            <a:ln w="9525">
              <a:noFill/>
              <a:miter lim="800000"/>
              <a:headEnd/>
              <a:tailEnd/>
            </a:ln>
          </p:spPr>
        </p:pic>
        <p:sp>
          <p:nvSpPr>
            <p:cNvPr id="22" name="Text Box 3"/>
            <p:cNvSpPr txBox="1">
              <a:spLocks noChangeArrowheads="1"/>
            </p:cNvSpPr>
            <p:nvPr/>
          </p:nvSpPr>
          <p:spPr bwMode="auto">
            <a:xfrm>
              <a:off x="2819400" y="533400"/>
              <a:ext cx="3390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ΠΑΙΔΕΙΑΣ,ΕΡΕΥΝΑΣ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ΑΤΤΙΚΗΣ</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Β΄ ΑΘΗΝΑΣ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sp>
        <p:nvSpPr>
          <p:cNvPr id="23" name="Content Placeholder 2"/>
          <p:cNvSpPr>
            <a:spLocks noGrp="1"/>
          </p:cNvSpPr>
          <p:nvPr>
            <p:ph idx="1"/>
          </p:nvPr>
        </p:nvSpPr>
        <p:spPr>
          <a:xfrm>
            <a:off x="228600" y="2133600"/>
            <a:ext cx="8686800" cy="4525963"/>
          </a:xfrm>
        </p:spPr>
        <p:txBody>
          <a:bodyPr>
            <a:normAutofit fontScale="92500" lnSpcReduction="20000"/>
          </a:bodyPr>
          <a:lstStyle/>
          <a:p>
            <a:pPr fontAlgn="t"/>
            <a:r>
              <a:rPr lang="el-GR" sz="2400" dirty="0"/>
              <a:t>Σκοπός μας είναι η επαφή των μαθητών με σύγχρονα επαγγέλματα και με τα παλιά  επαγγέλματα που έχουν ξεπεραστεί και στη συνέχεια ένας πρώιμος σχολικός επαγγελματικός προσανατολισμός, ο οποίος επιτυγχάνεται μέσω των πληροφοριών που παίρνουν για τα επαγγέλματα αυτά.</a:t>
            </a:r>
          </a:p>
          <a:p>
            <a:pPr lvl="0"/>
            <a:r>
              <a:rPr lang="el-GR" sz="2400" dirty="0"/>
              <a:t>να γνωρίσουν σύγχρονα επαγγέλματα.</a:t>
            </a:r>
          </a:p>
          <a:p>
            <a:pPr lvl="0"/>
            <a:r>
              <a:rPr lang="el-GR" sz="2400" dirty="0"/>
              <a:t>να γνωρίσουν επαγγέλματα που χάθηκαν στον χρόνο.</a:t>
            </a:r>
          </a:p>
          <a:p>
            <a:pPr lvl="0"/>
            <a:r>
              <a:rPr lang="el-GR" sz="2400" dirty="0"/>
              <a:t>να προβληματιστούν για τα κριτήρια με βάση τα οποία επιλέγει κάποιος το  επάγγελμά του.</a:t>
            </a:r>
          </a:p>
          <a:p>
            <a:pPr lvl="0"/>
            <a:r>
              <a:rPr lang="el-GR" sz="2400" dirty="0"/>
              <a:t>να προβληματιστούν για τους λόγους που εξαφανίζονται κάποια επαγγέλματα και εμφανίζονται κάποια άλλα        </a:t>
            </a:r>
          </a:p>
          <a:p>
            <a:pPr lvl="0"/>
            <a:r>
              <a:rPr lang="el-GR" sz="2400" dirty="0"/>
              <a:t>να έρθουν σε επαφή με φωτογραφικό υλικό που απεικονίζει παλιά </a:t>
            </a:r>
            <a:r>
              <a:rPr lang="el-GR" sz="2400" dirty="0" smtClean="0"/>
              <a:t>επαγγέλματα.</a:t>
            </a:r>
            <a:endParaRPr lang="el-GR" sz="2400" dirty="0"/>
          </a:p>
          <a:p>
            <a:pPr fontAlgn="t"/>
            <a:endParaRPr lang="el-GR" sz="2400" dirty="0">
              <a:latin typeface="Calibri" pitchFamily="34" charset="0"/>
              <a:cs typeface="Calibri" pitchFamily="34" charset="0"/>
            </a:endParaRPr>
          </a:p>
          <a:p>
            <a:pPr fontAlgn="t"/>
            <a:endParaRPr lang="el-GR" sz="2400" dirty="0">
              <a:latin typeface="Calibri" pitchFamily="34" charset="0"/>
              <a:cs typeface="Calibri" pitchFamily="34" charset="0"/>
            </a:endParaRPr>
          </a:p>
          <a:p>
            <a:pPr fontAlgn="t"/>
            <a:endParaRPr lang="el-GR" sz="2400" dirty="0">
              <a:latin typeface="Calibri" pitchFamily="34" charset="0"/>
              <a:cs typeface="Calibri" pitchFamily="34" charset="0"/>
            </a:endParaRPr>
          </a:p>
          <a:p>
            <a:pPr fontAlgn="t"/>
            <a:endParaRPr lang="el-GR" sz="2400" dirty="0">
              <a:latin typeface="Calibri" pitchFamily="34" charset="0"/>
              <a:cs typeface="Calibri" pitchFamily="34" charset="0"/>
            </a:endParaRPr>
          </a:p>
          <a:p>
            <a:endParaRPr lang="el-GR" sz="2400" dirty="0">
              <a:latin typeface="Calibri" pitchFamily="34" charset="0"/>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524000"/>
            <a:ext cx="7772400" cy="752872"/>
          </a:xfrm>
        </p:spPr>
        <p:txBody>
          <a:bodyPr>
            <a:noAutofit/>
          </a:bodyPr>
          <a:lstStyle/>
          <a:p>
            <a:r>
              <a:rPr lang="el-GR" sz="3000" b="1" dirty="0">
                <a:solidFill>
                  <a:schemeClr val="tx1"/>
                </a:solidFill>
                <a:latin typeface="Calibri" pitchFamily="34" charset="0"/>
                <a:cs typeface="Calibri" pitchFamily="34" charset="0"/>
              </a:rPr>
              <a:t>Σύνδεση με τα προγράμματα </a:t>
            </a:r>
            <a:r>
              <a:rPr lang="el-GR" sz="3000" b="1" dirty="0" smtClean="0">
                <a:solidFill>
                  <a:schemeClr val="tx1"/>
                </a:solidFill>
                <a:latin typeface="Calibri" pitchFamily="34" charset="0"/>
                <a:cs typeface="Calibri" pitchFamily="34" charset="0"/>
              </a:rPr>
              <a:t>σπουδών</a:t>
            </a:r>
            <a:br>
              <a:rPr lang="el-GR" sz="3000" b="1" dirty="0" smtClean="0">
                <a:solidFill>
                  <a:schemeClr val="tx1"/>
                </a:solidFill>
                <a:latin typeface="Calibri" pitchFamily="34" charset="0"/>
                <a:cs typeface="Calibri" pitchFamily="34" charset="0"/>
              </a:rPr>
            </a:br>
            <a:endParaRPr lang="el-GR" sz="3000" b="1" dirty="0">
              <a:solidFill>
                <a:schemeClr val="tx1"/>
              </a:solidFill>
              <a:latin typeface="Calibri" pitchFamily="34" charset="0"/>
              <a:cs typeface="Calibri"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grpSp>
        <p:nvGrpSpPr>
          <p:cNvPr id="18" name="Group 14"/>
          <p:cNvGrpSpPr/>
          <p:nvPr/>
        </p:nvGrpSpPr>
        <p:grpSpPr>
          <a:xfrm>
            <a:off x="2819400" y="152400"/>
            <a:ext cx="3390900" cy="1060450"/>
            <a:chOff x="2819400" y="152400"/>
            <a:chExt cx="3390900" cy="1060450"/>
          </a:xfrm>
        </p:grpSpPr>
        <p:pic>
          <p:nvPicPr>
            <p:cNvPr id="21" name="Picture 2" descr="ED"/>
            <p:cNvPicPr>
              <a:picLocks noChangeAspect="1" noChangeArrowheads="1"/>
            </p:cNvPicPr>
            <p:nvPr/>
          </p:nvPicPr>
          <p:blipFill>
            <a:blip r:embed="rId2" cstate="print"/>
            <a:srcRect/>
            <a:stretch>
              <a:fillRect/>
            </a:stretch>
          </p:blipFill>
          <p:spPr bwMode="auto">
            <a:xfrm>
              <a:off x="4343400" y="152400"/>
              <a:ext cx="409575" cy="409575"/>
            </a:xfrm>
            <a:prstGeom prst="rect">
              <a:avLst/>
            </a:prstGeom>
            <a:noFill/>
            <a:ln w="9525">
              <a:noFill/>
              <a:miter lim="800000"/>
              <a:headEnd/>
              <a:tailEnd/>
            </a:ln>
          </p:spPr>
        </p:pic>
        <p:sp>
          <p:nvSpPr>
            <p:cNvPr id="22" name="Text Box 3"/>
            <p:cNvSpPr txBox="1">
              <a:spLocks noChangeArrowheads="1"/>
            </p:cNvSpPr>
            <p:nvPr/>
          </p:nvSpPr>
          <p:spPr bwMode="auto">
            <a:xfrm>
              <a:off x="2819400" y="533400"/>
              <a:ext cx="3390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ΠΑΙΔΕΙΑΣ,ΕΡΕΥΝΑΣ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ΑΤΤΙΚΗΣ</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Β΄ ΑΘΗΝΑΣ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sp>
        <p:nvSpPr>
          <p:cNvPr id="23" name="Content Placeholder 2"/>
          <p:cNvSpPr>
            <a:spLocks noGrp="1"/>
          </p:cNvSpPr>
          <p:nvPr>
            <p:ph idx="1"/>
          </p:nvPr>
        </p:nvSpPr>
        <p:spPr>
          <a:xfrm>
            <a:off x="228600" y="2133600"/>
            <a:ext cx="8686800" cy="4525963"/>
          </a:xfrm>
        </p:spPr>
        <p:txBody>
          <a:bodyPr>
            <a:normAutofit/>
          </a:bodyPr>
          <a:lstStyle/>
          <a:p>
            <a:r>
              <a:rPr lang="el-GR" sz="2400" dirty="0"/>
              <a:t>Το περιεχόμενο της μάθησης στο νηπιαγωγείο οργανώνεται σε τέσσερα (4) Θεματικά Πεδία στη βάση της ολιστικής προσέγγισης της μάθησης, με στόχο την ανάδειξη των διεπιστημονικών συνδέσεων και την ενίσχυση της διαθεματικής </a:t>
            </a:r>
            <a:r>
              <a:rPr lang="el-GR" sz="2400" dirty="0" err="1"/>
              <a:t>ενιαιοποίησης</a:t>
            </a:r>
            <a:r>
              <a:rPr lang="el-GR" sz="2400" dirty="0"/>
              <a:t>. </a:t>
            </a:r>
          </a:p>
          <a:p>
            <a:r>
              <a:rPr lang="el-GR" sz="2400" dirty="0"/>
              <a:t>Παιδί και Θετικές Επιστήμες</a:t>
            </a:r>
          </a:p>
          <a:p>
            <a:r>
              <a:rPr lang="el-GR" sz="2400" dirty="0"/>
              <a:t>Παιδί και Επικοινωνία</a:t>
            </a:r>
          </a:p>
          <a:p>
            <a:r>
              <a:rPr lang="el-GR" sz="2400" dirty="0"/>
              <a:t>Παιδί, Εαυτός και Κοινωνία</a:t>
            </a:r>
          </a:p>
          <a:p>
            <a:r>
              <a:rPr lang="el-GR" sz="2400" dirty="0"/>
              <a:t>Παιδί, Σώμα, Δημιουργία και Έκφραση</a:t>
            </a:r>
          </a:p>
          <a:p>
            <a:pPr fontAlgn="t"/>
            <a:endParaRPr lang="el-GR" sz="2400" dirty="0">
              <a:latin typeface="Calibri" pitchFamily="34" charset="0"/>
              <a:cs typeface="Calibri" pitchFamily="34" charset="0"/>
            </a:endParaRPr>
          </a:p>
          <a:p>
            <a:pPr fontAlgn="t"/>
            <a:endParaRPr lang="el-GR" sz="2400" dirty="0">
              <a:latin typeface="Calibri" pitchFamily="34" charset="0"/>
              <a:cs typeface="Calibri" pitchFamily="34" charset="0"/>
            </a:endParaRPr>
          </a:p>
          <a:p>
            <a:pPr fontAlgn="t"/>
            <a:endParaRPr lang="el-GR" sz="2400" dirty="0">
              <a:latin typeface="Calibri" pitchFamily="34" charset="0"/>
              <a:cs typeface="Calibri" pitchFamily="34" charset="0"/>
            </a:endParaRPr>
          </a:p>
          <a:p>
            <a:pPr fontAlgn="t"/>
            <a:endParaRPr lang="el-GR" sz="2400" dirty="0">
              <a:latin typeface="Calibri" pitchFamily="34" charset="0"/>
              <a:cs typeface="Calibri" pitchFamily="34" charset="0"/>
            </a:endParaRPr>
          </a:p>
          <a:p>
            <a:endParaRPr lang="el-GR" sz="2400" dirty="0">
              <a:latin typeface="Calibri" pitchFamily="34" charset="0"/>
              <a:cs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524000"/>
            <a:ext cx="7772400" cy="838200"/>
          </a:xfrm>
        </p:spPr>
        <p:txBody>
          <a:bodyPr>
            <a:noAutofit/>
          </a:bodyPr>
          <a:lstStyle/>
          <a:p>
            <a:r>
              <a:rPr lang="el-GR" sz="3000" b="1" dirty="0" smtClean="0">
                <a:solidFill>
                  <a:schemeClr val="tx1"/>
                </a:solidFill>
                <a:latin typeface="Calibri" pitchFamily="34" charset="0"/>
                <a:cs typeface="Calibri" pitchFamily="34" charset="0"/>
              </a:rPr>
              <a:t>Συνεργασία με φορείς </a:t>
            </a:r>
            <a:r>
              <a:rPr lang="el-GR" sz="3000" dirty="0" smtClean="0">
                <a:solidFill>
                  <a:schemeClr val="tx1"/>
                </a:solidFill>
                <a:latin typeface="Calibri" pitchFamily="34" charset="0"/>
                <a:cs typeface="Calibri" pitchFamily="34" charset="0"/>
              </a:rPr>
              <a:t>(Δήμος, ΚΠΕ, ΜΚΟ, σύλλογοι γονέων, ειδικοί επιστήμονες κλπ</a:t>
            </a:r>
            <a:r>
              <a:rPr lang="el-GR" sz="3000" b="1" dirty="0" smtClean="0">
                <a:solidFill>
                  <a:schemeClr val="tx1"/>
                </a:solidFill>
                <a:latin typeface="Calibri" pitchFamily="34" charset="0"/>
                <a:cs typeface="Calibri" pitchFamily="34" charset="0"/>
              </a:rPr>
              <a:t>)</a:t>
            </a:r>
            <a:endParaRPr lang="el-GR" sz="3000" b="1" dirty="0">
              <a:solidFill>
                <a:schemeClr val="tx1"/>
              </a:solidFill>
              <a:latin typeface="Calibri" pitchFamily="34" charset="0"/>
              <a:cs typeface="Calibri"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grpSp>
        <p:nvGrpSpPr>
          <p:cNvPr id="3" name="Group 14"/>
          <p:cNvGrpSpPr/>
          <p:nvPr/>
        </p:nvGrpSpPr>
        <p:grpSpPr>
          <a:xfrm>
            <a:off x="2819400" y="152400"/>
            <a:ext cx="3390900" cy="1060450"/>
            <a:chOff x="2819400" y="152400"/>
            <a:chExt cx="3390900" cy="1060450"/>
          </a:xfrm>
        </p:grpSpPr>
        <p:pic>
          <p:nvPicPr>
            <p:cNvPr id="21" name="Picture 2" descr="ED"/>
            <p:cNvPicPr>
              <a:picLocks noChangeAspect="1" noChangeArrowheads="1"/>
            </p:cNvPicPr>
            <p:nvPr/>
          </p:nvPicPr>
          <p:blipFill>
            <a:blip r:embed="rId2" cstate="print"/>
            <a:srcRect/>
            <a:stretch>
              <a:fillRect/>
            </a:stretch>
          </p:blipFill>
          <p:spPr bwMode="auto">
            <a:xfrm>
              <a:off x="4343400" y="152400"/>
              <a:ext cx="409575" cy="409575"/>
            </a:xfrm>
            <a:prstGeom prst="rect">
              <a:avLst/>
            </a:prstGeom>
            <a:noFill/>
            <a:ln w="9525">
              <a:noFill/>
              <a:miter lim="800000"/>
              <a:headEnd/>
              <a:tailEnd/>
            </a:ln>
          </p:spPr>
        </p:pic>
        <p:sp>
          <p:nvSpPr>
            <p:cNvPr id="22" name="Text Box 3"/>
            <p:cNvSpPr txBox="1">
              <a:spLocks noChangeArrowheads="1"/>
            </p:cNvSpPr>
            <p:nvPr/>
          </p:nvSpPr>
          <p:spPr bwMode="auto">
            <a:xfrm>
              <a:off x="2819400" y="533400"/>
              <a:ext cx="3390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ΠΑΙΔΕΙΑΣ,ΕΡΕΥΝΑΣ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ΑΤΤΙΚΗΣ</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Β΄ ΑΘΗΝΑΣ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sp>
        <p:nvSpPr>
          <p:cNvPr id="23" name="Content Placeholder 2"/>
          <p:cNvSpPr>
            <a:spLocks noGrp="1"/>
          </p:cNvSpPr>
          <p:nvPr>
            <p:ph idx="1"/>
          </p:nvPr>
        </p:nvSpPr>
        <p:spPr>
          <a:xfrm>
            <a:off x="228600" y="2133600"/>
            <a:ext cx="8686800" cy="4525963"/>
          </a:xfrm>
        </p:spPr>
        <p:txBody>
          <a:bodyPr>
            <a:normAutofit/>
          </a:bodyPr>
          <a:lstStyle/>
          <a:p>
            <a:pPr fontAlgn="t">
              <a:buNone/>
            </a:pPr>
            <a:endParaRPr lang="el-GR" sz="2400" dirty="0">
              <a:latin typeface="Calibri" pitchFamily="34" charset="0"/>
              <a:cs typeface="Calibri" pitchFamily="34" charset="0"/>
            </a:endParaRPr>
          </a:p>
          <a:p>
            <a:pPr fontAlgn="t"/>
            <a:endParaRPr lang="el-GR" sz="2400" dirty="0">
              <a:latin typeface="Calibri" pitchFamily="34" charset="0"/>
              <a:cs typeface="Calibri" pitchFamily="34" charset="0"/>
            </a:endParaRPr>
          </a:p>
          <a:p>
            <a:pPr fontAlgn="t"/>
            <a:endParaRPr lang="el-GR" sz="2400" dirty="0">
              <a:latin typeface="Calibri" pitchFamily="34" charset="0"/>
              <a:cs typeface="Calibri" pitchFamily="34" charset="0"/>
            </a:endParaRPr>
          </a:p>
          <a:p>
            <a:pPr fontAlgn="t"/>
            <a:endParaRPr lang="el-GR" sz="2400" dirty="0">
              <a:latin typeface="Calibri" pitchFamily="34" charset="0"/>
              <a:cs typeface="Calibri" pitchFamily="34" charset="0"/>
            </a:endParaRPr>
          </a:p>
          <a:p>
            <a:endParaRPr lang="el-GR" sz="2400" dirty="0">
              <a:latin typeface="Calibri" pitchFamily="34" charset="0"/>
              <a:cs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919" y="1340768"/>
            <a:ext cx="7772400" cy="914242"/>
          </a:xfrm>
        </p:spPr>
        <p:txBody>
          <a:bodyPr>
            <a:noAutofit/>
          </a:bodyPr>
          <a:lstStyle/>
          <a:p>
            <a:r>
              <a:rPr lang="el-GR" sz="3000" b="1" dirty="0" smtClean="0">
                <a:solidFill>
                  <a:schemeClr val="tx1"/>
                </a:solidFill>
                <a:latin typeface="Calibri" pitchFamily="34" charset="0"/>
                <a:cs typeface="Calibri" pitchFamily="34" charset="0"/>
              </a:rPr>
              <a:t>Δραστηριότητες και Δράσεις (περιγραφή)</a:t>
            </a:r>
            <a:br>
              <a:rPr lang="el-GR" sz="3000" b="1" dirty="0" smtClean="0">
                <a:solidFill>
                  <a:schemeClr val="tx1"/>
                </a:solidFill>
                <a:latin typeface="Calibri" pitchFamily="34" charset="0"/>
                <a:cs typeface="Calibri" pitchFamily="34" charset="0"/>
              </a:rPr>
            </a:br>
            <a:r>
              <a:rPr lang="el-GR" sz="3000" b="1" dirty="0" smtClean="0">
                <a:solidFill>
                  <a:schemeClr val="tx1"/>
                </a:solidFill>
                <a:latin typeface="Calibri" pitchFamily="34" charset="0"/>
                <a:cs typeface="Calibri" pitchFamily="34" charset="0"/>
              </a:rPr>
              <a:t/>
            </a:r>
            <a:br>
              <a:rPr lang="el-GR" sz="3000" b="1" dirty="0" smtClean="0">
                <a:solidFill>
                  <a:schemeClr val="tx1"/>
                </a:solidFill>
                <a:latin typeface="Calibri" pitchFamily="34" charset="0"/>
                <a:cs typeface="Calibri" pitchFamily="34" charset="0"/>
              </a:rPr>
            </a:br>
            <a:endParaRPr lang="el-GR" sz="3000" b="1" dirty="0">
              <a:solidFill>
                <a:schemeClr val="tx1"/>
              </a:solidFill>
              <a:latin typeface="Calibri" pitchFamily="34" charset="0"/>
              <a:cs typeface="Calibri"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grpSp>
        <p:nvGrpSpPr>
          <p:cNvPr id="3" name="Group 14"/>
          <p:cNvGrpSpPr/>
          <p:nvPr/>
        </p:nvGrpSpPr>
        <p:grpSpPr>
          <a:xfrm>
            <a:off x="2819400" y="152400"/>
            <a:ext cx="3390900" cy="1060450"/>
            <a:chOff x="2819400" y="152400"/>
            <a:chExt cx="3390900" cy="1060450"/>
          </a:xfrm>
        </p:grpSpPr>
        <p:pic>
          <p:nvPicPr>
            <p:cNvPr id="21" name="Picture 2" descr="ED"/>
            <p:cNvPicPr>
              <a:picLocks noChangeAspect="1" noChangeArrowheads="1"/>
            </p:cNvPicPr>
            <p:nvPr/>
          </p:nvPicPr>
          <p:blipFill>
            <a:blip r:embed="rId2" cstate="print"/>
            <a:srcRect/>
            <a:stretch>
              <a:fillRect/>
            </a:stretch>
          </p:blipFill>
          <p:spPr bwMode="auto">
            <a:xfrm>
              <a:off x="4343400" y="152400"/>
              <a:ext cx="409575" cy="409575"/>
            </a:xfrm>
            <a:prstGeom prst="rect">
              <a:avLst/>
            </a:prstGeom>
            <a:noFill/>
            <a:ln w="9525">
              <a:noFill/>
              <a:miter lim="800000"/>
              <a:headEnd/>
              <a:tailEnd/>
            </a:ln>
          </p:spPr>
        </p:pic>
        <p:sp>
          <p:nvSpPr>
            <p:cNvPr id="22" name="Text Box 3"/>
            <p:cNvSpPr txBox="1">
              <a:spLocks noChangeArrowheads="1"/>
            </p:cNvSpPr>
            <p:nvPr/>
          </p:nvSpPr>
          <p:spPr bwMode="auto">
            <a:xfrm>
              <a:off x="2819400" y="533400"/>
              <a:ext cx="3390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ΠΑΙΔΕΙΑΣ,ΕΡΕΥΝΑΣ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ΑΤΤΙΚΗΣ</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Β΄ ΑΘΗΝΑΣ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sp>
        <p:nvSpPr>
          <p:cNvPr id="23" name="Content Placeholder 2"/>
          <p:cNvSpPr>
            <a:spLocks noGrp="1"/>
          </p:cNvSpPr>
          <p:nvPr>
            <p:ph idx="1"/>
          </p:nvPr>
        </p:nvSpPr>
        <p:spPr>
          <a:xfrm>
            <a:off x="228600" y="2133600"/>
            <a:ext cx="8686800" cy="4525963"/>
          </a:xfrm>
        </p:spPr>
        <p:txBody>
          <a:bodyPr>
            <a:normAutofit/>
          </a:bodyPr>
          <a:lstStyle/>
          <a:p>
            <a:r>
              <a:rPr lang="el-GR" sz="900" dirty="0"/>
              <a:t>α  ΝΟΕΜΒΡΙΟΣ προβληματισμός, επιλογή,  ευαισθητοποίηση και διερεύνηση του θέματος</a:t>
            </a:r>
          </a:p>
          <a:p>
            <a:r>
              <a:rPr lang="el-GR" sz="900" dirty="0"/>
              <a:t> β. ΔΕΚΕΜΒΡΙΟΣ-ΙΑΝΟΥΑΡΙΟΣ προγραμματισμός των διδακτικών δραστηριοτήτων,  διεξαγωγή των δραστηριοτήτων,  </a:t>
            </a:r>
          </a:p>
          <a:p>
            <a:r>
              <a:rPr lang="el-GR" sz="900" dirty="0"/>
              <a:t>δ. ΦΕΒΡΟΥΑΡΙΟΣ αξιολόγηση</a:t>
            </a:r>
            <a:endParaRPr lang="el-GR" sz="900" dirty="0">
              <a:latin typeface="Calibri" pitchFamily="34" charset="0"/>
              <a:cs typeface="Calibri" pitchFamily="34" charset="0"/>
            </a:endParaRPr>
          </a:p>
          <a:p>
            <a:r>
              <a:rPr lang="el-GR" sz="900" dirty="0"/>
              <a:t>Μέσα από εικόνες, γνωρίζουμε τα επαγγέλματα και τα ομαδοποιούμε ανάλογα με το χώρο</a:t>
            </a:r>
            <a:r>
              <a:rPr lang="el-GR" sz="900" dirty="0" smtClean="0"/>
              <a:t>.</a:t>
            </a:r>
            <a:endParaRPr lang="en-US" sz="900" dirty="0" smtClean="0">
              <a:solidFill>
                <a:schemeClr val="accent1">
                  <a:lumMod val="50000"/>
                </a:schemeClr>
              </a:solidFill>
              <a:effectLst>
                <a:outerShdw blurRad="38100" dist="38100" dir="2700000" algn="tl">
                  <a:srgbClr val="000000">
                    <a:alpha val="43137"/>
                  </a:srgbClr>
                </a:outerShdw>
              </a:effectLst>
            </a:endParaRPr>
          </a:p>
          <a:p>
            <a:r>
              <a:rPr lang="el-GR" sz="900" dirty="0"/>
              <a:t>Μέσα από παιχνίδια κατεύθυνσης, ο κάθε εργαζόμενος βρίσκει το επάγγελμά </a:t>
            </a:r>
            <a:r>
              <a:rPr lang="el-GR" sz="900" dirty="0" smtClean="0"/>
              <a:t>του</a:t>
            </a:r>
            <a:endParaRPr lang="en-US" sz="900" dirty="0" smtClean="0"/>
          </a:p>
          <a:p>
            <a:r>
              <a:rPr lang="el-GR" sz="900" dirty="0" smtClean="0"/>
              <a:t>Με </a:t>
            </a:r>
            <a:r>
              <a:rPr lang="el-GR" sz="900" dirty="0"/>
              <a:t>κατάλληλες ερωτήσεις, βρίσκουμε τις σωστές απαντήσεις.  π. χ</a:t>
            </a:r>
          </a:p>
          <a:p>
            <a:pPr marL="82296" indent="0">
              <a:buNone/>
            </a:pPr>
            <a:r>
              <a:rPr lang="el-GR" sz="900" dirty="0"/>
              <a:t>( Όταν πονάει το δόντι μου, χρειαζόμαστε ποιον</a:t>
            </a:r>
            <a:r>
              <a:rPr lang="el-GR" sz="900" dirty="0" smtClean="0"/>
              <a:t>;)</a:t>
            </a:r>
            <a:endParaRPr lang="en-US" sz="900" dirty="0" smtClean="0"/>
          </a:p>
          <a:p>
            <a:pPr marL="82296" indent="0">
              <a:buNone/>
            </a:pPr>
            <a:r>
              <a:rPr lang="el-GR" sz="900" dirty="0"/>
              <a:t>Για να κάνει την δουλειά του σωστά, κάθε επαγγελματίας, χρειάζεται τα κατάλληλα εργαλεία . Ψάχνουμε, βρίσκουμε και </a:t>
            </a:r>
            <a:r>
              <a:rPr lang="el-GR" sz="900" dirty="0" smtClean="0"/>
              <a:t>αντιστοιχίζουμε</a:t>
            </a:r>
          </a:p>
          <a:p>
            <a:r>
              <a:rPr lang="el-GR" sz="900" dirty="0"/>
              <a:t>Κάθε άνθρωπος ανάλογα με τις δυνατότητες του επιλέγει και το επάγγελμα του.</a:t>
            </a:r>
          </a:p>
          <a:p>
            <a:r>
              <a:rPr lang="el-GR" sz="900" dirty="0"/>
              <a:t>Χωρίζουμε τα επαγγέλματα σε πνευματικά και </a:t>
            </a:r>
            <a:r>
              <a:rPr lang="el-GR" sz="900" dirty="0" smtClean="0"/>
              <a:t>χειρωνακτικά</a:t>
            </a:r>
            <a:endParaRPr lang="el-GR" sz="900" dirty="0"/>
          </a:p>
          <a:p>
            <a:r>
              <a:rPr lang="el-GR" sz="900" dirty="0" smtClean="0"/>
              <a:t>Δημιουργήσαμε ένα ομαδικό βιβλίο « Η αλεπού κι ο λύκος» , οπότε γίναμε συγγραφείς, εικονογράφοι και εκδότες</a:t>
            </a:r>
            <a:endParaRPr lang="el-GR" sz="900" b="1" dirty="0"/>
          </a:p>
          <a:p>
            <a:r>
              <a:rPr lang="el-GR" sz="900" dirty="0" smtClean="0"/>
              <a:t>Ρωτάμε </a:t>
            </a:r>
            <a:r>
              <a:rPr lang="el-GR" sz="900" dirty="0"/>
              <a:t>τα παιδιά, τι θέλουν να γίνουν όταν μεγαλώσουν, γιατί και τι προσόντα πρέπει να </a:t>
            </a:r>
            <a:r>
              <a:rPr lang="el-GR" sz="900" dirty="0" smtClean="0"/>
              <a:t>διαθέτουν</a:t>
            </a:r>
            <a:endParaRPr lang="el-GR" sz="900" dirty="0"/>
          </a:p>
          <a:p>
            <a:r>
              <a:rPr lang="el-GR" sz="900" dirty="0"/>
              <a:t> Γ</a:t>
            </a:r>
            <a:r>
              <a:rPr lang="el-GR" sz="900" dirty="0" smtClean="0"/>
              <a:t>νωρίζουμε μέσω του </a:t>
            </a:r>
            <a:r>
              <a:rPr lang="el-GR" sz="900" dirty="0" err="1" smtClean="0"/>
              <a:t>διαδραστικού</a:t>
            </a:r>
            <a:r>
              <a:rPr lang="el-GR" sz="900" dirty="0" smtClean="0"/>
              <a:t> πίνακα τα </a:t>
            </a:r>
            <a:r>
              <a:rPr lang="el-GR" sz="900" dirty="0"/>
              <a:t>επαγγέλματα του χθες και μέσα από αινίγματα </a:t>
            </a:r>
            <a:r>
              <a:rPr lang="el-GR" sz="900" dirty="0" smtClean="0"/>
              <a:t>, </a:t>
            </a:r>
            <a:r>
              <a:rPr lang="el-GR" sz="900" dirty="0"/>
              <a:t>ψάχνουμε να τα </a:t>
            </a:r>
            <a:r>
              <a:rPr lang="el-GR" sz="900" dirty="0" smtClean="0"/>
              <a:t>βρούμε</a:t>
            </a:r>
          </a:p>
          <a:p>
            <a:r>
              <a:rPr lang="el-GR" sz="900" dirty="0" smtClean="0"/>
              <a:t>Διαβάζουμε </a:t>
            </a:r>
            <a:r>
              <a:rPr lang="el-GR" sz="900" dirty="0"/>
              <a:t>το βιβλίο: </a:t>
            </a:r>
            <a:r>
              <a:rPr lang="el-GR" sz="900" b="1" dirty="0"/>
              <a:t>Ο Άρης ο τσαγκάρης Ε. </a:t>
            </a:r>
            <a:r>
              <a:rPr lang="el-GR" sz="900" b="1" dirty="0" err="1"/>
              <a:t>Τριβιζά</a:t>
            </a:r>
            <a:r>
              <a:rPr lang="el-GR" sz="900" b="1" dirty="0"/>
              <a:t>, </a:t>
            </a:r>
            <a:r>
              <a:rPr lang="el-GR" sz="900" dirty="0" smtClean="0"/>
              <a:t>και σχολιάζουμε </a:t>
            </a:r>
          </a:p>
          <a:p>
            <a:r>
              <a:rPr lang="el-GR" sz="900" dirty="0"/>
              <a:t>Ποιο επάγγελμα σου έκανε εντύπωση; Πες το με……</a:t>
            </a:r>
            <a:r>
              <a:rPr lang="el-GR" sz="900" dirty="0" smtClean="0"/>
              <a:t>παντομίμα</a:t>
            </a:r>
          </a:p>
          <a:p>
            <a:r>
              <a:rPr lang="el-GR" sz="900" dirty="0" smtClean="0"/>
              <a:t>Ακούσαμε το παραμύθι: </a:t>
            </a:r>
            <a:r>
              <a:rPr lang="el-GR" sz="900" b="1" dirty="0" smtClean="0"/>
              <a:t>«</a:t>
            </a:r>
            <a:r>
              <a:rPr lang="el-GR" sz="900" b="1" dirty="0"/>
              <a:t> Μια αγάπη από χώμα και </a:t>
            </a:r>
            <a:r>
              <a:rPr lang="el-GR" sz="900" b="1" dirty="0" smtClean="0"/>
              <a:t>νερό» </a:t>
            </a:r>
            <a:r>
              <a:rPr lang="el-GR" sz="900" b="1" dirty="0"/>
              <a:t>(</a:t>
            </a:r>
            <a:r>
              <a:rPr lang="el-GR" sz="900" dirty="0"/>
              <a:t>Ένα παραμύθι για την τέχνη της κεραμικής</a:t>
            </a:r>
            <a:r>
              <a:rPr lang="el-GR" sz="900" dirty="0" smtClean="0"/>
              <a:t>) </a:t>
            </a:r>
          </a:p>
          <a:p>
            <a:pPr marL="82296" indent="0">
              <a:buNone/>
            </a:pPr>
            <a:r>
              <a:rPr lang="en-US" sz="900" dirty="0" smtClean="0">
                <a:hlinkClick r:id="rId3"/>
              </a:rPr>
              <a:t>https</a:t>
            </a:r>
            <a:r>
              <a:rPr lang="en-US" sz="900" dirty="0">
                <a:hlinkClick r:id="rId3"/>
              </a:rPr>
              <a:t>://</a:t>
            </a:r>
            <a:r>
              <a:rPr lang="en-US" sz="900" dirty="0" smtClean="0">
                <a:hlinkClick r:id="rId3"/>
              </a:rPr>
              <a:t>youtu.be/sFkaZxeGqEo?si=0OvMbhO3MvvPVNo3</a:t>
            </a:r>
            <a:endParaRPr lang="el-GR" sz="900" dirty="0" smtClean="0"/>
          </a:p>
          <a:p>
            <a:pPr marL="82296" indent="0">
              <a:buNone/>
            </a:pPr>
            <a:endParaRPr lang="el-GR" sz="900" dirty="0" smtClean="0"/>
          </a:p>
          <a:p>
            <a:r>
              <a:rPr lang="el-GR" sz="900" dirty="0" smtClean="0"/>
              <a:t>Προτρέπουμε </a:t>
            </a:r>
            <a:r>
              <a:rPr lang="el-GR" sz="900" dirty="0"/>
              <a:t>τα παιδιά να φανταστούν επαγγέλματα που ίσως θα εμφανιστούν στο μακρινό μέλλον</a:t>
            </a:r>
          </a:p>
          <a:p>
            <a:pPr marL="82296" indent="0">
              <a:buNone/>
            </a:pPr>
            <a:endParaRPr lang="en-US" sz="900" dirty="0" smtClean="0"/>
          </a:p>
          <a:p>
            <a:pPr marL="82296" indent="0">
              <a:buNone/>
            </a:pPr>
            <a:endParaRPr lang="el-GR" sz="900" dirty="0"/>
          </a:p>
          <a:p>
            <a:pPr marL="82296" indent="0">
              <a:buNone/>
            </a:pPr>
            <a:endParaRPr lang="el-GR" sz="900" dirty="0"/>
          </a:p>
          <a:p>
            <a:pPr marL="82296" indent="0">
              <a:buNone/>
            </a:pPr>
            <a:endParaRPr lang="el-GR" sz="900" dirty="0"/>
          </a:p>
          <a:p>
            <a:pPr marL="82296" indent="0">
              <a:buNone/>
            </a:pPr>
            <a:endParaRPr lang="el-GR" sz="900" dirty="0"/>
          </a:p>
          <a:p>
            <a:endParaRPr lang="el-GR" sz="900" dirty="0"/>
          </a:p>
          <a:p>
            <a:endParaRPr lang="el-GR" sz="900" dirty="0" smtClean="0">
              <a:solidFill>
                <a:schemeClr val="accent1">
                  <a:lumMod val="50000"/>
                </a:schemeClr>
              </a:solidFill>
              <a:effectLst>
                <a:outerShdw blurRad="38100" dist="38100" dir="2700000" algn="tl">
                  <a:srgbClr val="000000">
                    <a:alpha val="43137"/>
                  </a:srgbClr>
                </a:outerShdw>
              </a:effectLst>
            </a:endParaRPr>
          </a:p>
          <a:p>
            <a:pPr fontAlgn="t"/>
            <a:endParaRPr lang="el-GR" sz="2400" dirty="0">
              <a:latin typeface="Calibri" pitchFamily="34" charset="0"/>
              <a:cs typeface="Calibri" pitchFamily="34" charset="0"/>
            </a:endParaRPr>
          </a:p>
          <a:p>
            <a:endParaRPr lang="el-GR" sz="2400" dirty="0">
              <a:latin typeface="Calibri" pitchFamily="34" charset="0"/>
              <a:cs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2784" y="1173163"/>
            <a:ext cx="7772400" cy="838200"/>
          </a:xfrm>
        </p:spPr>
        <p:txBody>
          <a:bodyPr>
            <a:noAutofit/>
          </a:bodyPr>
          <a:lstStyle/>
          <a:p>
            <a:r>
              <a:rPr lang="el-GR" sz="3000" b="1" dirty="0" smtClean="0">
                <a:solidFill>
                  <a:schemeClr val="tx1"/>
                </a:solidFill>
                <a:latin typeface="Calibri" pitchFamily="34" charset="0"/>
                <a:cs typeface="Calibri" pitchFamily="34" charset="0"/>
              </a:rPr>
              <a:t>Δραστηριότητες και Δράσεις (επισυνάψτε 5 </a:t>
            </a:r>
            <a:r>
              <a:rPr lang="el-GR" sz="3000" b="1" dirty="0" smtClean="0">
                <a:solidFill>
                  <a:schemeClr val="tx1"/>
                </a:solidFill>
                <a:latin typeface="Calibri" pitchFamily="34" charset="0"/>
                <a:cs typeface="Calibri" pitchFamily="34" charset="0"/>
              </a:rPr>
              <a:t>φωτογραφίες)</a:t>
            </a:r>
            <a:br>
              <a:rPr lang="el-GR" sz="3000" b="1" dirty="0" smtClean="0">
                <a:solidFill>
                  <a:schemeClr val="tx1"/>
                </a:solidFill>
                <a:latin typeface="Calibri" pitchFamily="34" charset="0"/>
                <a:cs typeface="Calibri" pitchFamily="34" charset="0"/>
              </a:rPr>
            </a:br>
            <a:r>
              <a:rPr lang="el-GR" sz="1000" dirty="0" smtClean="0">
                <a:effectLst/>
                <a:latin typeface="Calibri" pitchFamily="34" charset="0"/>
                <a:cs typeface="Calibri" pitchFamily="34" charset="0"/>
              </a:rPr>
              <a:t>Κηπουρός                                              </a:t>
            </a:r>
            <a:r>
              <a:rPr lang="el-GR" sz="1000" dirty="0">
                <a:latin typeface="Calibri" pitchFamily="34" charset="0"/>
                <a:cs typeface="Calibri" pitchFamily="34" charset="0"/>
              </a:rPr>
              <a:t>μετεωρολόγος</a:t>
            </a:r>
            <a:r>
              <a:rPr lang="el-GR" sz="1000" dirty="0" smtClean="0">
                <a:effectLst/>
                <a:latin typeface="Calibri" pitchFamily="34" charset="0"/>
                <a:cs typeface="Calibri" pitchFamily="34" charset="0"/>
              </a:rPr>
              <a:t>                                  </a:t>
            </a:r>
            <a:r>
              <a:rPr lang="el-GR" sz="1000" dirty="0" smtClean="0">
                <a:latin typeface="Calibri" pitchFamily="34" charset="0"/>
                <a:cs typeface="Calibri" pitchFamily="34" charset="0"/>
              </a:rPr>
              <a:t>γιατρός</a:t>
            </a:r>
            <a:r>
              <a:rPr lang="el-GR" sz="1000" dirty="0" smtClean="0">
                <a:effectLst/>
                <a:latin typeface="Calibri" pitchFamily="34" charset="0"/>
                <a:cs typeface="Calibri" pitchFamily="34" charset="0"/>
              </a:rPr>
              <a:t>                            </a:t>
            </a:r>
            <a:r>
              <a:rPr lang="el-GR" sz="1000" dirty="0">
                <a:latin typeface="Calibri" pitchFamily="34" charset="0"/>
                <a:cs typeface="Calibri" pitchFamily="34" charset="0"/>
              </a:rPr>
              <a:t>επαγγέλματα του </a:t>
            </a:r>
            <a:r>
              <a:rPr lang="el-GR" sz="1000" dirty="0" smtClean="0">
                <a:latin typeface="Calibri" pitchFamily="34" charset="0"/>
                <a:cs typeface="Calibri" pitchFamily="34" charset="0"/>
              </a:rPr>
              <a:t>χθες                        συγγραφέας</a:t>
            </a:r>
            <a:r>
              <a:rPr lang="el-GR" sz="2400" dirty="0">
                <a:latin typeface="Calibri" pitchFamily="34" charset="0"/>
                <a:cs typeface="Calibri" pitchFamily="34" charset="0"/>
              </a:rPr>
              <a:t/>
            </a:r>
            <a:br>
              <a:rPr lang="el-GR" sz="2400" dirty="0">
                <a:latin typeface="Calibri" pitchFamily="34" charset="0"/>
                <a:cs typeface="Calibri" pitchFamily="34" charset="0"/>
              </a:rPr>
            </a:br>
            <a:endParaRPr lang="el-GR" sz="1000" b="1" dirty="0">
              <a:solidFill>
                <a:schemeClr val="tx1"/>
              </a:solidFill>
              <a:effectLst/>
              <a:latin typeface="Calibri" pitchFamily="34" charset="0"/>
              <a:cs typeface="Calibri" pitchFamily="34" charset="0"/>
            </a:endParaRPr>
          </a:p>
        </p:txBody>
      </p:sp>
      <p:sp>
        <p:nvSpPr>
          <p:cNvPr id="4" name="Slide Number Placeholder 3"/>
          <p:cNvSpPr>
            <a:spLocks noGrp="1"/>
          </p:cNvSpPr>
          <p:nvPr>
            <p:ph type="sldNum" sz="quarter" idx="12"/>
          </p:nvPr>
        </p:nvSpPr>
        <p:spPr>
          <a:xfrm>
            <a:off x="8612124" y="6359227"/>
            <a:ext cx="457200" cy="476250"/>
          </a:xfrm>
        </p:spPr>
        <p:txBody>
          <a:bodyPr/>
          <a:lstStyle/>
          <a:p>
            <a:endParaRPr lang="el-GR" dirty="0" smtClean="0"/>
          </a:p>
          <a:p>
            <a:endParaRPr lang="el-GR" dirty="0"/>
          </a:p>
          <a:p>
            <a:endParaRPr lang="el-GR" dirty="0" smtClean="0"/>
          </a:p>
          <a:p>
            <a:endParaRPr lang="el-GR" dirty="0"/>
          </a:p>
          <a:p>
            <a:endParaRPr lang="el-GR" dirty="0" smtClean="0"/>
          </a:p>
          <a:p>
            <a:endParaRPr lang="el-GR" dirty="0"/>
          </a:p>
          <a:p>
            <a:endParaRPr lang="en-US" dirty="0"/>
          </a:p>
        </p:txBody>
      </p:sp>
      <p:grpSp>
        <p:nvGrpSpPr>
          <p:cNvPr id="3" name="Group 14"/>
          <p:cNvGrpSpPr/>
          <p:nvPr/>
        </p:nvGrpSpPr>
        <p:grpSpPr>
          <a:xfrm>
            <a:off x="2819400" y="152400"/>
            <a:ext cx="3390900" cy="1060450"/>
            <a:chOff x="2819400" y="152400"/>
            <a:chExt cx="3390900" cy="1060450"/>
          </a:xfrm>
        </p:grpSpPr>
        <p:pic>
          <p:nvPicPr>
            <p:cNvPr id="21" name="Picture 2" descr="ED"/>
            <p:cNvPicPr>
              <a:picLocks noChangeAspect="1" noChangeArrowheads="1"/>
            </p:cNvPicPr>
            <p:nvPr/>
          </p:nvPicPr>
          <p:blipFill>
            <a:blip r:embed="rId2" cstate="print"/>
            <a:srcRect/>
            <a:stretch>
              <a:fillRect/>
            </a:stretch>
          </p:blipFill>
          <p:spPr bwMode="auto">
            <a:xfrm>
              <a:off x="4343400" y="152400"/>
              <a:ext cx="409575" cy="409575"/>
            </a:xfrm>
            <a:prstGeom prst="rect">
              <a:avLst/>
            </a:prstGeom>
            <a:noFill/>
            <a:ln w="9525">
              <a:noFill/>
              <a:miter lim="800000"/>
              <a:headEnd/>
              <a:tailEnd/>
            </a:ln>
          </p:spPr>
        </p:pic>
        <p:sp>
          <p:nvSpPr>
            <p:cNvPr id="22" name="Text Box 3"/>
            <p:cNvSpPr txBox="1">
              <a:spLocks noChangeArrowheads="1"/>
            </p:cNvSpPr>
            <p:nvPr/>
          </p:nvSpPr>
          <p:spPr bwMode="auto">
            <a:xfrm>
              <a:off x="2819400" y="533400"/>
              <a:ext cx="3390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ΠΑΙΔΕΙΑΣ,ΕΡΕΥΝΑΣ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ΑΤΤΙΚΗΣ</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Β΄ ΑΘΗΝΑΣ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sp>
        <p:nvSpPr>
          <p:cNvPr id="23" name="Content Placeholder 2"/>
          <p:cNvSpPr>
            <a:spLocks noGrp="1"/>
          </p:cNvSpPr>
          <p:nvPr>
            <p:ph idx="1"/>
          </p:nvPr>
        </p:nvSpPr>
        <p:spPr>
          <a:xfrm>
            <a:off x="1082784" y="2159152"/>
            <a:ext cx="7530864" cy="4652810"/>
          </a:xfrm>
        </p:spPr>
        <p:txBody>
          <a:bodyPr>
            <a:normAutofit/>
          </a:bodyPr>
          <a:lstStyle/>
          <a:p>
            <a:pPr fontAlgn="t"/>
            <a:endParaRPr lang="el-GR" sz="2400" dirty="0">
              <a:latin typeface="Calibri" pitchFamily="34" charset="0"/>
              <a:cs typeface="Calibri" pitchFamily="34" charset="0"/>
            </a:endParaRPr>
          </a:p>
          <a:p>
            <a:pPr fontAlgn="t"/>
            <a:endParaRPr lang="el-GR" sz="2400" dirty="0">
              <a:latin typeface="Calibri" pitchFamily="34" charset="0"/>
              <a:cs typeface="Calibri" pitchFamily="34" charset="0"/>
            </a:endParaRPr>
          </a:p>
          <a:p>
            <a:endParaRPr lang="el-GR" sz="2400" dirty="0" smtClean="0">
              <a:solidFill>
                <a:schemeClr val="accent1">
                  <a:lumMod val="50000"/>
                </a:schemeClr>
              </a:solidFill>
              <a:effectLst>
                <a:outerShdw blurRad="38100" dist="38100" dir="2700000" algn="tl">
                  <a:srgbClr val="000000">
                    <a:alpha val="43137"/>
                  </a:srgbClr>
                </a:outerShdw>
              </a:effectLst>
            </a:endParaRPr>
          </a:p>
          <a:p>
            <a:pPr fontAlgn="t"/>
            <a:endParaRPr lang="el-GR" sz="2400" dirty="0">
              <a:latin typeface="Calibri" pitchFamily="34" charset="0"/>
              <a:cs typeface="Calibri" pitchFamily="34" charset="0"/>
            </a:endParaRPr>
          </a:p>
        </p:txBody>
      </p:sp>
      <p:sp>
        <p:nvSpPr>
          <p:cNvPr id="8" name="Content Placeholder 2"/>
          <p:cNvSpPr txBox="1">
            <a:spLocks/>
          </p:cNvSpPr>
          <p:nvPr/>
        </p:nvSpPr>
        <p:spPr>
          <a:xfrm>
            <a:off x="381000" y="2286000"/>
            <a:ext cx="8686800" cy="4525963"/>
          </a:xfrm>
          <a:prstGeom prst="rect">
            <a:avLst/>
          </a:prstGeom>
        </p:spPr>
        <p:txBody>
          <a:bodyPr>
            <a:normAutofit/>
          </a:bodyPr>
          <a:lstStyle/>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lang="el-GR" sz="2400" dirty="0">
              <a:latin typeface="Calibri" pitchFamily="34" charset="0"/>
              <a:cs typeface="Calibri" pitchFamily="34" charset="0"/>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lang="el-GR" sz="2400" dirty="0">
              <a:latin typeface="Calibri" pitchFamily="34" charset="0"/>
              <a:cs typeface="Calibri" pitchFamily="34" charset="0"/>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l-GR" sz="2400" dirty="0">
                <a:latin typeface="Calibri" pitchFamily="34" charset="0"/>
                <a:cs typeface="Calibri" pitchFamily="34" charset="0"/>
              </a:rPr>
              <a:t> </a:t>
            </a:r>
            <a:r>
              <a:rPr lang="el-GR" sz="2400" dirty="0" smtClean="0">
                <a:latin typeface="Calibri" pitchFamily="34" charset="0"/>
                <a:cs typeface="Calibri" pitchFamily="34" charset="0"/>
              </a:rPr>
              <a:t>     </a:t>
            </a:r>
            <a:r>
              <a:rPr lang="el-GR" sz="1000" dirty="0" smtClean="0">
                <a:latin typeface="Calibri" pitchFamily="34" charset="0"/>
                <a:cs typeface="Calibri" pitchFamily="34" charset="0"/>
              </a:rPr>
              <a:t>ποδοσφαιριστής                                            ζωγράφος                                             αστροναύτης                                            οδηγός  λεωφορείου</a:t>
            </a:r>
            <a:endParaRPr kumimoji="0" lang="el-GR" sz="24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endParaRPr>
          </a:p>
        </p:txBody>
      </p:sp>
      <p:sp>
        <p:nvSpPr>
          <p:cNvPr id="9" name="Content Placeholder 2"/>
          <p:cNvSpPr txBox="1">
            <a:spLocks/>
          </p:cNvSpPr>
          <p:nvPr/>
        </p:nvSpPr>
        <p:spPr>
          <a:xfrm>
            <a:off x="533400" y="2438400"/>
            <a:ext cx="8686800" cy="4525963"/>
          </a:xfrm>
          <a:prstGeom prst="rect">
            <a:avLst/>
          </a:prstGeom>
        </p:spPr>
        <p:txBody>
          <a:bodyPr>
            <a:normAutofit/>
          </a:bodyPr>
          <a:lstStyle/>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p:txBody>
      </p:sp>
      <p:pic>
        <p:nvPicPr>
          <p:cNvPr id="5" name="Εικόνα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57181" y="2163763"/>
            <a:ext cx="1405163" cy="1887004"/>
          </a:xfrm>
          <a:prstGeom prst="rect">
            <a:avLst/>
          </a:prstGeom>
        </p:spPr>
      </p:pic>
      <p:pic>
        <p:nvPicPr>
          <p:cNvPr id="6" name="Εικόνα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10693" y="2181277"/>
            <a:ext cx="1529260" cy="1883494"/>
          </a:xfrm>
          <a:prstGeom prst="rect">
            <a:avLst/>
          </a:prstGeom>
        </p:spPr>
      </p:pic>
      <p:pic>
        <p:nvPicPr>
          <p:cNvPr id="10" name="Εικόνα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188302" y="2181276"/>
            <a:ext cx="1479560" cy="1880007"/>
          </a:xfrm>
          <a:prstGeom prst="rect">
            <a:avLst/>
          </a:prstGeom>
        </p:spPr>
      </p:pic>
      <p:pic>
        <p:nvPicPr>
          <p:cNvPr id="11" name="Εικόνα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723553" y="2159151"/>
            <a:ext cx="1457050" cy="1842414"/>
          </a:xfrm>
          <a:prstGeom prst="rect">
            <a:avLst/>
          </a:prstGeom>
        </p:spPr>
      </p:pic>
      <p:pic>
        <p:nvPicPr>
          <p:cNvPr id="12" name="Εικόνα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5400000">
            <a:off x="951838" y="4683147"/>
            <a:ext cx="2119548" cy="1708862"/>
          </a:xfrm>
          <a:prstGeom prst="rect">
            <a:avLst/>
          </a:prstGeom>
        </p:spPr>
      </p:pic>
      <p:pic>
        <p:nvPicPr>
          <p:cNvPr id="14" name="Εικόνα 1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014589" y="4472109"/>
            <a:ext cx="1746863" cy="2297660"/>
          </a:xfrm>
          <a:prstGeom prst="rect">
            <a:avLst/>
          </a:prstGeom>
        </p:spPr>
      </p:pic>
      <p:pic>
        <p:nvPicPr>
          <p:cNvPr id="15" name="Εικόνα 14"/>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913853" y="4488321"/>
            <a:ext cx="1730787" cy="2274009"/>
          </a:xfrm>
          <a:prstGeom prst="rect">
            <a:avLst/>
          </a:prstGeom>
        </p:spPr>
      </p:pic>
      <p:pic>
        <p:nvPicPr>
          <p:cNvPr id="16" name="Εικόνα 15"/>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822247" y="4485896"/>
            <a:ext cx="1710293" cy="2295904"/>
          </a:xfrm>
          <a:prstGeom prst="rect">
            <a:avLst/>
          </a:prstGeom>
        </p:spPr>
      </p:pic>
      <p:pic>
        <p:nvPicPr>
          <p:cNvPr id="7" name="Εικόνα 6"/>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236295" y="2181275"/>
            <a:ext cx="1767435" cy="186949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524000"/>
            <a:ext cx="7772400" cy="838200"/>
          </a:xfrm>
        </p:spPr>
        <p:txBody>
          <a:bodyPr>
            <a:noAutofit/>
          </a:bodyPr>
          <a:lstStyle/>
          <a:p>
            <a:r>
              <a:rPr lang="el-GR" sz="3000" b="1" dirty="0" smtClean="0">
                <a:solidFill>
                  <a:schemeClr val="tx1"/>
                </a:solidFill>
                <a:latin typeface="Calibri" pitchFamily="34" charset="0"/>
                <a:cs typeface="Calibri" pitchFamily="34" charset="0"/>
              </a:rPr>
              <a:t>Επισκέψεις (συνοπτική περιγραφή)</a:t>
            </a:r>
            <a:endParaRPr lang="el-GR" sz="3000" b="1" dirty="0">
              <a:solidFill>
                <a:schemeClr val="tx1"/>
              </a:solidFill>
              <a:latin typeface="Calibri" pitchFamily="34" charset="0"/>
              <a:cs typeface="Calibri"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grpSp>
        <p:nvGrpSpPr>
          <p:cNvPr id="3" name="Group 14"/>
          <p:cNvGrpSpPr/>
          <p:nvPr/>
        </p:nvGrpSpPr>
        <p:grpSpPr>
          <a:xfrm>
            <a:off x="2819400" y="152400"/>
            <a:ext cx="3390900" cy="1060450"/>
            <a:chOff x="2819400" y="152400"/>
            <a:chExt cx="3390900" cy="1060450"/>
          </a:xfrm>
        </p:grpSpPr>
        <p:pic>
          <p:nvPicPr>
            <p:cNvPr id="21" name="Picture 2" descr="ED"/>
            <p:cNvPicPr>
              <a:picLocks noChangeAspect="1" noChangeArrowheads="1"/>
            </p:cNvPicPr>
            <p:nvPr/>
          </p:nvPicPr>
          <p:blipFill>
            <a:blip r:embed="rId2" cstate="print"/>
            <a:srcRect/>
            <a:stretch>
              <a:fillRect/>
            </a:stretch>
          </p:blipFill>
          <p:spPr bwMode="auto">
            <a:xfrm>
              <a:off x="4343400" y="152400"/>
              <a:ext cx="409575" cy="409575"/>
            </a:xfrm>
            <a:prstGeom prst="rect">
              <a:avLst/>
            </a:prstGeom>
            <a:noFill/>
            <a:ln w="9525">
              <a:noFill/>
              <a:miter lim="800000"/>
              <a:headEnd/>
              <a:tailEnd/>
            </a:ln>
          </p:spPr>
        </p:pic>
        <p:sp>
          <p:nvSpPr>
            <p:cNvPr id="22" name="Text Box 3"/>
            <p:cNvSpPr txBox="1">
              <a:spLocks noChangeArrowheads="1"/>
            </p:cNvSpPr>
            <p:nvPr/>
          </p:nvSpPr>
          <p:spPr bwMode="auto">
            <a:xfrm>
              <a:off x="2819400" y="533400"/>
              <a:ext cx="3390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ΠΑΙΔΕΙΑΣ,ΕΡΕΥΝΑΣ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ΑΤΤΙΚΗΣ</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Β΄ ΑΘΗΝΑΣ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sp>
        <p:nvSpPr>
          <p:cNvPr id="23" name="Content Placeholder 2"/>
          <p:cNvSpPr>
            <a:spLocks noGrp="1"/>
          </p:cNvSpPr>
          <p:nvPr>
            <p:ph idx="1"/>
          </p:nvPr>
        </p:nvSpPr>
        <p:spPr>
          <a:xfrm>
            <a:off x="228600" y="2133600"/>
            <a:ext cx="8686800" cy="4525963"/>
          </a:xfrm>
        </p:spPr>
        <p:txBody>
          <a:bodyPr>
            <a:normAutofit/>
          </a:bodyPr>
          <a:lstStyle/>
          <a:p>
            <a:pPr fontAlgn="t"/>
            <a:endParaRPr lang="el-GR" sz="2400" dirty="0">
              <a:latin typeface="Calibri" pitchFamily="34" charset="0"/>
              <a:cs typeface="Calibri" pitchFamily="34" charset="0"/>
            </a:endParaRPr>
          </a:p>
          <a:p>
            <a:pPr fontAlgn="t"/>
            <a:r>
              <a:rPr lang="el-GR" sz="2400" dirty="0" smtClean="0">
                <a:latin typeface="Calibri" pitchFamily="34" charset="0"/>
                <a:cs typeface="Calibri" pitchFamily="34" charset="0"/>
              </a:rPr>
              <a:t>Επειδή τα παιδιά έδειξαν ιδιαίτερο ενδιαφέρον για το επάγγελμα του αγγειοπλάστη και λόγω της ενασχόλησής μας με τον πηλό σε πολλές δημιουργίες μας (χριστουγεννιάτικες και πασχαλινές κατασκευές, δημιουργία του Πήλινου Στρατού κ.α.)αποφασίσαμε να επισκεφτούμε με τη λήξη του Προγράμματος (το Φεβρουάριο) το Εθνικό Αρχαιολογικό Μουσείο προκειμένου να θαυμάσουμε και να δούμε από κοντά </a:t>
            </a:r>
            <a:r>
              <a:rPr lang="el-GR" sz="2400" dirty="0" smtClean="0">
                <a:latin typeface="Calibri" pitchFamily="34" charset="0"/>
                <a:cs typeface="Calibri" pitchFamily="34" charset="0"/>
              </a:rPr>
              <a:t>όλα τα αριστουργήματα φτιαγμένα </a:t>
            </a:r>
            <a:r>
              <a:rPr lang="el-GR" sz="2400" dirty="0" err="1" smtClean="0">
                <a:latin typeface="Calibri" pitchFamily="34" charset="0"/>
                <a:cs typeface="Calibri" pitchFamily="34" charset="0"/>
              </a:rPr>
              <a:t>απ΄τα</a:t>
            </a:r>
            <a:r>
              <a:rPr lang="el-GR" sz="2400" dirty="0" smtClean="0">
                <a:latin typeface="Calibri" pitchFamily="34" charset="0"/>
                <a:cs typeface="Calibri" pitchFamily="34" charset="0"/>
              </a:rPr>
              <a:t> χέρια των ανθρώπων ( αγγεία ……….που </a:t>
            </a:r>
            <a:r>
              <a:rPr lang="el-GR" sz="2400" dirty="0" smtClean="0">
                <a:latin typeface="Calibri" pitchFamily="34" charset="0"/>
                <a:cs typeface="Calibri" pitchFamily="34" charset="0"/>
              </a:rPr>
              <a:t>δημιουργήθηκαν χιλιάδες χρόνια πριν.</a:t>
            </a:r>
            <a:endParaRPr lang="el-GR" sz="2400" dirty="0">
              <a:latin typeface="Calibri" pitchFamily="34" charset="0"/>
              <a:cs typeface="Calibri" pitchFamily="34" charset="0"/>
            </a:endParaRPr>
          </a:p>
          <a:p>
            <a:endParaRPr lang="el-GR" sz="2400" dirty="0" smtClean="0">
              <a:solidFill>
                <a:schemeClr val="accent1">
                  <a:lumMod val="50000"/>
                </a:schemeClr>
              </a:solidFill>
              <a:effectLst>
                <a:outerShdw blurRad="38100" dist="38100" dir="2700000" algn="tl">
                  <a:srgbClr val="000000">
                    <a:alpha val="43137"/>
                  </a:srgbClr>
                </a:outerShdw>
              </a:effectLst>
            </a:endParaRPr>
          </a:p>
          <a:p>
            <a:pPr fontAlgn="t"/>
            <a:endParaRPr lang="el-GR" sz="2400" dirty="0">
              <a:latin typeface="Calibri" pitchFamily="34" charset="0"/>
              <a:cs typeface="Calibri" pitchFamily="34" charset="0"/>
            </a:endParaRPr>
          </a:p>
          <a:p>
            <a:endParaRPr lang="el-GR" sz="2400" dirty="0">
              <a:latin typeface="Calibri" pitchFamily="34" charset="0"/>
              <a:cs typeface="Calibri" pitchFamily="34" charset="0"/>
            </a:endParaRPr>
          </a:p>
        </p:txBody>
      </p:sp>
      <p:sp>
        <p:nvSpPr>
          <p:cNvPr id="8" name="Content Placeholder 2"/>
          <p:cNvSpPr txBox="1">
            <a:spLocks/>
          </p:cNvSpPr>
          <p:nvPr/>
        </p:nvSpPr>
        <p:spPr>
          <a:xfrm>
            <a:off x="381000" y="2286000"/>
            <a:ext cx="8686800" cy="4525963"/>
          </a:xfrm>
          <a:prstGeom prst="rect">
            <a:avLst/>
          </a:prstGeom>
        </p:spPr>
        <p:txBody>
          <a:bodyPr>
            <a:normAutofit/>
          </a:bodyPr>
          <a:lstStyle/>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p:txBody>
      </p:sp>
      <p:sp>
        <p:nvSpPr>
          <p:cNvPr id="9" name="Content Placeholder 2"/>
          <p:cNvSpPr txBox="1">
            <a:spLocks/>
          </p:cNvSpPr>
          <p:nvPr/>
        </p:nvSpPr>
        <p:spPr>
          <a:xfrm>
            <a:off x="533400" y="2438400"/>
            <a:ext cx="8686800" cy="4525963"/>
          </a:xfrm>
          <a:prstGeom prst="rect">
            <a:avLst/>
          </a:prstGeom>
        </p:spPr>
        <p:txBody>
          <a:bodyPr>
            <a:normAutofit/>
          </a:bodyPr>
          <a:lstStyle/>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Custom 1">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721</TotalTime>
  <Words>500</Words>
  <Application>Microsoft Office PowerPoint</Application>
  <PresentationFormat>Προβολή στην οθόνη (4:3)</PresentationFormat>
  <Paragraphs>140</Paragraphs>
  <Slides>12</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12</vt:i4>
      </vt:variant>
    </vt:vector>
  </HeadingPairs>
  <TitlesOfParts>
    <vt:vector size="19" baseType="lpstr">
      <vt:lpstr>Arial</vt:lpstr>
      <vt:lpstr>Calibri</vt:lpstr>
      <vt:lpstr>Corbel</vt:lpstr>
      <vt:lpstr>Gill Sans MT</vt:lpstr>
      <vt:lpstr>Verdana</vt:lpstr>
      <vt:lpstr>Wingdings 2</vt:lpstr>
      <vt:lpstr>Solstice</vt:lpstr>
      <vt:lpstr>Πρόγραμμα Πολιτιστικών :   Τίτλος προγράμματος: Τα επαγγέλματα του χθες και του σήμερα. </vt:lpstr>
      <vt:lpstr>Στοιχεία εκπαιδευτικών</vt:lpstr>
      <vt:lpstr>Κριτήρια επιλογής του θέματος </vt:lpstr>
      <vt:lpstr>Σκοπός – στόχοι </vt:lpstr>
      <vt:lpstr>Σύνδεση με τα προγράμματα σπουδών </vt:lpstr>
      <vt:lpstr>Συνεργασία με φορείς (Δήμος, ΚΠΕ, ΜΚΟ, σύλλογοι γονέων, ειδικοί επιστήμονες κλπ)</vt:lpstr>
      <vt:lpstr>Δραστηριότητες και Δράσεις (περιγραφή)  </vt:lpstr>
      <vt:lpstr>Δραστηριότητες και Δράσεις (επισυνάψτε 5 φωτογραφίες) Κηπουρός                                              μετεωρολόγος                                  γιατρός                            επαγγέλματα του χθες                        συγγραφέας </vt:lpstr>
      <vt:lpstr>Επισκέψεις (συνοπτική περιγραφή)</vt:lpstr>
      <vt:lpstr>Επισκέψεις (επισυνάψτε 5 φωτογραφίες)</vt:lpstr>
      <vt:lpstr>Διάχυση αποτελεσμάτων</vt:lpstr>
      <vt:lpstr> Αξιολόγηση αποτελεσμάτων (το πριν και το μετά, τι άλλαξε …)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Varvara</dc:creator>
  <cp:lastModifiedBy>user</cp:lastModifiedBy>
  <cp:revision>136</cp:revision>
  <dcterms:created xsi:type="dcterms:W3CDTF">2006-08-16T00:00:00Z</dcterms:created>
  <dcterms:modified xsi:type="dcterms:W3CDTF">2024-05-17T12:19:03Z</dcterms:modified>
</cp:coreProperties>
</file>