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63" r:id="rId14"/>
    <p:sldId id="264" r:id="rId15"/>
    <p:sldId id="25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1AD1-8CD8-4FA1-8A83-D79B3AB049BE}" type="datetimeFigureOut">
              <a:rPr lang="el-GR" smtClean="0"/>
              <a:pPr/>
              <a:t>28/5/25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8490-2C40-45F7-820E-B7473D73C3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8572560" cy="29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300" y="357167"/>
            <a:ext cx="178957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42910" y="428604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Universal Design for Learning: </a:t>
            </a:r>
            <a:r>
              <a:rPr lang="en-US" sz="3200" dirty="0"/>
              <a:t>Strategies and Digital Tools to Support All Learners.</a:t>
            </a:r>
            <a:endParaRPr lang="el-GR" sz="32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300037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Το δικό μας εκπαιδευτικό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ταξίδι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jenn\OneDrive\Υπολογιστής\22\thumbnail (15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3"/>
            <a:ext cx="3000371" cy="2250278"/>
          </a:xfrm>
          <a:prstGeom prst="rect">
            <a:avLst/>
          </a:prstGeom>
          <a:noFill/>
        </p:spPr>
      </p:pic>
      <p:pic>
        <p:nvPicPr>
          <p:cNvPr id="8196" name="Picture 4" descr="C:\Users\djenn\OneDrive\Υπολογιστής\22\thumbnail (16)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8078">
            <a:off x="6425889" y="215042"/>
            <a:ext cx="2411009" cy="3214678"/>
          </a:xfrm>
          <a:prstGeom prst="rect">
            <a:avLst/>
          </a:prstGeom>
          <a:noFill/>
        </p:spPr>
      </p:pic>
      <p:pic>
        <p:nvPicPr>
          <p:cNvPr id="8197" name="Picture 5" descr="C:\Users\djenn\OneDrive\Υπολογιστής\22\thumbnail (12)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4654">
            <a:off x="460205" y="290082"/>
            <a:ext cx="2521550" cy="3160343"/>
          </a:xfrm>
          <a:prstGeom prst="rect">
            <a:avLst/>
          </a:prstGeom>
          <a:noFill/>
        </p:spPr>
      </p:pic>
      <p:pic>
        <p:nvPicPr>
          <p:cNvPr id="8198" name="Picture 6" descr="C:\Users\djenn\OneDrive\Υπολογιστής\22\thumbnail (17)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929066"/>
            <a:ext cx="2089562" cy="2786082"/>
          </a:xfrm>
          <a:prstGeom prst="rect">
            <a:avLst/>
          </a:prstGeom>
          <a:noFill/>
        </p:spPr>
      </p:pic>
      <p:sp>
        <p:nvSpPr>
          <p:cNvPr id="11" name="10 - Διάγραμμα ροής: Διεργασία"/>
          <p:cNvSpPr/>
          <p:nvPr/>
        </p:nvSpPr>
        <p:spPr>
          <a:xfrm>
            <a:off x="3428992" y="1500174"/>
            <a:ext cx="2428892" cy="3357586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Παράλληλα, μέσα απ</a:t>
            </a:r>
            <a:r>
              <a:rPr lang="en-US" dirty="0"/>
              <a:t>’</a:t>
            </a:r>
            <a:r>
              <a:rPr lang="el-GR" dirty="0"/>
              <a:t> το πρόγραμμα, μας δόθηκε η ευκαιρία να γνωρίσουμε τους </a:t>
            </a:r>
            <a:r>
              <a:rPr lang="el-GR" b="1" dirty="0"/>
              <a:t>παραδοσιακούς χορούς </a:t>
            </a:r>
            <a:r>
              <a:rPr lang="el-GR" dirty="0"/>
              <a:t>της Ιρλανδίας και το αγαπημένο τους </a:t>
            </a:r>
            <a:r>
              <a:rPr lang="el-GR" b="1" dirty="0"/>
              <a:t>άθλημα,</a:t>
            </a:r>
            <a:r>
              <a:rPr lang="el-GR" dirty="0"/>
              <a:t> το </a:t>
            </a:r>
            <a:r>
              <a:rPr lang="en-US" dirty="0"/>
              <a:t> Hurling.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/>
          <p:cNvSpPr/>
          <p:nvPr/>
        </p:nvSpPr>
        <p:spPr>
          <a:xfrm>
            <a:off x="3357554" y="142852"/>
            <a:ext cx="4214842" cy="271464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Πέρα όμως από την τυπική εκπαίδευση, είχαμε την ευκαιρία να ανακαλύψουμε την ιστορία και την ομορφιά της Ιρλανδίας - της υπέροχης χώρας που μας φιλοξένησε - μέσα από τις ατελείωτες περιηγήσεις μας. </a:t>
            </a:r>
          </a:p>
        </p:txBody>
      </p:sp>
      <p:pic>
        <p:nvPicPr>
          <p:cNvPr id="9218" name="Picture 2" descr="C:\Users\djenn\OneDrive\Υπολογιστής\22\thumbnail (10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2017">
            <a:off x="6261234" y="2879436"/>
            <a:ext cx="2496842" cy="3747606"/>
          </a:xfrm>
          <a:prstGeom prst="rect">
            <a:avLst/>
          </a:prstGeom>
          <a:noFill/>
        </p:spPr>
      </p:pic>
      <p:pic>
        <p:nvPicPr>
          <p:cNvPr id="9220" name="Picture 4" descr="C:\Users\djenn\OneDrive\Υπολογιστής\22\thumbnail (9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0266">
            <a:off x="607870" y="2006966"/>
            <a:ext cx="3356411" cy="447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jenn\OneDrive\Υπολογιστής\22\thumbnail (7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411141" cy="4548187"/>
          </a:xfrm>
          <a:prstGeom prst="rect">
            <a:avLst/>
          </a:prstGeom>
          <a:noFill/>
        </p:spPr>
      </p:pic>
      <p:pic>
        <p:nvPicPr>
          <p:cNvPr id="3" name="Picture 3" descr="C:\Users\djenn\OneDrive\Υπολογιστής\22\thumbnail (4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5143536" cy="385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jenn\OneDrive\Υπολογιστής\22\thumbnail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3500438" cy="2625329"/>
          </a:xfrm>
          <a:prstGeom prst="rect">
            <a:avLst/>
          </a:prstGeom>
          <a:noFill/>
        </p:spPr>
      </p:pic>
      <p:pic>
        <p:nvPicPr>
          <p:cNvPr id="10243" name="Picture 3" descr="C:\Users\djenn\OneDrive\Υπολογιστής\22\thumbnail (2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86124"/>
            <a:ext cx="4429132" cy="3321849"/>
          </a:xfrm>
          <a:prstGeom prst="rect">
            <a:avLst/>
          </a:prstGeom>
          <a:noFill/>
        </p:spPr>
      </p:pic>
      <p:pic>
        <p:nvPicPr>
          <p:cNvPr id="10244" name="Picture 4" descr="C:\Users\djenn\OneDrive\Υπολογιστής\22\thumbnail (3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677" y="857232"/>
            <a:ext cx="342900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jenn\OneDrive\Υπολογιστής\22\thumbnail (1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946794" cy="3929058"/>
          </a:xfrm>
          <a:prstGeom prst="rect">
            <a:avLst/>
          </a:prstGeom>
          <a:noFill/>
        </p:spPr>
      </p:pic>
      <p:pic>
        <p:nvPicPr>
          <p:cNvPr id="11268" name="Picture 4" descr="C:\Users\djenn\OneDrive\Υπολογιστής\22\thumbnail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1770">
            <a:off x="5416595" y="370065"/>
            <a:ext cx="3295263" cy="4393683"/>
          </a:xfrm>
          <a:prstGeom prst="rect">
            <a:avLst/>
          </a:prstGeom>
          <a:noFill/>
        </p:spPr>
      </p:pic>
      <p:pic>
        <p:nvPicPr>
          <p:cNvPr id="11266" name="Picture 2" descr="C:\Users\djenn\OneDrive\Υπολογιστής\22\thumbnail (5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8619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djenn\OneDrive\Υπολογιστής\22\thumbnail (12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858000" cy="51435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00034" y="5857892"/>
            <a:ext cx="8001056" cy="8572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Ελπίζουμε ο θεσμός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l-GR" b="1" dirty="0"/>
              <a:t>E</a:t>
            </a:r>
            <a:r>
              <a:rPr lang="en-US" b="1" dirty="0"/>
              <a:t>RASMUS</a:t>
            </a:r>
            <a:r>
              <a:rPr lang="el-GR" b="1" dirty="0"/>
              <a:t>+  </a:t>
            </a:r>
            <a:r>
              <a:rPr lang="el-GR" dirty="0"/>
              <a:t>να συνεχίσει να μας προσφέρει ευκαιρίες για μάθηση και εξέλιξη μέσα από ταξίδια γνώσης!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άγραμμα ροής: Διεργασία"/>
          <p:cNvSpPr/>
          <p:nvPr/>
        </p:nvSpPr>
        <p:spPr>
          <a:xfrm>
            <a:off x="857224" y="2214554"/>
            <a:ext cx="7358114" cy="3071834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u="sng" dirty="0"/>
              <a:t>ΣΥΜΜΕΤΕΧΟΝΤΕΣ ΕΚΠΑΙΔΕΥΤΙΚΟΙ</a:t>
            </a:r>
          </a:p>
          <a:p>
            <a:pPr algn="ctr"/>
            <a:endParaRPr lang="el-GR" dirty="0"/>
          </a:p>
          <a:p>
            <a:pPr algn="ctr"/>
            <a:r>
              <a:rPr lang="el-GR" dirty="0" err="1"/>
              <a:t>Αγιασωτέλης</a:t>
            </a:r>
            <a:r>
              <a:rPr lang="el-GR" dirty="0"/>
              <a:t> Ευστάθιος</a:t>
            </a:r>
          </a:p>
          <a:p>
            <a:pPr algn="ctr"/>
            <a:r>
              <a:rPr lang="el-GR" dirty="0" err="1"/>
              <a:t>Θεοχαράτου</a:t>
            </a:r>
            <a:r>
              <a:rPr lang="el-GR" dirty="0"/>
              <a:t> Ευγενία</a:t>
            </a:r>
          </a:p>
          <a:p>
            <a:pPr algn="ctr"/>
            <a:r>
              <a:rPr lang="el-GR" dirty="0"/>
              <a:t> </a:t>
            </a:r>
            <a:r>
              <a:rPr lang="el-GR" dirty="0" err="1"/>
              <a:t>Λάμπου</a:t>
            </a:r>
            <a:r>
              <a:rPr lang="el-GR" dirty="0"/>
              <a:t> Αικατερίνη </a:t>
            </a:r>
          </a:p>
          <a:p>
            <a:pPr algn="ctr"/>
            <a:r>
              <a:rPr lang="el-GR" dirty="0"/>
              <a:t>Λούης Φίλιππος </a:t>
            </a:r>
          </a:p>
          <a:p>
            <a:pPr algn="ctr"/>
            <a:r>
              <a:rPr lang="el-GR" dirty="0"/>
              <a:t>Μαντά Νικολέτα </a:t>
            </a:r>
          </a:p>
          <a:p>
            <a:pPr algn="ctr"/>
            <a:r>
              <a:rPr lang="el-GR" dirty="0" err="1"/>
              <a:t>Τσαμαδιά</a:t>
            </a:r>
            <a:r>
              <a:rPr lang="el-GR" dirty="0"/>
              <a:t> Ελένη         </a:t>
            </a:r>
          </a:p>
          <a:p>
            <a:pPr algn="ctr"/>
            <a:endParaRPr lang="el-GR" dirty="0"/>
          </a:p>
        </p:txBody>
      </p:sp>
      <p:sp>
        <p:nvSpPr>
          <p:cNvPr id="5" name="4 - Διάγραμμα ροής: Διεργασία"/>
          <p:cNvSpPr/>
          <p:nvPr/>
        </p:nvSpPr>
        <p:spPr>
          <a:xfrm>
            <a:off x="6357950" y="5572140"/>
            <a:ext cx="2357454" cy="85725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ΔΟΥΒΛΙΝΟ – ΙΡΛΑΝΔΙΑ</a:t>
            </a:r>
          </a:p>
          <a:p>
            <a:pPr algn="ctr"/>
            <a:r>
              <a:rPr lang="el-GR" dirty="0"/>
              <a:t>Μάιος 2025</a:t>
            </a:r>
          </a:p>
          <a:p>
            <a:pPr algn="ctr"/>
            <a:endParaRPr lang="el-GR" dirty="0"/>
          </a:p>
        </p:txBody>
      </p:sp>
      <p:sp>
        <p:nvSpPr>
          <p:cNvPr id="8" name="7 - Διάγραμμα ροής: Διεργασία"/>
          <p:cNvSpPr/>
          <p:nvPr/>
        </p:nvSpPr>
        <p:spPr>
          <a:xfrm>
            <a:off x="928662" y="428604"/>
            <a:ext cx="7358114" cy="150019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u="sng" dirty="0"/>
          </a:p>
          <a:p>
            <a:pPr algn="ctr"/>
            <a:r>
              <a:rPr lang="el-GR" sz="2400" b="1" u="sng" dirty="0"/>
              <a:t>ΠΡΟΓΡΑΜΜΑ </a:t>
            </a:r>
            <a:r>
              <a:rPr lang="en-US" sz="2400" b="1" u="sng" dirty="0"/>
              <a:t>ERASMUS+ </a:t>
            </a:r>
            <a:endParaRPr lang="el-GR" sz="2400" b="1" u="sng" dirty="0"/>
          </a:p>
          <a:p>
            <a:pPr algn="ctr"/>
            <a:r>
              <a:rPr lang="en-US" sz="2400" b="1" dirty="0"/>
              <a:t>Universal Design for Learning: </a:t>
            </a:r>
            <a:r>
              <a:rPr lang="en-US" sz="2400" dirty="0"/>
              <a:t>Strategies and Digital Tools to Support All Learners.</a:t>
            </a:r>
            <a:endParaRPr lang="el-GR" sz="2400" dirty="0"/>
          </a:p>
          <a:p>
            <a:pPr algn="ctr"/>
            <a:r>
              <a:rPr lang="el-GR" dirty="0"/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857224" y="4786322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sz="1600" b="1" baseline="30000" dirty="0">
                <a:solidFill>
                  <a:schemeClr val="accent6">
                    <a:lumMod val="75000"/>
                  </a:schemeClr>
                </a:solidFill>
              </a:rPr>
              <a:t>ο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 Γυμνάσιο Αχαρνών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άγραμμα ροής: Διεργασία"/>
          <p:cNvSpPr/>
          <p:nvPr/>
        </p:nvSpPr>
        <p:spPr>
          <a:xfrm>
            <a:off x="4857752" y="2928934"/>
            <a:ext cx="3857652" cy="3357586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Στο πλαίσιο της συμμετοχής μας στο εκπαιδευτικό πρόγραμμα του οργανισμού </a:t>
            </a:r>
            <a:r>
              <a:rPr lang="el-GR" b="1" dirty="0" err="1"/>
              <a:t>Teacher</a:t>
            </a:r>
            <a:r>
              <a:rPr lang="en-US" b="1" dirty="0"/>
              <a:t> </a:t>
            </a:r>
            <a:r>
              <a:rPr lang="el-GR" b="1" dirty="0" err="1"/>
              <a:t>Academy</a:t>
            </a:r>
            <a:r>
              <a:rPr lang="el-GR" dirty="0"/>
              <a:t> στο Δουβλίνο, είχαμε την ευκαιρία να εκπαιδευτούμε σε ένα σύγχρονο και καινοτόμο παιδαγωγικό πλαίσιο, με έμφαση στη </a:t>
            </a:r>
            <a:r>
              <a:rPr lang="el-GR" b="1" dirty="0"/>
              <a:t>συμπερίληψη</a:t>
            </a:r>
            <a:r>
              <a:rPr lang="el-GR" dirty="0"/>
              <a:t>, τη </a:t>
            </a:r>
            <a:r>
              <a:rPr lang="el-GR" b="1" dirty="0"/>
              <a:t>διερευνητική μάθηση</a:t>
            </a:r>
            <a:r>
              <a:rPr lang="el-GR" dirty="0"/>
              <a:t> και τη χρήση </a:t>
            </a:r>
            <a:r>
              <a:rPr lang="el-GR" b="1" dirty="0"/>
              <a:t>ψηφιακών εργαλείων</a:t>
            </a:r>
            <a:r>
              <a:rPr lang="el-GR" dirty="0"/>
              <a:t> στη διδασκαλία.</a:t>
            </a:r>
          </a:p>
          <a:p>
            <a:pPr algn="ctr"/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8766">
            <a:off x="378768" y="682387"/>
            <a:ext cx="42045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άγραμμα ροής: Διεργασία"/>
          <p:cNvSpPr/>
          <p:nvPr/>
        </p:nvSpPr>
        <p:spPr>
          <a:xfrm>
            <a:off x="500034" y="142852"/>
            <a:ext cx="8072494" cy="1285884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Κεντρικό στοιχείο της επιμόρφωσης αποτέλεσε το μοντέλο </a:t>
            </a:r>
            <a:r>
              <a:rPr lang="el-GR" b="1" dirty="0" err="1"/>
              <a:t>Universal</a:t>
            </a:r>
            <a:r>
              <a:rPr lang="el-GR" b="1" dirty="0"/>
              <a:t> </a:t>
            </a:r>
            <a:r>
              <a:rPr lang="el-GR" b="1" dirty="0" err="1"/>
              <a:t>Design</a:t>
            </a:r>
            <a:r>
              <a:rPr lang="el-GR" b="1" dirty="0"/>
              <a:t> </a:t>
            </a:r>
            <a:r>
              <a:rPr lang="el-GR" b="1" dirty="0" err="1"/>
              <a:t>for</a:t>
            </a:r>
            <a:r>
              <a:rPr lang="el-GR" b="1" dirty="0"/>
              <a:t> </a:t>
            </a:r>
            <a:r>
              <a:rPr lang="el-GR" b="1" dirty="0" err="1"/>
              <a:t>Learning</a:t>
            </a:r>
            <a:r>
              <a:rPr lang="el-GR" b="1" dirty="0"/>
              <a:t> (UDL), </a:t>
            </a:r>
            <a:r>
              <a:rPr lang="el-GR" dirty="0"/>
              <a:t>το οποίο ενισχύει την </a:t>
            </a:r>
            <a:r>
              <a:rPr lang="el-GR" b="1" dirty="0"/>
              <a:t>προσβασιμότητα</a:t>
            </a:r>
            <a:r>
              <a:rPr lang="el-GR" dirty="0"/>
              <a:t>, τη </a:t>
            </a:r>
            <a:r>
              <a:rPr lang="el-GR" b="1" dirty="0" err="1"/>
              <a:t>συμμετοχικότητα</a:t>
            </a:r>
            <a:r>
              <a:rPr lang="el-GR" b="1" dirty="0"/>
              <a:t> </a:t>
            </a:r>
            <a:r>
              <a:rPr lang="el-GR" dirty="0"/>
              <a:t>και την </a:t>
            </a:r>
            <a:r>
              <a:rPr lang="el-GR" b="1" dirty="0"/>
              <a:t>ισότητα</a:t>
            </a:r>
            <a:r>
              <a:rPr lang="el-GR" dirty="0"/>
              <a:t> στη μάθηση, λαμβάνοντας υπόψη τις διαφορετικές ανάγκες και δυνατότητες των μαθητών.</a:t>
            </a:r>
            <a:endParaRPr lang="en-US" dirty="0"/>
          </a:p>
          <a:p>
            <a:pPr algn="ctr"/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15172" cy="49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/>
          <p:cNvSpPr/>
          <p:nvPr/>
        </p:nvSpPr>
        <p:spPr>
          <a:xfrm>
            <a:off x="357158" y="357166"/>
            <a:ext cx="4429156" cy="25003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l-GR" dirty="0"/>
              <a:t>Το διδακτικό πλαίσιο στηρίχθηκε στην</a:t>
            </a:r>
            <a:r>
              <a:rPr lang="el-GR" b="1" dirty="0"/>
              <a:t> ενεργή συμμετοχή</a:t>
            </a:r>
            <a:r>
              <a:rPr lang="el-GR" dirty="0"/>
              <a:t> , την </a:t>
            </a:r>
            <a:r>
              <a:rPr lang="el-GR" b="1" dirty="0"/>
              <a:t>κριτική σκέψη</a:t>
            </a:r>
            <a:r>
              <a:rPr lang="el-GR" dirty="0"/>
              <a:t> των εκπαιδευομένων και στη </a:t>
            </a:r>
            <a:r>
              <a:rPr lang="el-GR" b="1" dirty="0"/>
              <a:t>διαφοροποιημένη διδασκαλία</a:t>
            </a:r>
            <a:r>
              <a:rPr lang="el-GR" dirty="0"/>
              <a:t>, προσαρμοσμένη στις ανάγκες κάθε συμμετέχοντα</a:t>
            </a:r>
            <a:r>
              <a:rPr lang="en-US" dirty="0"/>
              <a:t>.</a:t>
            </a:r>
            <a:endParaRPr lang="el-GR" dirty="0"/>
          </a:p>
          <a:p>
            <a:pPr algn="ctr"/>
            <a:endParaRPr lang="el-GR" dirty="0"/>
          </a:p>
        </p:txBody>
      </p:sp>
      <p:pic>
        <p:nvPicPr>
          <p:cNvPr id="3076" name="Picture 4" descr="C:\Users\djenn\OneDrive\Υπολογιστής\22\thumbnail (7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68068">
            <a:off x="5720770" y="508920"/>
            <a:ext cx="3094438" cy="2320828"/>
          </a:xfrm>
          <a:prstGeom prst="rect">
            <a:avLst/>
          </a:prstGeom>
          <a:noFill/>
        </p:spPr>
      </p:pic>
      <p:pic>
        <p:nvPicPr>
          <p:cNvPr id="3077" name="Picture 5" descr="C:\Users\djenn\OneDrive\Υπολογιστής\22\thumbnail (1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4882138" cy="2571768"/>
          </a:xfrm>
          <a:prstGeom prst="rect">
            <a:avLst/>
          </a:prstGeom>
          <a:noFill/>
        </p:spPr>
      </p:pic>
      <p:pic>
        <p:nvPicPr>
          <p:cNvPr id="9" name="Picture 2" descr="C:\Users\djenn\Downloads\20250508_142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Έλλειψη"/>
          <p:cNvSpPr/>
          <p:nvPr/>
        </p:nvSpPr>
        <p:spPr>
          <a:xfrm>
            <a:off x="3929058" y="4286256"/>
            <a:ext cx="4786346" cy="235745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Παράλληλα αξιοποιήθηκαν ψηφιακά εργαλεία, όπως το </a:t>
            </a:r>
            <a:r>
              <a:rPr lang="el-GR" dirty="0" err="1"/>
              <a:t>Padlet</a:t>
            </a:r>
            <a:r>
              <a:rPr lang="el-GR" dirty="0"/>
              <a:t>, </a:t>
            </a:r>
            <a:r>
              <a:rPr lang="en-US" dirty="0"/>
              <a:t>Gamma, </a:t>
            </a:r>
            <a:r>
              <a:rPr lang="en-US" dirty="0" err="1"/>
              <a:t>ChatterPix</a:t>
            </a:r>
            <a:r>
              <a:rPr lang="en-US" dirty="0"/>
              <a:t>, </a:t>
            </a:r>
            <a:r>
              <a:rPr lang="en-US" dirty="0" err="1"/>
              <a:t>Luma</a:t>
            </a:r>
            <a:r>
              <a:rPr lang="en-US" dirty="0"/>
              <a:t> AI, </a:t>
            </a:r>
            <a:r>
              <a:rPr lang="en-US" dirty="0" err="1"/>
              <a:t>MagicSchool</a:t>
            </a:r>
            <a:r>
              <a:rPr lang="en-US" dirty="0"/>
              <a:t>, </a:t>
            </a:r>
            <a:r>
              <a:rPr lang="en-US" dirty="0" err="1"/>
              <a:t>Menti</a:t>
            </a:r>
            <a:r>
              <a:rPr lang="en-US" dirty="0"/>
              <a:t>, </a:t>
            </a:r>
            <a:r>
              <a:rPr lang="el-GR" dirty="0"/>
              <a:t>για μια πιο </a:t>
            </a:r>
            <a:r>
              <a:rPr lang="el-GR" b="1" dirty="0" err="1"/>
              <a:t>διαδραστική</a:t>
            </a:r>
            <a:r>
              <a:rPr lang="el-GR" dirty="0"/>
              <a:t> και </a:t>
            </a:r>
            <a:r>
              <a:rPr lang="el-GR" b="1" dirty="0"/>
              <a:t>συνεργατική</a:t>
            </a:r>
            <a:r>
              <a:rPr lang="el-GR" dirty="0"/>
              <a:t> μαθησιακή εμπειρία.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3730" y="3357562"/>
            <a:ext cx="26816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6563">
            <a:off x="6950731" y="246594"/>
            <a:ext cx="1952289" cy="19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14422"/>
            <a:ext cx="330996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07654">
            <a:off x="1026366" y="2880367"/>
            <a:ext cx="1829064" cy="208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260" y="50004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500702"/>
            <a:ext cx="3000396" cy="12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Έλλειψη"/>
          <p:cNvSpPr/>
          <p:nvPr/>
        </p:nvSpPr>
        <p:spPr>
          <a:xfrm>
            <a:off x="214282" y="357166"/>
            <a:ext cx="4643470" cy="25003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Οι βασικές εκπαιδευτικές μέθοδοι περιλάμβαναν </a:t>
            </a:r>
            <a:r>
              <a:rPr lang="el-GR" b="1" dirty="0"/>
              <a:t>ομαδική εργασία, βιωματικά εργαστήρια και παρουσιάσεις</a:t>
            </a:r>
            <a:r>
              <a:rPr lang="el-GR" dirty="0"/>
              <a:t>  που συνέβαλαν στην ανάπτυξη δεξιοτήτων και την επαγγελματική εξέλιξή μας.</a:t>
            </a:r>
          </a:p>
        </p:txBody>
      </p:sp>
      <p:pic>
        <p:nvPicPr>
          <p:cNvPr id="3074" name="Picture 2" descr="C:\Users\djenn\OneDrive\Υπολογιστής\22\thumbnail (3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5499">
            <a:off x="5598546" y="490482"/>
            <a:ext cx="3202988" cy="2402241"/>
          </a:xfrm>
          <a:prstGeom prst="rect">
            <a:avLst/>
          </a:prstGeom>
          <a:noFill/>
        </p:spPr>
      </p:pic>
      <p:pic>
        <p:nvPicPr>
          <p:cNvPr id="6" name="Picture 2" descr="C:\Users\djenn\Downloads\20250508_115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4677562" cy="3508170"/>
          </a:xfrm>
          <a:prstGeom prst="rect">
            <a:avLst/>
          </a:prstGeom>
          <a:noFill/>
        </p:spPr>
      </p:pic>
      <p:pic>
        <p:nvPicPr>
          <p:cNvPr id="7" name="Picture 4" descr="C:\Users\djenn\OneDrive\Υπολογιστής\22\thumbnail (5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29066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jenn\Downloads\20250508_14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722625" cy="2791968"/>
          </a:xfrm>
          <a:prstGeom prst="rect">
            <a:avLst/>
          </a:prstGeom>
          <a:noFill/>
        </p:spPr>
      </p:pic>
      <p:pic>
        <p:nvPicPr>
          <p:cNvPr id="4100" name="Picture 4" descr="C:\Users\djenn\Downloads\20250508_14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643338" cy="2732504"/>
          </a:xfrm>
          <a:prstGeom prst="rect">
            <a:avLst/>
          </a:prstGeom>
          <a:noFill/>
        </p:spPr>
      </p:pic>
      <p:pic>
        <p:nvPicPr>
          <p:cNvPr id="5" name="Picture 3" descr="C:\Users\djenn\Downloads\20250508_142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57364"/>
            <a:ext cx="457203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Έλλειψη"/>
          <p:cNvSpPr/>
          <p:nvPr/>
        </p:nvSpPr>
        <p:spPr>
          <a:xfrm>
            <a:off x="5000628" y="357166"/>
            <a:ext cx="4000528" cy="24288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l-GR" dirty="0"/>
              <a:t>Στο πρόγραμμα συμμετείχαν εκπαιδευτικοί από διάφορες χώρες, γεγονός που μας έδωσε την ευκαιρία </a:t>
            </a:r>
            <a:r>
              <a:rPr lang="el-GR" b="1" dirty="0"/>
              <a:t>για ανταλλαγή απόψεων</a:t>
            </a:r>
            <a:r>
              <a:rPr lang="el-GR" dirty="0"/>
              <a:t> και εκπαιδευτικών πρακτικών.</a:t>
            </a:r>
            <a:endParaRPr lang="en-US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pic>
        <p:nvPicPr>
          <p:cNvPr id="7170" name="Picture 2" descr="C:\Users\djenn\OneDrive\Υπολογιστής\22\thumbnail (10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57562"/>
            <a:ext cx="3333749" cy="2500312"/>
          </a:xfrm>
          <a:prstGeom prst="rect">
            <a:avLst/>
          </a:prstGeom>
          <a:noFill/>
        </p:spPr>
      </p:pic>
      <p:pic>
        <p:nvPicPr>
          <p:cNvPr id="7171" name="Picture 3" descr="C:\Users\djenn\OneDrive\Υπολογιστής\22\thumbnail (8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701318" cy="2500330"/>
          </a:xfrm>
          <a:prstGeom prst="rect">
            <a:avLst/>
          </a:prstGeom>
          <a:noFill/>
        </p:spPr>
      </p:pic>
      <p:pic>
        <p:nvPicPr>
          <p:cNvPr id="7172" name="Picture 4" descr="C:\Users\djenn\Downloads\20250507_183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324</Words>
  <Application>Microsoft Macintosh PowerPoint</Application>
  <PresentationFormat>Προβολή στην οθόνη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djennycfu@yahoo.com</dc:creator>
  <cp:lastModifiedBy>Κατερίνα Λάμπου</cp:lastModifiedBy>
  <cp:revision>14</cp:revision>
  <dcterms:created xsi:type="dcterms:W3CDTF">2025-05-27T15:03:22Z</dcterms:created>
  <dcterms:modified xsi:type="dcterms:W3CDTF">2025-05-28T20:27:03Z</dcterms:modified>
</cp:coreProperties>
</file>