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315A6-2FE8-4833-B908-ED2742C60233}" v="3896" dt="2022-04-02T16:21:20.67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varScale="1">
        <p:scale>
          <a:sx n="91" d="100"/>
          <a:sy n="91" d="100"/>
        </p:scale>
        <p:origin x="-126" y="-2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07094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68110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26609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91089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81514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32600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6/28/2022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3336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80207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6/28/2022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06459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69973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54842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6/28/2022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7416351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230038" y="557048"/>
            <a:ext cx="11602528" cy="1187669"/>
          </a:xfrm>
        </p:spPr>
        <p:txBody>
          <a:bodyPr>
            <a:normAutofit/>
          </a:bodyPr>
          <a:lstStyle/>
          <a:p>
            <a:r>
              <a:rPr lang="el-GR" sz="7200" b="1" i="1" dirty="0">
                <a:cs typeface="Calibri Light"/>
              </a:rPr>
              <a:t>Πόλεμος και </a:t>
            </a:r>
            <a:r>
              <a:rPr lang="el-GR" sz="7200" b="1" i="1" dirty="0" smtClean="0">
                <a:cs typeface="Calibri Light"/>
              </a:rPr>
              <a:t>Ειρήνη</a:t>
            </a:r>
            <a:endParaRPr lang="el-GR" sz="7200" b="1" i="1" dirty="0">
              <a:cs typeface="Calibri Light" panose="020F0302020204030204"/>
            </a:endParaRPr>
          </a:p>
        </p:txBody>
      </p:sp>
      <p:sp>
        <p:nvSpPr>
          <p:cNvPr id="3" name="Υπότιτλος 2"/>
          <p:cNvSpPr>
            <a:spLocks noGrp="1"/>
          </p:cNvSpPr>
          <p:nvPr>
            <p:ph type="subTitle" idx="1"/>
          </p:nvPr>
        </p:nvSpPr>
        <p:spPr>
          <a:xfrm>
            <a:off x="1337094" y="2017986"/>
            <a:ext cx="9144000" cy="3153104"/>
          </a:xfrm>
        </p:spPr>
        <p:txBody>
          <a:bodyPr vert="horz" lIns="91440" tIns="45720" rIns="91440" bIns="45720" rtlCol="0" anchor="t">
            <a:noAutofit/>
          </a:bodyPr>
          <a:lstStyle/>
          <a:p>
            <a:r>
              <a:rPr lang="el-GR" sz="2800" dirty="0" smtClean="0">
                <a:cs typeface="Calibri"/>
              </a:rPr>
              <a:t>Νεοελληνική Γλώσσα Γ΄ Γυμνασίου Ενότητα 5</a:t>
            </a:r>
          </a:p>
          <a:p>
            <a:r>
              <a:rPr lang="el-GR" sz="2800" dirty="0" smtClean="0">
                <a:cs typeface="Calibri"/>
              </a:rPr>
              <a:t>Γ1</a:t>
            </a:r>
            <a:endParaRPr lang="el-GR" sz="2800" dirty="0">
              <a:cs typeface="Calibri"/>
            </a:endParaRPr>
          </a:p>
          <a:p>
            <a:r>
              <a:rPr lang="el-GR" sz="2800" dirty="0">
                <a:cs typeface="Calibri"/>
              </a:rPr>
              <a:t>Βούρου Ιωάννα</a:t>
            </a:r>
          </a:p>
          <a:p>
            <a:r>
              <a:rPr lang="el-GR" sz="2800" dirty="0" err="1">
                <a:cs typeface="Calibri"/>
              </a:rPr>
              <a:t>Βαξιοβάνου</a:t>
            </a:r>
            <a:r>
              <a:rPr lang="el-GR" sz="2800" dirty="0">
                <a:cs typeface="Calibri"/>
              </a:rPr>
              <a:t> Αλεξάνδρα</a:t>
            </a:r>
          </a:p>
          <a:p>
            <a:r>
              <a:rPr lang="el-GR" sz="2800" dirty="0" err="1">
                <a:cs typeface="Calibri"/>
              </a:rPr>
              <a:t>Βέλλας</a:t>
            </a:r>
            <a:r>
              <a:rPr lang="el-GR" sz="2800" dirty="0">
                <a:cs typeface="Calibri"/>
              </a:rPr>
              <a:t> Πέτρος</a:t>
            </a:r>
          </a:p>
          <a:p>
            <a:r>
              <a:rPr lang="el-GR" sz="2800" dirty="0">
                <a:cs typeface="Calibri"/>
              </a:rPr>
              <a:t>Ανδρεάδης </a:t>
            </a:r>
            <a:r>
              <a:rPr lang="el-GR" sz="2800" dirty="0" smtClean="0">
                <a:cs typeface="Calibri"/>
              </a:rPr>
              <a:t>Παναγιώτης Χ.</a:t>
            </a:r>
            <a:endParaRPr lang="el-GR" sz="2800" dirty="0">
              <a:cs typeface="Calibri"/>
            </a:endParaRPr>
          </a:p>
        </p:txBody>
      </p:sp>
    </p:spTree>
    <p:extLst>
      <p:ext uri="{BB962C8B-B14F-4D97-AF65-F5344CB8AC3E}">
        <p14:creationId xmlns:p14="http://schemas.microsoft.com/office/powerpoint/2010/main" xmlns="" val="232512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BA847A0-A4DA-01F9-71AE-53E37A31773D}"/>
              </a:ext>
            </a:extLst>
          </p:cNvPr>
          <p:cNvSpPr txBox="1"/>
          <p:nvPr/>
        </p:nvSpPr>
        <p:spPr>
          <a:xfrm>
            <a:off x="283368" y="223835"/>
            <a:ext cx="1151974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dirty="0">
                <a:ea typeface="+mn-lt"/>
                <a:cs typeface="+mn-lt"/>
              </a:rPr>
              <a:t>Οι περισσότερες από αυτές έσβησαν σε σύντομο χρονικό </a:t>
            </a:r>
            <a:r>
              <a:rPr lang="el-GR" sz="3200" dirty="0" smtClean="0">
                <a:ea typeface="+mn-lt"/>
                <a:cs typeface="+mn-lt"/>
              </a:rPr>
              <a:t> διάστημα, όμως</a:t>
            </a:r>
            <a:r>
              <a:rPr lang="el-GR" sz="3200" dirty="0">
                <a:ea typeface="+mn-lt"/>
                <a:cs typeface="+mn-lt"/>
              </a:rPr>
              <a:t> οι </a:t>
            </a:r>
            <a:r>
              <a:rPr lang="el-GR" sz="3200" dirty="0" smtClean="0">
                <a:ea typeface="+mn-lt"/>
                <a:cs typeface="+mn-lt"/>
              </a:rPr>
              <a:t>επαναστάτες</a:t>
            </a:r>
            <a:r>
              <a:rPr lang="el-GR" sz="3200" dirty="0">
                <a:ea typeface="+mn-lt"/>
                <a:cs typeface="+mn-lt"/>
              </a:rPr>
              <a:t> κατάφεραν να υπερισχύσουν στην Πελοπόννησο , την Στερεά Ελλάδα και σε πολλά νησιά του Αιγαίου και να κατανικήσουν τις στρατιές που έστειλε εναντίον  τους τα δύο επόμενα χρόνια ο Σουλτάνος Μαχμούτ Β. Οι Έλληνες οργανώθηκαν πολιτικά και συνέστησαν προσωρινή κεντρική  διοίκηση , η οποία επέβαλε την εξουσία της στους επαναστατημένους μετά από δύο εμφυλίους πολέμους.</a:t>
            </a:r>
          </a:p>
          <a:p>
            <a:pPr algn="ctr"/>
            <a:r>
              <a:rPr lang="el-GR" sz="3200" b="1" dirty="0">
                <a:cs typeface="Calibri" panose="020F0502020204030204"/>
              </a:rPr>
              <a:t>Οι πόλεμοι μεταξύ Ελλάδας και Τουρκίας , που έγιναν τα έτη 1878,1897,1912-1913.</a:t>
            </a:r>
          </a:p>
        </p:txBody>
      </p:sp>
    </p:spTree>
    <p:extLst>
      <p:ext uri="{BB962C8B-B14F-4D97-AF65-F5344CB8AC3E}">
        <p14:creationId xmlns:p14="http://schemas.microsoft.com/office/powerpoint/2010/main" xmlns="" val="384571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1312869-F267-A461-7C30-AF3F282D1A40}"/>
              </a:ext>
            </a:extLst>
          </p:cNvPr>
          <p:cNvSpPr>
            <a:spLocks noGrp="1"/>
          </p:cNvSpPr>
          <p:nvPr>
            <p:ph type="title"/>
          </p:nvPr>
        </p:nvSpPr>
        <p:spPr>
          <a:xfrm>
            <a:off x="1004887" y="138906"/>
            <a:ext cx="10515600" cy="1325563"/>
          </a:xfrm>
        </p:spPr>
        <p:txBody>
          <a:bodyPr/>
          <a:lstStyle/>
          <a:p>
            <a:r>
              <a:rPr lang="el-GR" b="1" i="1" dirty="0">
                <a:cs typeface="Calibri Light"/>
              </a:rPr>
              <a:t>              Α Παγκόσμιος Πόλεμος</a:t>
            </a:r>
            <a:endParaRPr lang="el-GR" b="1" dirty="0">
              <a:cs typeface="Calibri Light" panose="020F0302020204030204"/>
            </a:endParaRPr>
          </a:p>
        </p:txBody>
      </p:sp>
      <p:sp>
        <p:nvSpPr>
          <p:cNvPr id="9" name="Θέση περιεχομένου 8">
            <a:extLst>
              <a:ext uri="{FF2B5EF4-FFF2-40B4-BE49-F238E27FC236}">
                <a16:creationId xmlns:a16="http://schemas.microsoft.com/office/drawing/2014/main" xmlns="" id="{E48BCFCA-061A-9ACF-C10B-609432BB1729}"/>
              </a:ext>
            </a:extLst>
          </p:cNvPr>
          <p:cNvSpPr>
            <a:spLocks noGrp="1"/>
          </p:cNvSpPr>
          <p:nvPr>
            <p:ph idx="1"/>
          </p:nvPr>
        </p:nvSpPr>
        <p:spPr>
          <a:xfrm>
            <a:off x="0" y="1024375"/>
            <a:ext cx="3892522" cy="4735294"/>
          </a:xfrm>
        </p:spPr>
        <p:txBody>
          <a:bodyPr vert="horz" lIns="91440" tIns="45720" rIns="91440" bIns="45720" rtlCol="0" anchor="t">
            <a:normAutofit lnSpcReduction="10000"/>
          </a:bodyPr>
          <a:lstStyle/>
          <a:p>
            <a:r>
              <a:rPr lang="el-GR" sz="3200" dirty="0">
                <a:ea typeface="+mn-lt"/>
                <a:cs typeface="+mn-lt"/>
              </a:rPr>
              <a:t>Η έκρηξη του Α΄ Παγκόσμιου πολέμου ήταν αποτέλεσμα της ταυτόχρονης δράσης τριών κυρίως παραγόντων: του </a:t>
            </a:r>
            <a:r>
              <a:rPr lang="el-GR" sz="3200" dirty="0">
                <a:solidFill>
                  <a:srgbClr val="92D050"/>
                </a:solidFill>
                <a:ea typeface="+mn-lt"/>
                <a:cs typeface="+mn-lt"/>
              </a:rPr>
              <a:t>ιμπεριαλισμού</a:t>
            </a:r>
            <a:r>
              <a:rPr lang="el-GR" sz="3200" dirty="0">
                <a:ea typeface="+mn-lt"/>
                <a:cs typeface="+mn-lt"/>
              </a:rPr>
              <a:t>, του </a:t>
            </a:r>
            <a:r>
              <a:rPr lang="el-GR" sz="3200" dirty="0">
                <a:solidFill>
                  <a:srgbClr val="FFFFCC"/>
                </a:solidFill>
                <a:ea typeface="+mn-lt"/>
                <a:cs typeface="+mn-lt"/>
              </a:rPr>
              <a:t>εθνικισμού</a:t>
            </a:r>
            <a:r>
              <a:rPr lang="el-GR" sz="3200" dirty="0">
                <a:ea typeface="+mn-lt"/>
                <a:cs typeface="+mn-lt"/>
              </a:rPr>
              <a:t> και του </a:t>
            </a:r>
            <a:r>
              <a:rPr lang="el-GR" sz="3200" dirty="0" smtClean="0">
                <a:solidFill>
                  <a:srgbClr val="FFFFCC"/>
                </a:solidFill>
                <a:ea typeface="+mn-lt"/>
                <a:cs typeface="+mn-lt"/>
              </a:rPr>
              <a:t>μιλιταρισμού</a:t>
            </a:r>
            <a:r>
              <a:rPr lang="el-GR" sz="3200" dirty="0" smtClean="0">
                <a:solidFill>
                  <a:schemeClr val="accent2">
                    <a:lumMod val="75000"/>
                  </a:schemeClr>
                </a:solidFill>
                <a:ea typeface="+mn-lt"/>
                <a:cs typeface="+mn-lt"/>
              </a:rPr>
              <a:t> </a:t>
            </a:r>
            <a:r>
              <a:rPr lang="el-GR" sz="3200" dirty="0" smtClean="0">
                <a:solidFill>
                  <a:srgbClr val="FFFFCC"/>
                </a:solidFill>
                <a:ea typeface="+mn-lt"/>
                <a:cs typeface="+mn-lt"/>
              </a:rPr>
              <a:t>(=</a:t>
            </a:r>
            <a:r>
              <a:rPr lang="el-GR" sz="3200" dirty="0" smtClean="0">
                <a:solidFill>
                  <a:srgbClr val="FFFFCC"/>
                </a:solidFill>
                <a:ea typeface="+mn-lt"/>
                <a:cs typeface="+mn-lt"/>
              </a:rPr>
              <a:t>στρατοκρατία)</a:t>
            </a:r>
            <a:r>
              <a:rPr lang="el-GR" sz="3200" dirty="0" smtClean="0">
                <a:ea typeface="+mn-lt"/>
                <a:cs typeface="+mn-lt"/>
              </a:rPr>
              <a:t>.</a:t>
            </a:r>
            <a:endParaRPr lang="el-GR" sz="3200" dirty="0">
              <a:ea typeface="+mn-lt"/>
              <a:cs typeface="+mn-lt"/>
            </a:endParaRPr>
          </a:p>
        </p:txBody>
      </p:sp>
      <p:sp>
        <p:nvSpPr>
          <p:cNvPr id="11" name="TextBox 10">
            <a:extLst>
              <a:ext uri="{FF2B5EF4-FFF2-40B4-BE49-F238E27FC236}">
                <a16:creationId xmlns:a16="http://schemas.microsoft.com/office/drawing/2014/main" xmlns="" id="{C82A91F2-50D8-A5F5-FB8D-05D45D081134}"/>
              </a:ext>
            </a:extLst>
          </p:cNvPr>
          <p:cNvSpPr txBox="1"/>
          <p:nvPr/>
        </p:nvSpPr>
        <p:spPr>
          <a:xfrm>
            <a:off x="3950494" y="1021556"/>
            <a:ext cx="6767510"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200" dirty="0">
                <a:solidFill>
                  <a:srgbClr val="92D050"/>
                </a:solidFill>
                <a:ea typeface="+mn-lt"/>
                <a:cs typeface="+mn-lt"/>
              </a:rPr>
              <a:t>ο </a:t>
            </a:r>
            <a:r>
              <a:rPr lang="el-GR" sz="3200" b="1" dirty="0">
                <a:solidFill>
                  <a:srgbClr val="92D050"/>
                </a:solidFill>
                <a:ea typeface="+mn-lt"/>
                <a:cs typeface="+mn-lt"/>
              </a:rPr>
              <a:t>ιμπεριαλισμός</a:t>
            </a:r>
            <a:r>
              <a:rPr lang="el-GR" sz="3200" dirty="0">
                <a:solidFill>
                  <a:srgbClr val="92D050"/>
                </a:solidFill>
                <a:ea typeface="+mn-lt"/>
                <a:cs typeface="+mn-lt"/>
              </a:rPr>
              <a:t> είναι η προσπάθεια επέκτασης ορισμένων χωρών σε ξένα κυρίαρχα κράτη όπως ακριβώς γινόταν παλιότερα με τις αυτοκρατορίες.</a:t>
            </a:r>
            <a:r>
              <a:rPr lang="el-GR" dirty="0">
                <a:ea typeface="+mn-lt"/>
                <a:cs typeface="+mn-lt"/>
              </a:rPr>
              <a:t/>
            </a:r>
            <a:br>
              <a:rPr lang="el-GR" dirty="0">
                <a:ea typeface="+mn-lt"/>
                <a:cs typeface="+mn-lt"/>
              </a:rPr>
            </a:br>
            <a:endParaRPr lang="el-GR" dirty="0">
              <a:ea typeface="+mn-lt"/>
              <a:cs typeface="+mn-lt"/>
            </a:endParaRPr>
          </a:p>
        </p:txBody>
      </p:sp>
      <p:sp>
        <p:nvSpPr>
          <p:cNvPr id="13" name="TextBox 12">
            <a:extLst>
              <a:ext uri="{FF2B5EF4-FFF2-40B4-BE49-F238E27FC236}">
                <a16:creationId xmlns:a16="http://schemas.microsoft.com/office/drawing/2014/main" xmlns="" id="{C3DF7D8A-928C-F590-283B-5A1B5D557732}"/>
              </a:ext>
            </a:extLst>
          </p:cNvPr>
          <p:cNvSpPr txBox="1"/>
          <p:nvPr/>
        </p:nvSpPr>
        <p:spPr>
          <a:xfrm>
            <a:off x="3945327" y="3183326"/>
            <a:ext cx="824667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200" dirty="0">
                <a:ea typeface="+mn-lt"/>
                <a:cs typeface="+mn-lt"/>
              </a:rPr>
              <a:t>Ο εθνικισμός είναι ιδεολογία που προωθεί τα συμφέροντα ενός συγκεκριμένου έθνους ως διακριτή ομάδα ανθρώπων, ειδικά με σκοπό την απόκτηση της κυριαρχίας σε μια περιοχή και διατήρηση της αυτοδιοίκησης του έθνους στην πατρίδα του, σε προτεραιότητα έναντι κάθε άλλου ατομικού ή συλλογικού συμφέροντος.</a:t>
            </a:r>
            <a:endParaRPr lang="el-GR" sz="3200" dirty="0"/>
          </a:p>
        </p:txBody>
      </p:sp>
      <p:sp>
        <p:nvSpPr>
          <p:cNvPr id="14" name="Βέλος: Δεξιό 13">
            <a:extLst>
              <a:ext uri="{FF2B5EF4-FFF2-40B4-BE49-F238E27FC236}">
                <a16:creationId xmlns:a16="http://schemas.microsoft.com/office/drawing/2014/main" xmlns="" id="{73E842A9-64E7-EFCA-475D-3C54717D9FF4}"/>
              </a:ext>
            </a:extLst>
          </p:cNvPr>
          <p:cNvSpPr/>
          <p:nvPr/>
        </p:nvSpPr>
        <p:spPr>
          <a:xfrm>
            <a:off x="1146221" y="5799769"/>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98572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D6AED00-F7AE-6BC3-5FAF-720D78AE2B4F}"/>
              </a:ext>
            </a:extLst>
          </p:cNvPr>
          <p:cNvSpPr>
            <a:spLocks noGrp="1"/>
          </p:cNvSpPr>
          <p:nvPr>
            <p:ph idx="1"/>
          </p:nvPr>
        </p:nvSpPr>
        <p:spPr>
          <a:xfrm>
            <a:off x="4313" y="100342"/>
            <a:ext cx="10515600" cy="1892810"/>
          </a:xfrm>
        </p:spPr>
        <p:txBody>
          <a:bodyPr vert="horz" lIns="91440" tIns="45720" rIns="91440" bIns="45720" rtlCol="0" anchor="t">
            <a:normAutofit/>
          </a:bodyPr>
          <a:lstStyle/>
          <a:p>
            <a:r>
              <a:rPr lang="el-GR" sz="3200" dirty="0">
                <a:solidFill>
                  <a:schemeClr val="accent2">
                    <a:lumMod val="75000"/>
                  </a:schemeClr>
                </a:solidFill>
                <a:ea typeface="+mn-lt"/>
                <a:cs typeface="+mn-lt"/>
              </a:rPr>
              <a:t>Μιλιταρισμός είναι η ιδεολογία ή η άποψη ότι ένα κράτος θα πρέπει να διαθέτει μεγάλο και ισχυρό στρατό απόλυτα έτοιμο να δράσει για να εξυπηρετήσει τις ανάγκες του κράτους.</a:t>
            </a:r>
            <a:endParaRPr lang="el-GR" sz="3200" dirty="0">
              <a:solidFill>
                <a:schemeClr val="accent2">
                  <a:lumMod val="75000"/>
                </a:schemeClr>
              </a:solidFill>
            </a:endParaRPr>
          </a:p>
        </p:txBody>
      </p:sp>
      <p:sp>
        <p:nvSpPr>
          <p:cNvPr id="4" name="TextBox 3">
            <a:extLst>
              <a:ext uri="{FF2B5EF4-FFF2-40B4-BE49-F238E27FC236}">
                <a16:creationId xmlns:a16="http://schemas.microsoft.com/office/drawing/2014/main" xmlns="" id="{15A2346E-8090-871F-7D16-544EB26F1413}"/>
              </a:ext>
            </a:extLst>
          </p:cNvPr>
          <p:cNvSpPr txBox="1"/>
          <p:nvPr/>
        </p:nvSpPr>
        <p:spPr>
          <a:xfrm>
            <a:off x="3214777" y="1345720"/>
            <a:ext cx="8681049"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ea typeface="+mn-lt"/>
                <a:cs typeface="+mn-lt"/>
              </a:rPr>
              <a:t> </a:t>
            </a:r>
            <a:r>
              <a:rPr lang="el-GR" sz="3200" dirty="0">
                <a:ea typeface="+mn-lt"/>
                <a:cs typeface="+mn-lt"/>
              </a:rPr>
              <a:t>Το φθινόπωρο του 1918, οι Κεντρικές Δυνάμεις και οι σύμμαχοί τους άρχισαν να συνθηκολογούν. Στη Γερμανία ξέσπασε σοσιαλιστική επανάσταση που ανέτρεψε τον </a:t>
            </a:r>
            <a:r>
              <a:rPr lang="el-GR" sz="3200" dirty="0" smtClean="0">
                <a:ea typeface="+mn-lt"/>
                <a:cs typeface="+mn-lt"/>
              </a:rPr>
              <a:t>Κάιζερ </a:t>
            </a:r>
            <a:r>
              <a:rPr lang="el-GR" sz="3200" dirty="0">
                <a:ea typeface="+mn-lt"/>
                <a:cs typeface="+mn-lt"/>
              </a:rPr>
              <a:t>(: αυτοκράτορας) Γουλιέλμο Β΄ και έφερε στην εξουσία το Σοσιαλδημοκρατικό Κόμμα. Ο πόλεμος άφησε πίσω του περίπου 8.000.000 νεκρούς, περίπου 20.000.000 τραυματίες και τεράστιες υλικές καταστροφές. Η Ευρώπη έβγαινε από αυτόν αλλαγμένη, εξαντλημένη και με την παγκόσμια πρωτοκαθεδρία της κλονισμένη.</a:t>
            </a:r>
            <a:endParaRPr lang="el-GR" sz="3200" dirty="0">
              <a:cs typeface="Calibri"/>
            </a:endParaRPr>
          </a:p>
        </p:txBody>
      </p:sp>
      <p:sp>
        <p:nvSpPr>
          <p:cNvPr id="5" name="TextBox 4">
            <a:extLst>
              <a:ext uri="{FF2B5EF4-FFF2-40B4-BE49-F238E27FC236}">
                <a16:creationId xmlns:a16="http://schemas.microsoft.com/office/drawing/2014/main" xmlns="" id="{5BBCBE90-F7C2-5E42-87F0-6FBBAD9030B1}"/>
              </a:ext>
            </a:extLst>
          </p:cNvPr>
          <p:cNvSpPr txBox="1"/>
          <p:nvPr/>
        </p:nvSpPr>
        <p:spPr>
          <a:xfrm>
            <a:off x="424671" y="2725049"/>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200" b="1" dirty="0">
                <a:cs typeface="Calibri"/>
              </a:rPr>
              <a:t>Οι συνέπειες</a:t>
            </a:r>
          </a:p>
        </p:txBody>
      </p:sp>
      <p:sp>
        <p:nvSpPr>
          <p:cNvPr id="6" name="Βέλος: Δεξιό 5">
            <a:extLst>
              <a:ext uri="{FF2B5EF4-FFF2-40B4-BE49-F238E27FC236}">
                <a16:creationId xmlns:a16="http://schemas.microsoft.com/office/drawing/2014/main" xmlns="" id="{3ABBFB61-CE9C-8814-CE62-02D152B371B5}"/>
              </a:ext>
            </a:extLst>
          </p:cNvPr>
          <p:cNvSpPr/>
          <p:nvPr/>
        </p:nvSpPr>
        <p:spPr>
          <a:xfrm>
            <a:off x="817338" y="3616208"/>
            <a:ext cx="1480867"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7101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7C95B38-AEE7-801A-6F35-12F908B3D208}"/>
              </a:ext>
            </a:extLst>
          </p:cNvPr>
          <p:cNvSpPr>
            <a:spLocks noGrp="1"/>
          </p:cNvSpPr>
          <p:nvPr>
            <p:ph type="title"/>
          </p:nvPr>
        </p:nvSpPr>
        <p:spPr>
          <a:xfrm>
            <a:off x="3282351" y="-138083"/>
            <a:ext cx="10515600" cy="1325563"/>
          </a:xfrm>
        </p:spPr>
        <p:txBody>
          <a:bodyPr/>
          <a:lstStyle/>
          <a:p>
            <a:r>
              <a:rPr lang="el-GR" b="1" i="1" dirty="0">
                <a:cs typeface="Calibri Light"/>
              </a:rPr>
              <a:t>Ο </a:t>
            </a:r>
            <a:r>
              <a:rPr lang="el-GR" b="1" i="1" dirty="0" smtClean="0">
                <a:cs typeface="Calibri Light"/>
              </a:rPr>
              <a:t>Β΄ </a:t>
            </a:r>
            <a:r>
              <a:rPr lang="el-GR" b="1" i="1" dirty="0">
                <a:cs typeface="Calibri Light"/>
              </a:rPr>
              <a:t>παγκόσμιος</a:t>
            </a:r>
            <a:endParaRPr lang="el-GR" b="1" i="1" dirty="0"/>
          </a:p>
        </p:txBody>
      </p:sp>
      <p:sp>
        <p:nvSpPr>
          <p:cNvPr id="3" name="Θέση περιεχομένου 2">
            <a:extLst>
              <a:ext uri="{FF2B5EF4-FFF2-40B4-BE49-F238E27FC236}">
                <a16:creationId xmlns:a16="http://schemas.microsoft.com/office/drawing/2014/main" xmlns="" id="{540E0889-504D-73AB-4D2B-BAD327B3FFDB}"/>
              </a:ext>
            </a:extLst>
          </p:cNvPr>
          <p:cNvSpPr>
            <a:spLocks noGrp="1"/>
          </p:cNvSpPr>
          <p:nvPr>
            <p:ph idx="1"/>
          </p:nvPr>
        </p:nvSpPr>
        <p:spPr>
          <a:xfrm>
            <a:off x="291860" y="833587"/>
            <a:ext cx="10515600" cy="5199602"/>
          </a:xfrm>
        </p:spPr>
        <p:txBody>
          <a:bodyPr vert="horz" lIns="91440" tIns="45720" rIns="91440" bIns="45720" rtlCol="0" anchor="t">
            <a:normAutofit/>
          </a:bodyPr>
          <a:lstStyle/>
          <a:p>
            <a:r>
              <a:rPr lang="el-GR" sz="3200" dirty="0">
                <a:ea typeface="+mn-lt"/>
                <a:cs typeface="+mn-lt"/>
              </a:rPr>
              <a:t>Ο Β΄ Παγκόσμιος ξεκίνησε με τη γερμανική εισβολή στην Πολωνία την 1η Σεπτεμβρίου 1939. Αμέσως, Βρετανία και Γαλλία κήρυξαν τον πόλεμο στη Γερμανία. Έτσι, ξεκίνησε, είκοσι χρόνια μετά τον Α΄ Παγκόσμιο πόλεμο, ένας νέος πόλεμος στην Ευρώπη ο οποίος έμελλε να αποδειχθεί πολύ πιο καταστροφικός.</a:t>
            </a:r>
            <a:endParaRPr lang="el-GR" sz="3200" dirty="0"/>
          </a:p>
        </p:txBody>
      </p:sp>
      <p:sp>
        <p:nvSpPr>
          <p:cNvPr id="4" name="TextBox 3">
            <a:extLst>
              <a:ext uri="{FF2B5EF4-FFF2-40B4-BE49-F238E27FC236}">
                <a16:creationId xmlns:a16="http://schemas.microsoft.com/office/drawing/2014/main" xmlns="" id="{2B360D13-373C-4D95-0406-43FD6227E99B}"/>
              </a:ext>
            </a:extLst>
          </p:cNvPr>
          <p:cNvSpPr txBox="1"/>
          <p:nvPr/>
        </p:nvSpPr>
        <p:spPr>
          <a:xfrm>
            <a:off x="468702" y="3430438"/>
            <a:ext cx="1047821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200" dirty="0">
                <a:ea typeface="+mn-lt"/>
                <a:cs typeface="+mn-lt"/>
              </a:rPr>
              <a:t>Η κατάληψη της Αλβανίας από την Ιταλία, το 1939, έφερε τον πόλεμο στα Βαλκάνια. Παράλληλα, κλιμακώθηκε η ιταλική επιθετικότητα εναντίον της Ελλάδας. Στις 15 Αυγούστου 1940 ιταλικό υποβρύχιο βύθισε στην Τήνο το ελληνικό πολεμικό πλοίο Έλλη. Αν και πολλά στοιχεία έδειχναν ότι ο ένοχος ήταν η Ιταλία, ο Μεταξάς τήρησε ήπια στάση επιδιώκοντας να αποφύγει τον πόλεμο.</a:t>
            </a:r>
            <a:endParaRPr lang="el-GR" sz="3200" dirty="0"/>
          </a:p>
        </p:txBody>
      </p:sp>
    </p:spTree>
    <p:extLst>
      <p:ext uri="{BB962C8B-B14F-4D97-AF65-F5344CB8AC3E}">
        <p14:creationId xmlns:p14="http://schemas.microsoft.com/office/powerpoint/2010/main" xmlns="" val="7018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18C4539-CDF4-1FD6-C3E8-CBE4FFC759AD}"/>
              </a:ext>
            </a:extLst>
          </p:cNvPr>
          <p:cNvSpPr>
            <a:spLocks noGrp="1"/>
          </p:cNvSpPr>
          <p:nvPr>
            <p:ph type="title"/>
          </p:nvPr>
        </p:nvSpPr>
        <p:spPr/>
        <p:txBody>
          <a:bodyPr/>
          <a:lstStyle/>
          <a:p>
            <a:r>
              <a:rPr lang="el-GR" b="1" i="1" dirty="0">
                <a:ea typeface="+mj-lt"/>
                <a:cs typeface="+mj-lt"/>
              </a:rPr>
              <a:t>Ο </a:t>
            </a:r>
            <a:r>
              <a:rPr lang="el-GR" b="1" i="1" dirty="0" err="1">
                <a:ea typeface="+mj-lt"/>
                <a:cs typeface="+mj-lt"/>
              </a:rPr>
              <a:t>ελληνογερμανικός</a:t>
            </a:r>
            <a:r>
              <a:rPr lang="el-GR" b="1" i="1" dirty="0">
                <a:ea typeface="+mj-lt"/>
                <a:cs typeface="+mj-lt"/>
              </a:rPr>
              <a:t> πόλεμος</a:t>
            </a:r>
            <a:endParaRPr lang="el-GR" i="1" dirty="0"/>
          </a:p>
        </p:txBody>
      </p:sp>
      <p:sp>
        <p:nvSpPr>
          <p:cNvPr id="3" name="Θέση περιεχομένου 2">
            <a:extLst>
              <a:ext uri="{FF2B5EF4-FFF2-40B4-BE49-F238E27FC236}">
                <a16:creationId xmlns:a16="http://schemas.microsoft.com/office/drawing/2014/main" xmlns="" id="{B4F48B60-8190-FEDF-BA44-2BE148D2858F}"/>
              </a:ext>
            </a:extLst>
          </p:cNvPr>
          <p:cNvSpPr>
            <a:spLocks noGrp="1"/>
          </p:cNvSpPr>
          <p:nvPr>
            <p:ph idx="1"/>
          </p:nvPr>
        </p:nvSpPr>
        <p:spPr/>
        <p:txBody>
          <a:bodyPr vert="horz" lIns="91440" tIns="45720" rIns="91440" bIns="45720" rtlCol="0" anchor="t">
            <a:noAutofit/>
          </a:bodyPr>
          <a:lstStyle/>
          <a:p>
            <a:r>
              <a:rPr lang="el-GR" sz="3200" dirty="0">
                <a:ea typeface="+mn-lt"/>
                <a:cs typeface="+mn-lt"/>
              </a:rPr>
              <a:t> Ενώ ο </a:t>
            </a:r>
            <a:r>
              <a:rPr lang="el-GR" sz="3200" dirty="0" err="1">
                <a:ea typeface="+mn-lt"/>
                <a:cs typeface="+mn-lt"/>
              </a:rPr>
              <a:t>ελληνοϊταλικός</a:t>
            </a:r>
            <a:r>
              <a:rPr lang="el-GR" sz="3200" dirty="0">
                <a:ea typeface="+mn-lt"/>
                <a:cs typeface="+mn-lt"/>
              </a:rPr>
              <a:t> πόλεμος συνεχιζόταν, η Ελλάδα δέχτηκε και γερμανική επίθεση τόσο από γιουγκοσλαβικό έδαφος (οι ναζί είχαν μόλις καταλάβει τη Γιουγκοσλαβία) όσο και από βουλγαρικό (η Βουλγαρία ήταν σύμμαχος της Γερμανίας). Οι Γερμανοί, αφού έκαμψαν την γενναία ελληνική αντίσταση, άρχισαν να κινούνται προς την Αθήνα, ενώ τα ελληνικά στρατεύματα της Αλβανίας διαλύονταν. Τότε, ο αντιστράτηγος Τσολάκογλου υπέγραψε, με δική του πρωτοβουλία, συνθηκολόγηση. Στις 27 Απριλίου 1941 οι Γερμανοί κατέλαβαν την Αθήνα.</a:t>
            </a:r>
            <a:endParaRPr lang="el-GR" sz="3200" dirty="0"/>
          </a:p>
        </p:txBody>
      </p:sp>
    </p:spTree>
    <p:extLst>
      <p:ext uri="{BB962C8B-B14F-4D97-AF65-F5344CB8AC3E}">
        <p14:creationId xmlns:p14="http://schemas.microsoft.com/office/powerpoint/2010/main" xmlns="" val="302540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9EAAA7A-B5BC-A827-070D-3BD6F884D27E}"/>
              </a:ext>
            </a:extLst>
          </p:cNvPr>
          <p:cNvSpPr>
            <a:spLocks noGrp="1"/>
          </p:cNvSpPr>
          <p:nvPr>
            <p:ph idx="1"/>
          </p:nvPr>
        </p:nvSpPr>
        <p:spPr>
          <a:xfrm>
            <a:off x="723181" y="1365549"/>
            <a:ext cx="10745638" cy="4135678"/>
          </a:xfrm>
        </p:spPr>
        <p:txBody>
          <a:bodyPr vert="horz" lIns="91440" tIns="45720" rIns="91440" bIns="45720" rtlCol="0" anchor="t">
            <a:noAutofit/>
          </a:bodyPr>
          <a:lstStyle/>
          <a:p>
            <a:pPr algn="just"/>
            <a:r>
              <a:rPr lang="el-GR" sz="3200" dirty="0">
                <a:ea typeface="+mn-lt"/>
                <a:cs typeface="+mn-lt"/>
              </a:rPr>
              <a:t>ο Β΄ Παγκόσμιος πόλεμος άρχισε το 1939 στην Ευρώπη, εξαπλώθηκε σε πολλές περιοχές του πλανήτη και έληξε, μετά από σχεδόν πέντε χρόνια, με ήττα του Άξονα (Γερμανία, Ιαπωνία, Ιταλία)</a:t>
            </a:r>
            <a:endParaRPr lang="el-GR" sz="3200">
              <a:cs typeface="Calibri" panose="020F0502020204030204"/>
            </a:endParaRPr>
          </a:p>
          <a:p>
            <a:pPr algn="just"/>
            <a:r>
              <a:rPr lang="el-GR" sz="3200" dirty="0">
                <a:ea typeface="+mn-lt"/>
                <a:cs typeface="+mn-lt"/>
              </a:rPr>
              <a:t>η Ελλάδα δέχτηκε αρχικά επίθεση από την Ιταλία, που αναχαιτίστηκε αποτελεσματικά, αλλά στη συνέχεια η επίθεση από τη Γερμανία οδήγησε στην κατάληψη της χώρας</a:t>
            </a:r>
            <a:endParaRPr lang="el-GR" sz="3200">
              <a:cs typeface="Calibri"/>
            </a:endParaRPr>
          </a:p>
          <a:p>
            <a:pPr algn="just"/>
            <a:r>
              <a:rPr lang="el-GR" sz="3200" dirty="0">
                <a:ea typeface="+mn-lt"/>
                <a:cs typeface="+mn-lt"/>
              </a:rPr>
              <a:t>κατά την Κατοχή, η έλλειψη βασικών αγαθών και ο αυταρχισμός των κατακτητών είχαν ως αποτέλεσμα την εξαθλίωση μεγάλου τμήματος του πληθυσμού της Ελλάδας</a:t>
            </a:r>
            <a:endParaRPr lang="el-GR" sz="3200">
              <a:cs typeface="Calibri"/>
            </a:endParaRPr>
          </a:p>
          <a:p>
            <a:endParaRPr lang="el-GR" dirty="0">
              <a:cs typeface="Calibri"/>
            </a:endParaRPr>
          </a:p>
        </p:txBody>
      </p:sp>
      <p:sp>
        <p:nvSpPr>
          <p:cNvPr id="4" name="TextBox 3">
            <a:extLst>
              <a:ext uri="{FF2B5EF4-FFF2-40B4-BE49-F238E27FC236}">
                <a16:creationId xmlns:a16="http://schemas.microsoft.com/office/drawing/2014/main" xmlns="" id="{8CA3A4F0-FBCC-8FE6-C43C-F4AF80552E2F}"/>
              </a:ext>
            </a:extLst>
          </p:cNvPr>
          <p:cNvSpPr txBox="1"/>
          <p:nvPr/>
        </p:nvSpPr>
        <p:spPr>
          <a:xfrm>
            <a:off x="5227608" y="382438"/>
            <a:ext cx="441097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4400" dirty="0">
                <a:cs typeface="Calibri"/>
              </a:rPr>
              <a:t>ΑΡΑ..</a:t>
            </a:r>
          </a:p>
        </p:txBody>
      </p:sp>
      <p:sp>
        <p:nvSpPr>
          <p:cNvPr id="5" name="Βέλος: Δεξιό 4">
            <a:extLst>
              <a:ext uri="{FF2B5EF4-FFF2-40B4-BE49-F238E27FC236}">
                <a16:creationId xmlns:a16="http://schemas.microsoft.com/office/drawing/2014/main" xmlns="" id="{D8D02BA9-68B5-C211-5F93-0275F825499F}"/>
              </a:ext>
            </a:extLst>
          </p:cNvPr>
          <p:cNvSpPr/>
          <p:nvPr/>
        </p:nvSpPr>
        <p:spPr>
          <a:xfrm>
            <a:off x="9789709" y="6118767"/>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7903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472DB6F-E69B-526A-EDA9-D1D555129673}"/>
              </a:ext>
            </a:extLst>
          </p:cNvPr>
          <p:cNvSpPr>
            <a:spLocks noGrp="1"/>
          </p:cNvSpPr>
          <p:nvPr>
            <p:ph idx="1"/>
          </p:nvPr>
        </p:nvSpPr>
        <p:spPr>
          <a:xfrm>
            <a:off x="838200" y="603550"/>
            <a:ext cx="10515600" cy="5573413"/>
          </a:xfrm>
        </p:spPr>
        <p:txBody>
          <a:bodyPr vert="horz" lIns="91440" tIns="45720" rIns="91440" bIns="45720" rtlCol="0" anchor="t">
            <a:normAutofit/>
          </a:bodyPr>
          <a:lstStyle/>
          <a:p>
            <a:pPr algn="just"/>
            <a:r>
              <a:rPr lang="el-GR" sz="3200" dirty="0">
                <a:cs typeface="Calibri"/>
              </a:rPr>
              <a:t>οι παραπάνω παράγοντες, σε συνδυασμό με την ισχυρή θέληση των Ελλήνων να απαλλαγούν από τον κατακτητή, γέννησαν ένα ρωμαλέο κίνημα αντίστασης που κατάφερε να ελέγξει σημαντικό τμήμα της χώρας</a:t>
            </a:r>
            <a:endParaRPr lang="el-GR" sz="3200">
              <a:ea typeface="+mn-lt"/>
              <a:cs typeface="+mn-lt"/>
            </a:endParaRPr>
          </a:p>
          <a:p>
            <a:pPr algn="just"/>
            <a:r>
              <a:rPr lang="el-GR" sz="3200" dirty="0">
                <a:cs typeface="Calibri"/>
              </a:rPr>
              <a:t>οι επιπτώσεις του Β΄ Παγκόσμιου πολέμου υπήρξαν βαριές για ολόκληρη την ανθρωπότητα</a:t>
            </a:r>
            <a:endParaRPr lang="el-GR" sz="3200">
              <a:ea typeface="+mn-lt"/>
              <a:cs typeface="+mn-lt"/>
            </a:endParaRPr>
          </a:p>
          <a:p>
            <a:pPr algn="just"/>
            <a:r>
              <a:rPr lang="el-GR" sz="3200" dirty="0">
                <a:cs typeface="Calibri"/>
              </a:rPr>
              <a:t>μεταπολεμικά, ιδρύθηκε ο Οργανισμός των Ηνωμένων Εθνών, με κύριο στόχο την αποτροπή μελλοντικών συγκρούσεων.</a:t>
            </a:r>
            <a:endParaRPr lang="el-GR" sz="3200">
              <a:ea typeface="+mn-lt"/>
              <a:cs typeface="+mn-lt"/>
            </a:endParaRPr>
          </a:p>
          <a:p>
            <a:endParaRPr lang="el-GR" dirty="0">
              <a:ea typeface="+mn-lt"/>
              <a:cs typeface="+mn-lt"/>
            </a:endParaRPr>
          </a:p>
          <a:p>
            <a:endParaRPr lang="el-GR" dirty="0">
              <a:cs typeface="Calibri"/>
            </a:endParaRPr>
          </a:p>
        </p:txBody>
      </p:sp>
    </p:spTree>
    <p:extLst>
      <p:ext uri="{BB962C8B-B14F-4D97-AF65-F5344CB8AC3E}">
        <p14:creationId xmlns:p14="http://schemas.microsoft.com/office/powerpoint/2010/main" xmlns="" val="259111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49768E8-7DA6-9BBE-37FC-7EE3F5C79586}"/>
              </a:ext>
            </a:extLst>
          </p:cNvPr>
          <p:cNvSpPr>
            <a:spLocks noGrp="1"/>
          </p:cNvSpPr>
          <p:nvPr>
            <p:ph type="title"/>
          </p:nvPr>
        </p:nvSpPr>
        <p:spPr>
          <a:xfrm>
            <a:off x="938842" y="48823"/>
            <a:ext cx="10515600" cy="1325563"/>
          </a:xfrm>
        </p:spPr>
        <p:txBody>
          <a:bodyPr/>
          <a:lstStyle/>
          <a:p>
            <a:r>
              <a:rPr lang="el-GR" b="1" i="1" dirty="0" smtClean="0">
                <a:cs typeface="Calibri Light"/>
              </a:rPr>
              <a:t>Συνοπτικά..</a:t>
            </a:r>
            <a:endParaRPr lang="el-GR" b="1" i="1" dirty="0"/>
          </a:p>
        </p:txBody>
      </p:sp>
      <p:sp>
        <p:nvSpPr>
          <p:cNvPr id="3" name="Θέση περιεχομένου 2">
            <a:extLst>
              <a:ext uri="{FF2B5EF4-FFF2-40B4-BE49-F238E27FC236}">
                <a16:creationId xmlns:a16="http://schemas.microsoft.com/office/drawing/2014/main" xmlns="" id="{1E244472-48F8-B33F-F4A3-548751E51565}"/>
              </a:ext>
            </a:extLst>
          </p:cNvPr>
          <p:cNvSpPr>
            <a:spLocks noGrp="1"/>
          </p:cNvSpPr>
          <p:nvPr>
            <p:ph idx="1"/>
          </p:nvPr>
        </p:nvSpPr>
        <p:spPr>
          <a:xfrm>
            <a:off x="838200" y="1379927"/>
            <a:ext cx="10515600" cy="4351338"/>
          </a:xfrm>
        </p:spPr>
        <p:txBody>
          <a:bodyPr vert="horz" lIns="91440" tIns="45720" rIns="91440" bIns="45720" rtlCol="0" anchor="t">
            <a:normAutofit/>
          </a:bodyPr>
          <a:lstStyle/>
          <a:p>
            <a:r>
              <a:rPr lang="el-GR" sz="3600" dirty="0" smtClean="0">
                <a:cs typeface="Calibri"/>
              </a:rPr>
              <a:t> Όλοι </a:t>
            </a:r>
            <a:r>
              <a:rPr lang="el-GR" sz="3600" dirty="0">
                <a:cs typeface="Calibri"/>
              </a:rPr>
              <a:t>οι πόλεμοι της Ελλάδος, και γενικότερα, είχαν αρνητικές συνέπειες είτε ήταν με άλλες χώρες είτε εμφύλιοι. Οι πόλεμοι δεν έχουν πότε κέρδος.</a:t>
            </a:r>
            <a:endParaRPr lang="el-GR" dirty="0">
              <a:cs typeface="Calibri" panose="020F0502020204030204"/>
            </a:endParaRPr>
          </a:p>
        </p:txBody>
      </p:sp>
    </p:spTree>
    <p:extLst>
      <p:ext uri="{BB962C8B-B14F-4D97-AF65-F5344CB8AC3E}">
        <p14:creationId xmlns:p14="http://schemas.microsoft.com/office/powerpoint/2010/main" xmlns="" val="33417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6D10FE-45D4-14F5-C3CD-4018D36F88FC}"/>
              </a:ext>
            </a:extLst>
          </p:cNvPr>
          <p:cNvSpPr>
            <a:spLocks noGrp="1"/>
          </p:cNvSpPr>
          <p:nvPr>
            <p:ph type="title"/>
          </p:nvPr>
        </p:nvSpPr>
        <p:spPr>
          <a:xfrm>
            <a:off x="2683042" y="-784559"/>
            <a:ext cx="12641178" cy="3023351"/>
          </a:xfrm>
        </p:spPr>
        <p:txBody>
          <a:bodyPr/>
          <a:lstStyle/>
          <a:p>
            <a:r>
              <a:rPr lang="el-GR" b="1" i="1" dirty="0">
                <a:cs typeface="Calibri Light"/>
              </a:rPr>
              <a:t>Συνέπειες ενός πολέμου</a:t>
            </a:r>
            <a:endParaRPr lang="el-GR" b="1" i="1" dirty="0"/>
          </a:p>
        </p:txBody>
      </p:sp>
      <p:sp>
        <p:nvSpPr>
          <p:cNvPr id="3" name="Θέση περιεχομένου 2">
            <a:extLst>
              <a:ext uri="{FF2B5EF4-FFF2-40B4-BE49-F238E27FC236}">
                <a16:creationId xmlns:a16="http://schemas.microsoft.com/office/drawing/2014/main" xmlns="" id="{E0AF22F4-E55A-A22C-8EE5-22CE6EF095F3}"/>
              </a:ext>
            </a:extLst>
          </p:cNvPr>
          <p:cNvSpPr>
            <a:spLocks noGrp="1"/>
          </p:cNvSpPr>
          <p:nvPr>
            <p:ph idx="1"/>
          </p:nvPr>
        </p:nvSpPr>
        <p:spPr>
          <a:xfrm>
            <a:off x="838200" y="1544888"/>
            <a:ext cx="10515600" cy="1543970"/>
          </a:xfrm>
        </p:spPr>
        <p:txBody>
          <a:bodyPr vert="horz" lIns="91440" tIns="45720" rIns="91440" bIns="45720" rtlCol="0" anchor="t">
            <a:normAutofit/>
          </a:bodyPr>
          <a:lstStyle/>
          <a:p>
            <a:r>
              <a:rPr lang="el-GR" sz="3600" dirty="0">
                <a:cs typeface="Calibri"/>
              </a:rPr>
              <a:t>Απώλεια ανθρώπινων ζώων</a:t>
            </a:r>
            <a:endParaRPr lang="el-GR" sz="3600" dirty="0"/>
          </a:p>
        </p:txBody>
      </p:sp>
      <p:sp>
        <p:nvSpPr>
          <p:cNvPr id="4" name="TextBox 3">
            <a:extLst>
              <a:ext uri="{FF2B5EF4-FFF2-40B4-BE49-F238E27FC236}">
                <a16:creationId xmlns:a16="http://schemas.microsoft.com/office/drawing/2014/main" xmlns="" id="{E9A6C571-9B76-4784-1C6F-A497F5A4C3C1}"/>
              </a:ext>
            </a:extLst>
          </p:cNvPr>
          <p:cNvSpPr txBox="1"/>
          <p:nvPr/>
        </p:nvSpPr>
        <p:spPr>
          <a:xfrm>
            <a:off x="834190" y="2127584"/>
            <a:ext cx="1089793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600" dirty="0">
                <a:cs typeface="Calibri"/>
              </a:rPr>
              <a:t>Στασιμότητα και υποβάθμιση πολιτισμού ( αφού δεν γίνονται εκδηλώσεις, θεατρικές παραστάσεις, δεν λειτουργούν αρχαιολογικοί χώροι)</a:t>
            </a:r>
          </a:p>
        </p:txBody>
      </p:sp>
      <p:sp>
        <p:nvSpPr>
          <p:cNvPr id="5" name="TextBox 4">
            <a:extLst>
              <a:ext uri="{FF2B5EF4-FFF2-40B4-BE49-F238E27FC236}">
                <a16:creationId xmlns:a16="http://schemas.microsoft.com/office/drawing/2014/main" xmlns="" id="{DE8DD335-26EA-94D2-CE14-C79ED5DF5080}"/>
              </a:ext>
            </a:extLst>
          </p:cNvPr>
          <p:cNvSpPr txBox="1"/>
          <p:nvPr/>
        </p:nvSpPr>
        <p:spPr>
          <a:xfrm>
            <a:off x="863642" y="3912476"/>
            <a:ext cx="47434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600" dirty="0">
                <a:cs typeface="Calibri"/>
              </a:rPr>
              <a:t>Οικονομική Παρακμή</a:t>
            </a:r>
            <a:endParaRPr lang="el-GR" dirty="0">
              <a:cs typeface="Calibri"/>
            </a:endParaRPr>
          </a:p>
        </p:txBody>
      </p:sp>
      <p:sp>
        <p:nvSpPr>
          <p:cNvPr id="6" name="TextBox 5">
            <a:extLst>
              <a:ext uri="{FF2B5EF4-FFF2-40B4-BE49-F238E27FC236}">
                <a16:creationId xmlns:a16="http://schemas.microsoft.com/office/drawing/2014/main" xmlns="" id="{AB5CA21A-2965-937E-5766-3D57CF66D5F4}"/>
              </a:ext>
            </a:extLst>
          </p:cNvPr>
          <p:cNvSpPr txBox="1"/>
          <p:nvPr/>
        </p:nvSpPr>
        <p:spPr>
          <a:xfrm>
            <a:off x="866775" y="4641056"/>
            <a:ext cx="56959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600" dirty="0">
                <a:cs typeface="Calibri"/>
              </a:rPr>
              <a:t>Διακοπή της εκπαίδευσης</a:t>
            </a:r>
            <a:endParaRPr lang="el-GR" dirty="0">
              <a:cs typeface="Calibri"/>
            </a:endParaRPr>
          </a:p>
        </p:txBody>
      </p:sp>
      <p:sp>
        <p:nvSpPr>
          <p:cNvPr id="7" name="TextBox 6">
            <a:extLst>
              <a:ext uri="{FF2B5EF4-FFF2-40B4-BE49-F238E27FC236}">
                <a16:creationId xmlns:a16="http://schemas.microsoft.com/office/drawing/2014/main" xmlns="" id="{7A32FE4A-2873-8871-AC28-60621603B1E6}"/>
              </a:ext>
            </a:extLst>
          </p:cNvPr>
          <p:cNvSpPr txBox="1"/>
          <p:nvPr/>
        </p:nvSpPr>
        <p:spPr>
          <a:xfrm>
            <a:off x="926306" y="5283993"/>
            <a:ext cx="47672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600" dirty="0">
                <a:cs typeface="Calibri"/>
              </a:rPr>
              <a:t>Αρρώστιες, επιδημίες</a:t>
            </a:r>
            <a:endParaRPr lang="el-GR" dirty="0">
              <a:cs typeface="Calibri"/>
            </a:endParaRPr>
          </a:p>
        </p:txBody>
      </p:sp>
    </p:spTree>
    <p:extLst>
      <p:ext uri="{BB962C8B-B14F-4D97-AF65-F5344CB8AC3E}">
        <p14:creationId xmlns:p14="http://schemas.microsoft.com/office/powerpoint/2010/main" xmlns="" val="23047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F881049-F264-4048-1041-9E5ED8620A56}"/>
              </a:ext>
            </a:extLst>
          </p:cNvPr>
          <p:cNvSpPr>
            <a:spLocks noGrp="1"/>
          </p:cNvSpPr>
          <p:nvPr>
            <p:ph type="title"/>
          </p:nvPr>
        </p:nvSpPr>
        <p:spPr>
          <a:xfrm>
            <a:off x="838200" y="-51818"/>
            <a:ext cx="10515600" cy="1325563"/>
          </a:xfrm>
        </p:spPr>
        <p:txBody>
          <a:bodyPr>
            <a:normAutofit/>
          </a:bodyPr>
          <a:lstStyle/>
          <a:p>
            <a:r>
              <a:rPr lang="el-GR" sz="4800" b="1" i="1" dirty="0">
                <a:cs typeface="Calibri Light"/>
              </a:rPr>
              <a:t>Οι πόλεμοι της Ελλάδος</a:t>
            </a:r>
          </a:p>
        </p:txBody>
      </p:sp>
      <p:sp>
        <p:nvSpPr>
          <p:cNvPr id="4" name="TextBox 3">
            <a:extLst>
              <a:ext uri="{FF2B5EF4-FFF2-40B4-BE49-F238E27FC236}">
                <a16:creationId xmlns:a16="http://schemas.microsoft.com/office/drawing/2014/main" xmlns="" id="{4B83E11B-6462-7B55-48D0-5000AD88710E}"/>
              </a:ext>
            </a:extLst>
          </p:cNvPr>
          <p:cNvSpPr txBox="1"/>
          <p:nvPr/>
        </p:nvSpPr>
        <p:spPr>
          <a:xfrm>
            <a:off x="842513" y="1144437"/>
            <a:ext cx="66682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600" dirty="0">
                <a:cs typeface="Calibri"/>
              </a:rPr>
              <a:t>Πόλεμοι στη Μυκηναϊκή Ελλάδα</a:t>
            </a:r>
          </a:p>
        </p:txBody>
      </p:sp>
      <p:sp>
        <p:nvSpPr>
          <p:cNvPr id="8" name="TextBox 7">
            <a:extLst>
              <a:ext uri="{FF2B5EF4-FFF2-40B4-BE49-F238E27FC236}">
                <a16:creationId xmlns:a16="http://schemas.microsoft.com/office/drawing/2014/main" xmlns="" id="{34C74FE6-7875-D27F-CB6B-4B004759E2BE}"/>
              </a:ext>
            </a:extLst>
          </p:cNvPr>
          <p:cNvSpPr txBox="1"/>
          <p:nvPr/>
        </p:nvSpPr>
        <p:spPr>
          <a:xfrm>
            <a:off x="939561" y="2032240"/>
            <a:ext cx="68407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600" dirty="0">
                <a:cs typeface="Calibri"/>
              </a:rPr>
              <a:t>Πόλεμοι στην Αρχαϊκή Ελλάδα</a:t>
            </a:r>
          </a:p>
        </p:txBody>
      </p:sp>
      <p:sp>
        <p:nvSpPr>
          <p:cNvPr id="9" name="TextBox 8">
            <a:extLst>
              <a:ext uri="{FF2B5EF4-FFF2-40B4-BE49-F238E27FC236}">
                <a16:creationId xmlns:a16="http://schemas.microsoft.com/office/drawing/2014/main" xmlns="" id="{65AEC9F7-975C-B31D-0135-5AAF876A8ACF}"/>
              </a:ext>
            </a:extLst>
          </p:cNvPr>
          <p:cNvSpPr txBox="1"/>
          <p:nvPr/>
        </p:nvSpPr>
        <p:spPr>
          <a:xfrm>
            <a:off x="938663" y="4461115"/>
            <a:ext cx="83503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600" dirty="0">
                <a:cs typeface="Calibri"/>
              </a:rPr>
              <a:t>Ελληνική Επανάσταση του 1821-1929 έως σήμερα</a:t>
            </a:r>
          </a:p>
        </p:txBody>
      </p:sp>
      <p:sp>
        <p:nvSpPr>
          <p:cNvPr id="10" name="TextBox 9">
            <a:extLst>
              <a:ext uri="{FF2B5EF4-FFF2-40B4-BE49-F238E27FC236}">
                <a16:creationId xmlns:a16="http://schemas.microsoft.com/office/drawing/2014/main" xmlns="" id="{6DF4692C-2065-F97A-A765-4EEA07B8872A}"/>
              </a:ext>
            </a:extLst>
          </p:cNvPr>
          <p:cNvSpPr txBox="1"/>
          <p:nvPr/>
        </p:nvSpPr>
        <p:spPr>
          <a:xfrm>
            <a:off x="937764" y="3597574"/>
            <a:ext cx="75883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600" dirty="0">
                <a:cs typeface="Calibri"/>
              </a:rPr>
              <a:t>Πόλεμοι στην Ελληνιστική Ελλάδα</a:t>
            </a:r>
          </a:p>
        </p:txBody>
      </p:sp>
      <p:sp>
        <p:nvSpPr>
          <p:cNvPr id="11" name="TextBox 10">
            <a:extLst>
              <a:ext uri="{FF2B5EF4-FFF2-40B4-BE49-F238E27FC236}">
                <a16:creationId xmlns:a16="http://schemas.microsoft.com/office/drawing/2014/main" xmlns="" id="{1E1C9E07-E26C-3BAD-DF35-EACC9093BB5E}"/>
              </a:ext>
            </a:extLst>
          </p:cNvPr>
          <p:cNvSpPr txBox="1"/>
          <p:nvPr/>
        </p:nvSpPr>
        <p:spPr>
          <a:xfrm>
            <a:off x="936864" y="2849054"/>
            <a:ext cx="63950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600" dirty="0">
                <a:cs typeface="Calibri"/>
              </a:rPr>
              <a:t>Πόλεμοι στην </a:t>
            </a:r>
            <a:r>
              <a:rPr lang="el-GR" sz="3600" dirty="0" smtClean="0">
                <a:cs typeface="Calibri"/>
              </a:rPr>
              <a:t>Κλασική </a:t>
            </a:r>
            <a:r>
              <a:rPr lang="el-GR" sz="3600" dirty="0">
                <a:cs typeface="Calibri"/>
              </a:rPr>
              <a:t>Ελλάδα</a:t>
            </a:r>
          </a:p>
        </p:txBody>
      </p:sp>
    </p:spTree>
    <p:extLst>
      <p:ext uri="{BB962C8B-B14F-4D97-AF65-F5344CB8AC3E}">
        <p14:creationId xmlns:p14="http://schemas.microsoft.com/office/powerpoint/2010/main" xmlns="" val="1384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4B900F4-9627-635C-4DDE-A876825C64AE}"/>
              </a:ext>
            </a:extLst>
          </p:cNvPr>
          <p:cNvSpPr>
            <a:spLocks noGrp="1"/>
          </p:cNvSpPr>
          <p:nvPr>
            <p:ph type="title"/>
          </p:nvPr>
        </p:nvSpPr>
        <p:spPr>
          <a:xfrm>
            <a:off x="771358" y="271546"/>
            <a:ext cx="10515600" cy="1325563"/>
          </a:xfrm>
        </p:spPr>
        <p:txBody>
          <a:bodyPr/>
          <a:lstStyle/>
          <a:p>
            <a:r>
              <a:rPr lang="el-GR" b="1" i="1" dirty="0">
                <a:ea typeface="+mj-lt"/>
                <a:cs typeface="+mj-lt"/>
              </a:rPr>
              <a:t>Βασικότεροι πόλεμοι στη Μυκηναϊκή Ελλάδα</a:t>
            </a:r>
            <a:endParaRPr lang="el-GR" dirty="0">
              <a:cs typeface="Calibri Light" panose="020F0302020204030204"/>
            </a:endParaRPr>
          </a:p>
        </p:txBody>
      </p:sp>
      <p:sp>
        <p:nvSpPr>
          <p:cNvPr id="3" name="Θέση περιεχομένου 2">
            <a:extLst>
              <a:ext uri="{FF2B5EF4-FFF2-40B4-BE49-F238E27FC236}">
                <a16:creationId xmlns:a16="http://schemas.microsoft.com/office/drawing/2014/main" xmlns="" id="{5D6CEAA8-4D45-DBDB-BBD9-79B6FA27AA6C}"/>
              </a:ext>
            </a:extLst>
          </p:cNvPr>
          <p:cNvSpPr>
            <a:spLocks noGrp="1"/>
          </p:cNvSpPr>
          <p:nvPr>
            <p:ph idx="1"/>
          </p:nvPr>
        </p:nvSpPr>
        <p:spPr>
          <a:xfrm>
            <a:off x="3386974" y="1316454"/>
            <a:ext cx="4860756" cy="793877"/>
          </a:xfrm>
        </p:spPr>
        <p:txBody>
          <a:bodyPr vert="horz" lIns="91440" tIns="45720" rIns="91440" bIns="45720" rtlCol="0" anchor="t">
            <a:normAutofit/>
          </a:bodyPr>
          <a:lstStyle/>
          <a:p>
            <a:pPr marL="0" indent="0">
              <a:buNone/>
            </a:pPr>
            <a:r>
              <a:rPr lang="el-GR" sz="4800" dirty="0" smtClean="0">
                <a:cs typeface="Calibri"/>
              </a:rPr>
              <a:t>Τρωικός </a:t>
            </a:r>
            <a:r>
              <a:rPr lang="el-GR" sz="4800" dirty="0">
                <a:cs typeface="Calibri"/>
              </a:rPr>
              <a:t>πόλεμος</a:t>
            </a:r>
            <a:endParaRPr lang="el-GR" dirty="0"/>
          </a:p>
          <a:p>
            <a:endParaRPr lang="el-GR" dirty="0">
              <a:cs typeface="Calibri"/>
            </a:endParaRPr>
          </a:p>
        </p:txBody>
      </p:sp>
      <p:sp>
        <p:nvSpPr>
          <p:cNvPr id="4" name="TextBox 3">
            <a:extLst>
              <a:ext uri="{FF2B5EF4-FFF2-40B4-BE49-F238E27FC236}">
                <a16:creationId xmlns:a16="http://schemas.microsoft.com/office/drawing/2014/main" xmlns="" id="{AAA3DBF4-A34E-4182-8D1B-4827F2E3B521}"/>
              </a:ext>
            </a:extLst>
          </p:cNvPr>
          <p:cNvSpPr txBox="1"/>
          <p:nvPr/>
        </p:nvSpPr>
        <p:spPr>
          <a:xfrm>
            <a:off x="358357" y="2179804"/>
            <a:ext cx="628541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dirty="0">
                <a:ea typeface="+mn-lt"/>
                <a:cs typeface="+mn-lt"/>
              </a:rPr>
              <a:t>Ο </a:t>
            </a:r>
            <a:r>
              <a:rPr lang="el-GR" sz="4000" b="1" dirty="0">
                <a:ea typeface="+mn-lt"/>
                <a:cs typeface="+mn-lt"/>
              </a:rPr>
              <a:t>Τρωικός Πόλεμος</a:t>
            </a:r>
            <a:r>
              <a:rPr lang="el-GR" sz="4000" dirty="0">
                <a:ea typeface="+mn-lt"/>
                <a:cs typeface="+mn-lt"/>
              </a:rPr>
              <a:t> ήταν μία δεκαετής</a:t>
            </a:r>
            <a:r>
              <a:rPr lang="el-GR" sz="4000" dirty="0" smtClean="0">
                <a:ea typeface="+mn-lt"/>
                <a:cs typeface="+mn-lt"/>
              </a:rPr>
              <a:t>, </a:t>
            </a:r>
            <a:r>
              <a:rPr lang="el-GR" sz="4000" dirty="0">
                <a:ea typeface="+mn-lt"/>
                <a:cs typeface="+mn-lt"/>
              </a:rPr>
              <a:t>πολεμική σύγκρουση </a:t>
            </a:r>
            <a:r>
              <a:rPr lang="el-GR" sz="4000" dirty="0" smtClean="0">
                <a:ea typeface="+mn-lt"/>
                <a:cs typeface="+mn-lt"/>
              </a:rPr>
              <a:t>με </a:t>
            </a:r>
            <a:r>
              <a:rPr lang="el-GR" sz="4000" dirty="0">
                <a:ea typeface="+mn-lt"/>
                <a:cs typeface="+mn-lt"/>
              </a:rPr>
              <a:t>αντίπαλα στρατόπεδα τους </a:t>
            </a:r>
            <a:r>
              <a:rPr lang="el-GR" sz="4000" b="1" dirty="0">
                <a:ea typeface="+mn-lt"/>
                <a:cs typeface="+mn-lt"/>
              </a:rPr>
              <a:t>Αχαιούς</a:t>
            </a:r>
            <a:r>
              <a:rPr lang="el-GR" sz="4000" dirty="0">
                <a:ea typeface="+mn-lt"/>
                <a:cs typeface="+mn-lt"/>
              </a:rPr>
              <a:t> και τους </a:t>
            </a:r>
            <a:r>
              <a:rPr lang="el-GR" sz="4000" b="1" dirty="0">
                <a:ea typeface="+mn-lt"/>
                <a:cs typeface="+mn-lt"/>
              </a:rPr>
              <a:t>Τρώες</a:t>
            </a:r>
            <a:r>
              <a:rPr lang="el-GR" sz="4000" dirty="0">
                <a:ea typeface="+mn-lt"/>
                <a:cs typeface="+mn-lt"/>
              </a:rPr>
              <a:t>.</a:t>
            </a:r>
          </a:p>
        </p:txBody>
      </p:sp>
      <p:pic>
        <p:nvPicPr>
          <p:cNvPr id="5" name="Εικόνα 5" descr="Εικόνα που περιέχει κείμενο, ύφασμα&#10;&#10;Περιγραφή που δημιουργήθηκε αυτόματα">
            <a:extLst>
              <a:ext uri="{FF2B5EF4-FFF2-40B4-BE49-F238E27FC236}">
                <a16:creationId xmlns:a16="http://schemas.microsoft.com/office/drawing/2014/main" xmlns="" id="{3E1138D2-891E-0FB5-D366-2A940E747AF7}"/>
              </a:ext>
            </a:extLst>
          </p:cNvPr>
          <p:cNvPicPr>
            <a:picLocks noChangeAspect="1"/>
          </p:cNvPicPr>
          <p:nvPr/>
        </p:nvPicPr>
        <p:blipFill>
          <a:blip r:embed="rId2"/>
          <a:stretch>
            <a:fillRect/>
          </a:stretch>
        </p:blipFill>
        <p:spPr>
          <a:xfrm>
            <a:off x="6672262" y="2540794"/>
            <a:ext cx="5276849" cy="3538537"/>
          </a:xfrm>
          <a:prstGeom prst="rect">
            <a:avLst/>
          </a:prstGeom>
        </p:spPr>
      </p:pic>
    </p:spTree>
    <p:extLst>
      <p:ext uri="{BB962C8B-B14F-4D97-AF65-F5344CB8AC3E}">
        <p14:creationId xmlns:p14="http://schemas.microsoft.com/office/powerpoint/2010/main" xmlns="" val="395126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ADD5814-0346-B480-40E8-E0A69746DEB4}"/>
              </a:ext>
            </a:extLst>
          </p:cNvPr>
          <p:cNvSpPr>
            <a:spLocks noGrp="1"/>
          </p:cNvSpPr>
          <p:nvPr>
            <p:ph type="title"/>
          </p:nvPr>
        </p:nvSpPr>
        <p:spPr>
          <a:xfrm>
            <a:off x="2207419" y="103188"/>
            <a:ext cx="10515600" cy="1325563"/>
          </a:xfrm>
        </p:spPr>
        <p:txBody>
          <a:bodyPr/>
          <a:lstStyle/>
          <a:p>
            <a:r>
              <a:rPr lang="el-GR" b="1" i="1" dirty="0">
                <a:ea typeface="+mj-lt"/>
                <a:cs typeface="+mj-lt"/>
              </a:rPr>
              <a:t>Πόλεμοι στην Αρχαϊκή Ελλάδα</a:t>
            </a:r>
            <a:endParaRPr lang="el-GR" b="1" i="1" dirty="0"/>
          </a:p>
        </p:txBody>
      </p:sp>
      <p:sp>
        <p:nvSpPr>
          <p:cNvPr id="3" name="Θέση περιεχομένου 2">
            <a:extLst>
              <a:ext uri="{FF2B5EF4-FFF2-40B4-BE49-F238E27FC236}">
                <a16:creationId xmlns:a16="http://schemas.microsoft.com/office/drawing/2014/main" xmlns="" id="{9C276564-4B71-0EF8-43BD-91B46EB76F09}"/>
              </a:ext>
            </a:extLst>
          </p:cNvPr>
          <p:cNvSpPr>
            <a:spLocks noGrp="1"/>
          </p:cNvSpPr>
          <p:nvPr>
            <p:ph idx="1"/>
          </p:nvPr>
        </p:nvSpPr>
        <p:spPr>
          <a:xfrm>
            <a:off x="504825" y="1313656"/>
            <a:ext cx="10515600" cy="1553370"/>
          </a:xfrm>
        </p:spPr>
        <p:txBody>
          <a:bodyPr vert="horz" lIns="91440" tIns="45720" rIns="91440" bIns="45720" rtlCol="0" anchor="t">
            <a:normAutofit fontScale="92500"/>
          </a:bodyPr>
          <a:lstStyle/>
          <a:p>
            <a:r>
              <a:rPr lang="el-GR" sz="3600" b="1" u="sng" dirty="0">
                <a:cs typeface="Calibri"/>
              </a:rPr>
              <a:t>Πρώτος Μεσσηνιακός πόλεμος</a:t>
            </a:r>
            <a:r>
              <a:rPr lang="el-GR" sz="3600" dirty="0">
                <a:cs typeface="Calibri"/>
              </a:rPr>
              <a:t> (743-724π.Χ.)-&gt; Ανάμεσα σε Σπαρτιάτες και </a:t>
            </a:r>
            <a:r>
              <a:rPr lang="el-GR" sz="3600" dirty="0" err="1" smtClean="0">
                <a:cs typeface="Calibri"/>
              </a:rPr>
              <a:t>Μεσσ</a:t>
            </a:r>
            <a:r>
              <a:rPr lang="el-GR" sz="3600" dirty="0" err="1" smtClean="0">
                <a:cs typeface="Calibri"/>
              </a:rPr>
              <a:t>ηνί</a:t>
            </a:r>
            <a:r>
              <a:rPr lang="el-GR" sz="3600" dirty="0" err="1" smtClean="0">
                <a:cs typeface="Calibri"/>
              </a:rPr>
              <a:t>ους</a:t>
            </a:r>
            <a:r>
              <a:rPr lang="el-GR" sz="3600" dirty="0" smtClean="0">
                <a:cs typeface="Calibri"/>
              </a:rPr>
              <a:t> </a:t>
            </a:r>
            <a:r>
              <a:rPr lang="el-GR" sz="3600" dirty="0">
                <a:cs typeface="Calibri"/>
              </a:rPr>
              <a:t>/ Αποτέλεσμα -&gt; Προσάρτηση της Μεσσηνίας στην Σπάρτη</a:t>
            </a:r>
            <a:endParaRPr lang="el-GR" sz="3600" dirty="0"/>
          </a:p>
        </p:txBody>
      </p:sp>
      <p:sp>
        <p:nvSpPr>
          <p:cNvPr id="4" name="TextBox 3">
            <a:extLst>
              <a:ext uri="{FF2B5EF4-FFF2-40B4-BE49-F238E27FC236}">
                <a16:creationId xmlns:a16="http://schemas.microsoft.com/office/drawing/2014/main" xmlns="" id="{6334FA9A-48C2-D49C-7E4F-6CDB2689B30F}"/>
              </a:ext>
            </a:extLst>
          </p:cNvPr>
          <p:cNvSpPr txBox="1"/>
          <p:nvPr/>
        </p:nvSpPr>
        <p:spPr>
          <a:xfrm>
            <a:off x="533401" y="3008505"/>
            <a:ext cx="1106566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200" b="1" u="sng" dirty="0" err="1">
                <a:cs typeface="Calibri"/>
              </a:rPr>
              <a:t>Ληλάντιος</a:t>
            </a:r>
            <a:r>
              <a:rPr lang="el-GR" sz="3200" b="1" u="sng" dirty="0">
                <a:cs typeface="Calibri"/>
              </a:rPr>
              <a:t> Πόλεμος </a:t>
            </a:r>
            <a:r>
              <a:rPr lang="el-GR" sz="3200" dirty="0">
                <a:cs typeface="Calibri"/>
              </a:rPr>
              <a:t>(710-650 </a:t>
            </a:r>
            <a:r>
              <a:rPr lang="el-GR" sz="3200" dirty="0" err="1">
                <a:cs typeface="Calibri"/>
              </a:rPr>
              <a:t>π.Χ</a:t>
            </a:r>
            <a:r>
              <a:rPr lang="el-GR" sz="3200" dirty="0">
                <a:cs typeface="Calibri"/>
              </a:rPr>
              <a:t>)-&gt; Εμφύλιος ανάμεσα στις δύο ισχυρότερες πόλεις κράτη της Εύβοιας /Αποτέλεσμα -&gt; Αποδυνάμωση των δύο πόλεμων </a:t>
            </a:r>
          </a:p>
        </p:txBody>
      </p:sp>
      <p:sp>
        <p:nvSpPr>
          <p:cNvPr id="5" name="TextBox 4">
            <a:extLst>
              <a:ext uri="{FF2B5EF4-FFF2-40B4-BE49-F238E27FC236}">
                <a16:creationId xmlns:a16="http://schemas.microsoft.com/office/drawing/2014/main" xmlns="" id="{73465BC4-5EDF-46B9-A1FF-FDBAE87E116A}"/>
              </a:ext>
            </a:extLst>
          </p:cNvPr>
          <p:cNvSpPr txBox="1"/>
          <p:nvPr/>
        </p:nvSpPr>
        <p:spPr>
          <a:xfrm>
            <a:off x="533400" y="4676774"/>
            <a:ext cx="998219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200" b="1" u="sng" dirty="0">
                <a:cs typeface="Calibri"/>
              </a:rPr>
              <a:t>Δεύτερος Μεσσηνιακός Πόλεμος</a:t>
            </a:r>
            <a:r>
              <a:rPr lang="el-GR" sz="3200" dirty="0">
                <a:cs typeface="Calibri"/>
              </a:rPr>
              <a:t> (685-668π.Χ.) -&gt; Ανάμεσα στις περισσότερες πόλεις της Πελοποννήσου/ Αποτέλεσμα -&gt; Νίκη Σπαρτιατών και νέα υποταγή των </a:t>
            </a:r>
            <a:r>
              <a:rPr lang="el-GR" sz="3200" dirty="0" err="1" smtClean="0">
                <a:cs typeface="Calibri"/>
              </a:rPr>
              <a:t>Μεσσηνίων</a:t>
            </a:r>
            <a:endParaRPr lang="el-GR" sz="3200" dirty="0">
              <a:cs typeface="Calibri"/>
            </a:endParaRPr>
          </a:p>
        </p:txBody>
      </p:sp>
    </p:spTree>
    <p:extLst>
      <p:ext uri="{BB962C8B-B14F-4D97-AF65-F5344CB8AC3E}">
        <p14:creationId xmlns:p14="http://schemas.microsoft.com/office/powerpoint/2010/main" xmlns="" val="2110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E322286-1281-BCE2-3DEC-813724FCB2C0}"/>
              </a:ext>
            </a:extLst>
          </p:cNvPr>
          <p:cNvSpPr txBox="1"/>
          <p:nvPr/>
        </p:nvSpPr>
        <p:spPr>
          <a:xfrm>
            <a:off x="3402806" y="366712"/>
            <a:ext cx="548163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400" b="1" i="1" dirty="0">
                <a:cs typeface="Calibri"/>
              </a:rPr>
              <a:t>Κλασική Περίοδος</a:t>
            </a:r>
          </a:p>
        </p:txBody>
      </p:sp>
      <p:sp>
        <p:nvSpPr>
          <p:cNvPr id="6" name="TextBox 5">
            <a:extLst>
              <a:ext uri="{FF2B5EF4-FFF2-40B4-BE49-F238E27FC236}">
                <a16:creationId xmlns:a16="http://schemas.microsoft.com/office/drawing/2014/main" xmlns="" id="{7646499F-2368-5AAE-84F2-3E4618F2DD5D}"/>
              </a:ext>
            </a:extLst>
          </p:cNvPr>
          <p:cNvSpPr txBox="1"/>
          <p:nvPr/>
        </p:nvSpPr>
        <p:spPr>
          <a:xfrm>
            <a:off x="438150" y="1128712"/>
            <a:ext cx="1005363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l-GR" sz="3200" b="1" u="sng" dirty="0">
                <a:cs typeface="Calibri"/>
              </a:rPr>
              <a:t>Περσικοί πόλεμοι</a:t>
            </a:r>
            <a:r>
              <a:rPr lang="el-GR" sz="3200" dirty="0">
                <a:cs typeface="Calibri"/>
              </a:rPr>
              <a:t> (492-479 </a:t>
            </a:r>
            <a:r>
              <a:rPr lang="el-GR" sz="3200" dirty="0" err="1">
                <a:cs typeface="Calibri"/>
              </a:rPr>
              <a:t>π.Χ</a:t>
            </a:r>
            <a:r>
              <a:rPr lang="el-GR" sz="3200" dirty="0">
                <a:cs typeface="Calibri"/>
              </a:rPr>
              <a:t>) -&gt; Δύο διαδοχικές εκστρατείες των Περσών κατά  των Ελληνικών πόλεων. Η εκστρατεία του Δαρείου τερματίστηκε με την ήττα των Περσών στη μάχη του Μαραθώνα και του Ξέρξη με την ήττα των Περσών, στην μάχη </a:t>
            </a:r>
            <a:r>
              <a:rPr lang="el-GR" sz="3200" dirty="0" err="1">
                <a:cs typeface="Calibri"/>
              </a:rPr>
              <a:t>Πλαταιών</a:t>
            </a:r>
            <a:r>
              <a:rPr lang="el-GR" sz="3200" dirty="0">
                <a:cs typeface="Calibri"/>
              </a:rPr>
              <a:t>.</a:t>
            </a:r>
            <a:endParaRPr lang="el-GR"/>
          </a:p>
        </p:txBody>
      </p:sp>
      <p:sp>
        <p:nvSpPr>
          <p:cNvPr id="7" name="TextBox 6">
            <a:extLst>
              <a:ext uri="{FF2B5EF4-FFF2-40B4-BE49-F238E27FC236}">
                <a16:creationId xmlns:a16="http://schemas.microsoft.com/office/drawing/2014/main" xmlns="" id="{D6E97994-3B43-69DD-DA0C-D5E93DDEC35E}"/>
              </a:ext>
            </a:extLst>
          </p:cNvPr>
          <p:cNvSpPr txBox="1"/>
          <p:nvPr/>
        </p:nvSpPr>
        <p:spPr>
          <a:xfrm>
            <a:off x="5141119" y="549830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dirty="0">
              <a:cs typeface="Calibri"/>
            </a:endParaRPr>
          </a:p>
        </p:txBody>
      </p:sp>
      <p:sp>
        <p:nvSpPr>
          <p:cNvPr id="9" name="TextBox 8">
            <a:extLst>
              <a:ext uri="{FF2B5EF4-FFF2-40B4-BE49-F238E27FC236}">
                <a16:creationId xmlns:a16="http://schemas.microsoft.com/office/drawing/2014/main" xmlns="" id="{7A8601AF-8D13-FBBA-B79F-F33A9BE94AEE}"/>
              </a:ext>
            </a:extLst>
          </p:cNvPr>
          <p:cNvSpPr txBox="1"/>
          <p:nvPr/>
        </p:nvSpPr>
        <p:spPr>
          <a:xfrm>
            <a:off x="438150" y="3867150"/>
            <a:ext cx="1008935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l-GR" sz="3200" b="1" u="sng" dirty="0">
                <a:cs typeface="Calibri"/>
              </a:rPr>
              <a:t>Θηβαϊκοί πόλεμοι </a:t>
            </a:r>
            <a:r>
              <a:rPr lang="el-GR" sz="3200" dirty="0">
                <a:cs typeface="Calibri"/>
              </a:rPr>
              <a:t>(371-386 </a:t>
            </a:r>
            <a:r>
              <a:rPr lang="el-GR" sz="3200" dirty="0" err="1">
                <a:cs typeface="Calibri"/>
              </a:rPr>
              <a:t>π.Χ</a:t>
            </a:r>
            <a:r>
              <a:rPr lang="el-GR" sz="3200" dirty="0">
                <a:cs typeface="Calibri"/>
              </a:rPr>
              <a:t>) -&gt; Σειρά πολέμων που διεξήγαγαν οι Θηβαίοι για να επεκτείνουν την ζώνη επιρροής τους. Η Θηβαϊκή </a:t>
            </a:r>
            <a:r>
              <a:rPr lang="el-GR" sz="3200" dirty="0" err="1">
                <a:cs typeface="Calibri"/>
              </a:rPr>
              <a:t>επεκτατικότητα</a:t>
            </a:r>
            <a:r>
              <a:rPr lang="el-GR" sz="3200" dirty="0">
                <a:cs typeface="Calibri"/>
              </a:rPr>
              <a:t> τερματίστηκε με την μάχη της </a:t>
            </a:r>
            <a:r>
              <a:rPr lang="el-GR" sz="3200" dirty="0" smtClean="0">
                <a:cs typeface="Calibri"/>
              </a:rPr>
              <a:t>Μαντινείας </a:t>
            </a:r>
            <a:r>
              <a:rPr lang="el-GR" sz="3200" dirty="0">
                <a:cs typeface="Calibri"/>
              </a:rPr>
              <a:t>το 362 π.Χ.</a:t>
            </a:r>
          </a:p>
        </p:txBody>
      </p:sp>
    </p:spTree>
    <p:extLst>
      <p:ext uri="{BB962C8B-B14F-4D97-AF65-F5344CB8AC3E}">
        <p14:creationId xmlns:p14="http://schemas.microsoft.com/office/powerpoint/2010/main" xmlns="" val="370144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9B45066-6FED-929E-9FAB-63A467B84BCB}"/>
              </a:ext>
            </a:extLst>
          </p:cNvPr>
          <p:cNvSpPr>
            <a:spLocks noGrp="1"/>
          </p:cNvSpPr>
          <p:nvPr>
            <p:ph type="title"/>
          </p:nvPr>
        </p:nvSpPr>
        <p:spPr>
          <a:xfrm>
            <a:off x="2528887" y="150813"/>
            <a:ext cx="10515600" cy="1325563"/>
          </a:xfrm>
        </p:spPr>
        <p:txBody>
          <a:bodyPr/>
          <a:lstStyle/>
          <a:p>
            <a:r>
              <a:rPr lang="el-GR" b="1" i="1" dirty="0">
                <a:cs typeface="Calibri Light"/>
              </a:rPr>
              <a:t>Πελοποννησιακός Πόλεμος</a:t>
            </a:r>
            <a:endParaRPr lang="el-GR" dirty="0">
              <a:cs typeface="Calibri Light"/>
            </a:endParaRPr>
          </a:p>
        </p:txBody>
      </p:sp>
      <p:sp>
        <p:nvSpPr>
          <p:cNvPr id="3" name="Θέση περιεχομένου 2">
            <a:extLst>
              <a:ext uri="{FF2B5EF4-FFF2-40B4-BE49-F238E27FC236}">
                <a16:creationId xmlns:a16="http://schemas.microsoft.com/office/drawing/2014/main" xmlns="" id="{218CAA9D-7C6A-1E08-6EDA-71E1D8310AA1}"/>
              </a:ext>
            </a:extLst>
          </p:cNvPr>
          <p:cNvSpPr>
            <a:spLocks noGrp="1"/>
          </p:cNvSpPr>
          <p:nvPr>
            <p:ph idx="1"/>
          </p:nvPr>
        </p:nvSpPr>
        <p:spPr>
          <a:xfrm rot="-10800000" flipV="1">
            <a:off x="-42862" y="1223964"/>
            <a:ext cx="12468225" cy="827878"/>
          </a:xfrm>
        </p:spPr>
        <p:txBody>
          <a:bodyPr vert="horz" lIns="91440" tIns="45720" rIns="91440" bIns="45720" rtlCol="0" anchor="t">
            <a:noAutofit/>
          </a:bodyPr>
          <a:lstStyle/>
          <a:p>
            <a:pPr marL="285750" indent="-285750">
              <a:lnSpc>
                <a:spcPct val="100000"/>
              </a:lnSpc>
              <a:spcBef>
                <a:spcPts val="0"/>
              </a:spcBef>
              <a:buFont typeface="Arial,Sans-Serif" panose="020B0604020202020204" pitchFamily="34" charset="0"/>
            </a:pPr>
            <a:r>
              <a:rPr lang="el-GR" sz="3100" b="1" u="sng" dirty="0">
                <a:ea typeface="+mn-lt"/>
                <a:cs typeface="+mn-lt"/>
              </a:rPr>
              <a:t>Πελοποννησιακός Πόλεμος</a:t>
            </a:r>
            <a:r>
              <a:rPr lang="el-GR" sz="3100" dirty="0">
                <a:ea typeface="+mn-lt"/>
                <a:cs typeface="+mn-lt"/>
              </a:rPr>
              <a:t> </a:t>
            </a:r>
            <a:r>
              <a:rPr lang="el-GR" sz="3100" dirty="0" smtClean="0">
                <a:ea typeface="+mn-lt"/>
                <a:cs typeface="+mn-lt"/>
              </a:rPr>
              <a:t> (</a:t>
            </a:r>
            <a:r>
              <a:rPr lang="el-GR" sz="3100" dirty="0">
                <a:ea typeface="+mn-lt"/>
                <a:cs typeface="+mn-lt"/>
              </a:rPr>
              <a:t>431-404 </a:t>
            </a:r>
            <a:r>
              <a:rPr lang="el-GR" sz="3100" dirty="0" err="1">
                <a:ea typeface="+mn-lt"/>
                <a:cs typeface="+mn-lt"/>
              </a:rPr>
              <a:t>π.Χ</a:t>
            </a:r>
            <a:r>
              <a:rPr lang="el-GR" sz="3100" dirty="0">
                <a:ea typeface="+mn-lt"/>
                <a:cs typeface="+mn-lt"/>
              </a:rPr>
              <a:t>) -&gt;</a:t>
            </a:r>
            <a:r>
              <a:rPr lang="el-GR" sz="3100" dirty="0">
                <a:cs typeface="Calibri"/>
              </a:rPr>
              <a:t> Αρχαιοελληνική στρατιωτική σύγκρουση μεταξύ της Δηλιακής Συμμαχίας (υπό την ηγεσία της Αθήνας) και της Πελοποννησιακής Συμμαχίας(υπό την ηγεσία της Σπάρτης) που ξεκίνησε με την εισβολή των Σπαρτιατών και των συμμάχων τους στην </a:t>
            </a:r>
            <a:r>
              <a:rPr lang="el-GR" sz="3100" dirty="0" smtClean="0">
                <a:cs typeface="Calibri"/>
              </a:rPr>
              <a:t>Αττική,</a:t>
            </a:r>
            <a:r>
              <a:rPr lang="el-GR" sz="3100" dirty="0">
                <a:cs typeface="Calibri"/>
              </a:rPr>
              <a:t> καθώς και με την λεηλασία της Αθηναϊκής υπαίθρου και έληξε με την νίκη   των Σπαρτιατών και την ήττα των Αθηναίων, οι οποίοι, πολιορκημένοι από τη στεριά και τη θάλασσα, αναγκάστηκαν να συνθηκολογήσουν. Οι Κορίνθιοι και οι Θηβαίοι ζήτησαν να καταστραφεί η Αθήνα και οι κάτοικοι της να γίνουν δούλοι. Οι Σπαρτιάτες, όμως, σεβόμενοι την προσφορά της Αθήνας στους Περσικούς πολέμους, αρνήθηκαν.</a:t>
            </a:r>
            <a:endParaRPr lang="el-GR" sz="3100" dirty="0">
              <a:ea typeface="+mn-lt"/>
              <a:cs typeface="+mn-lt"/>
            </a:endParaRPr>
          </a:p>
          <a:p>
            <a:endParaRPr lang="el-GR" dirty="0">
              <a:cs typeface="Calibri"/>
            </a:endParaRPr>
          </a:p>
        </p:txBody>
      </p:sp>
    </p:spTree>
    <p:extLst>
      <p:ext uri="{BB962C8B-B14F-4D97-AF65-F5344CB8AC3E}">
        <p14:creationId xmlns:p14="http://schemas.microsoft.com/office/powerpoint/2010/main" xmlns="" val="303152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Εικόνα 4" descr="Εικόνα που περιέχει χάρτης&#10;&#10;Περιγραφή που δημιουργήθηκε αυτόματα">
            <a:extLst>
              <a:ext uri="{FF2B5EF4-FFF2-40B4-BE49-F238E27FC236}">
                <a16:creationId xmlns:a16="http://schemas.microsoft.com/office/drawing/2014/main" xmlns="" id="{854D15C7-A6DB-D7D7-CE98-58802AC150D3}"/>
              </a:ext>
            </a:extLst>
          </p:cNvPr>
          <p:cNvPicPr>
            <a:picLocks noGrp="1" noChangeAspect="1"/>
          </p:cNvPicPr>
          <p:nvPr>
            <p:ph idx="1"/>
          </p:nvPr>
        </p:nvPicPr>
        <p:blipFill>
          <a:blip r:embed="rId2"/>
          <a:stretch>
            <a:fillRect/>
          </a:stretch>
        </p:blipFill>
        <p:spPr>
          <a:xfrm>
            <a:off x="7478405" y="408781"/>
            <a:ext cx="3878876" cy="6030118"/>
          </a:xfrm>
        </p:spPr>
      </p:pic>
      <p:pic>
        <p:nvPicPr>
          <p:cNvPr id="5" name="Εικόνα 5" descr="Εικόνα που περιέχει σχεδία, αρκετά&#10;&#10;Περιγραφή που δημιουργήθηκε αυτόματα">
            <a:extLst>
              <a:ext uri="{FF2B5EF4-FFF2-40B4-BE49-F238E27FC236}">
                <a16:creationId xmlns:a16="http://schemas.microsoft.com/office/drawing/2014/main" xmlns="" id="{2715D4FE-8DAA-9151-714C-EEF372653F80}"/>
              </a:ext>
            </a:extLst>
          </p:cNvPr>
          <p:cNvPicPr>
            <a:picLocks noChangeAspect="1"/>
          </p:cNvPicPr>
          <p:nvPr/>
        </p:nvPicPr>
        <p:blipFill>
          <a:blip r:embed="rId3"/>
          <a:stretch>
            <a:fillRect/>
          </a:stretch>
        </p:blipFill>
        <p:spPr>
          <a:xfrm>
            <a:off x="450056" y="1120825"/>
            <a:ext cx="6541293" cy="4485381"/>
          </a:xfrm>
          <a:prstGeom prst="rect">
            <a:avLst/>
          </a:prstGeom>
        </p:spPr>
      </p:pic>
    </p:spTree>
    <p:extLst>
      <p:ext uri="{BB962C8B-B14F-4D97-AF65-F5344CB8AC3E}">
        <p14:creationId xmlns:p14="http://schemas.microsoft.com/office/powerpoint/2010/main" xmlns="" val="376063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4E58BB1-2D5D-5CF6-6B6A-DD8775CA3443}"/>
              </a:ext>
            </a:extLst>
          </p:cNvPr>
          <p:cNvSpPr>
            <a:spLocks noGrp="1"/>
          </p:cNvSpPr>
          <p:nvPr>
            <p:ph type="title"/>
          </p:nvPr>
        </p:nvSpPr>
        <p:spPr>
          <a:xfrm>
            <a:off x="1147762" y="150813"/>
            <a:ext cx="10515600" cy="1325563"/>
          </a:xfrm>
        </p:spPr>
        <p:txBody>
          <a:bodyPr/>
          <a:lstStyle/>
          <a:p>
            <a:r>
              <a:rPr lang="el-GR" dirty="0">
                <a:cs typeface="Calibri Light"/>
              </a:rPr>
              <a:t>           </a:t>
            </a:r>
            <a:r>
              <a:rPr lang="el-GR" b="1" dirty="0">
                <a:cs typeface="Calibri Light"/>
              </a:rPr>
              <a:t>Ελληνοτουρκικοί Πόλεμοι </a:t>
            </a:r>
          </a:p>
        </p:txBody>
      </p:sp>
      <p:sp>
        <p:nvSpPr>
          <p:cNvPr id="3" name="Θέση περιεχομένου 2">
            <a:extLst>
              <a:ext uri="{FF2B5EF4-FFF2-40B4-BE49-F238E27FC236}">
                <a16:creationId xmlns:a16="http://schemas.microsoft.com/office/drawing/2014/main" xmlns="" id="{9C76181E-B1FC-5306-5052-096CC330B6F3}"/>
              </a:ext>
            </a:extLst>
          </p:cNvPr>
          <p:cNvSpPr>
            <a:spLocks noGrp="1"/>
          </p:cNvSpPr>
          <p:nvPr>
            <p:ph idx="1"/>
          </p:nvPr>
        </p:nvSpPr>
        <p:spPr>
          <a:xfrm>
            <a:off x="838200" y="1206499"/>
            <a:ext cx="10515600" cy="2851151"/>
          </a:xfrm>
        </p:spPr>
        <p:txBody>
          <a:bodyPr vert="horz" lIns="91440" tIns="45720" rIns="91440" bIns="45720" rtlCol="0" anchor="t">
            <a:normAutofit/>
          </a:bodyPr>
          <a:lstStyle/>
          <a:p>
            <a:r>
              <a:rPr lang="el-GR" dirty="0">
                <a:cs typeface="Calibri"/>
              </a:rPr>
              <a:t>Η Ελληνική Επανάσταση ή Επανάσταση του 1821 ήταν η ένοπλη εξέγερση των Ελλήνων εναντίον της Οθωμανικής Αυτοκρατορίας με σκοπό την αποτίναξη της Οθωμανικής κυριαρχίας και την δημιουργία ανεξάρτητου εθνικού κράτους. Η επανάσταση οργανώθηκε από μια μυστική οργάνωση που ιδρύθηκε το 1814, την Φιλική Εταιρία. Την άνοιξη του 1821 οι φιλικοί δημιούργησαν πολλές επαναστατικές εστίες από την Μολδοβλαχία μέχρι την Κρήτη.</a:t>
            </a:r>
            <a:endParaRPr lang="el-GR" dirty="0"/>
          </a:p>
        </p:txBody>
      </p:sp>
      <p:sp>
        <p:nvSpPr>
          <p:cNvPr id="4" name="TextBox 3">
            <a:extLst>
              <a:ext uri="{FF2B5EF4-FFF2-40B4-BE49-F238E27FC236}">
                <a16:creationId xmlns:a16="http://schemas.microsoft.com/office/drawing/2014/main" xmlns="" id="{61055E68-D183-FB30-F744-6281AD5E041F}"/>
              </a:ext>
            </a:extLst>
          </p:cNvPr>
          <p:cNvSpPr txBox="1"/>
          <p:nvPr/>
        </p:nvSpPr>
        <p:spPr>
          <a:xfrm>
            <a:off x="4117181" y="511730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dirty="0">
              <a:cs typeface="Calibri"/>
            </a:endParaRPr>
          </a:p>
        </p:txBody>
      </p:sp>
      <p:sp>
        <p:nvSpPr>
          <p:cNvPr id="5" name="TextBox 4">
            <a:extLst>
              <a:ext uri="{FF2B5EF4-FFF2-40B4-BE49-F238E27FC236}">
                <a16:creationId xmlns:a16="http://schemas.microsoft.com/office/drawing/2014/main" xmlns="" id="{8BDE8A9D-7F2A-4496-483D-31D039F082D6}"/>
              </a:ext>
            </a:extLst>
          </p:cNvPr>
          <p:cNvSpPr txBox="1"/>
          <p:nvPr/>
        </p:nvSpPr>
        <p:spPr>
          <a:xfrm>
            <a:off x="1104900" y="1473993"/>
            <a:ext cx="986313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l-GR" sz="3200" dirty="0">
              <a:cs typeface="Calibri"/>
            </a:endParaRPr>
          </a:p>
        </p:txBody>
      </p:sp>
    </p:spTree>
    <p:extLst>
      <p:ext uri="{BB962C8B-B14F-4D97-AF65-F5344CB8AC3E}">
        <p14:creationId xmlns:p14="http://schemas.microsoft.com/office/powerpoint/2010/main" xmlns="" val="41492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54</TotalTime>
  <Words>625</Words>
  <Application>Microsoft Office PowerPoint</Application>
  <PresentationFormat>Προσαρμογή</PresentationFormat>
  <Paragraphs>56</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Office Theme</vt:lpstr>
      <vt:lpstr>Πόλεμος και Ειρήνη</vt:lpstr>
      <vt:lpstr>Συνέπειες ενός πολέμου</vt:lpstr>
      <vt:lpstr>Οι πόλεμοι της Ελλάδος</vt:lpstr>
      <vt:lpstr>Βασικότεροι πόλεμοι στη Μυκηναϊκή Ελλάδα</vt:lpstr>
      <vt:lpstr>Πόλεμοι στην Αρχαϊκή Ελλάδα</vt:lpstr>
      <vt:lpstr>Διαφάνεια 6</vt:lpstr>
      <vt:lpstr>Πελοποννησιακός Πόλεμος</vt:lpstr>
      <vt:lpstr>Διαφάνεια 8</vt:lpstr>
      <vt:lpstr>           Ελληνοτουρκικοί Πόλεμοι </vt:lpstr>
      <vt:lpstr>Διαφάνεια 10</vt:lpstr>
      <vt:lpstr>              Α Παγκόσμιος Πόλεμος</vt:lpstr>
      <vt:lpstr>Διαφάνεια 12</vt:lpstr>
      <vt:lpstr>Ο Β΄ παγκόσμιος</vt:lpstr>
      <vt:lpstr>Ο ελληνογερμανικός πόλεμος</vt:lpstr>
      <vt:lpstr>Διαφάνεια 15</vt:lpstr>
      <vt:lpstr>Διαφάνεια 16</vt:lpstr>
      <vt:lpstr>Συνοπτικά..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HP7900</cp:lastModifiedBy>
  <cp:revision>930</cp:revision>
  <dcterms:created xsi:type="dcterms:W3CDTF">2022-04-02T12:38:26Z</dcterms:created>
  <dcterms:modified xsi:type="dcterms:W3CDTF">2022-06-28T09:05:03Z</dcterms:modified>
</cp:coreProperties>
</file>