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56" r:id="rId3"/>
    <p:sldId id="294" r:id="rId4"/>
    <p:sldId id="295" r:id="rId5"/>
    <p:sldId id="268" r:id="rId6"/>
    <p:sldId id="269" r:id="rId7"/>
    <p:sldId id="307" r:id="rId8"/>
    <p:sldId id="278" r:id="rId9"/>
    <p:sldId id="297" r:id="rId10"/>
    <p:sldId id="271" r:id="rId11"/>
    <p:sldId id="272" r:id="rId12"/>
    <p:sldId id="261" r:id="rId13"/>
    <p:sldId id="273" r:id="rId14"/>
    <p:sldId id="296" r:id="rId15"/>
    <p:sldId id="288" r:id="rId16"/>
    <p:sldId id="298" r:id="rId17"/>
    <p:sldId id="299" r:id="rId18"/>
    <p:sldId id="257" r:id="rId19"/>
    <p:sldId id="287" r:id="rId20"/>
    <p:sldId id="274" r:id="rId21"/>
    <p:sldId id="277" r:id="rId22"/>
    <p:sldId id="289" r:id="rId23"/>
    <p:sldId id="270" r:id="rId24"/>
    <p:sldId id="264" r:id="rId25"/>
    <p:sldId id="263" r:id="rId26"/>
    <p:sldId id="309" r:id="rId27"/>
    <p:sldId id="290" r:id="rId28"/>
    <p:sldId id="291" r:id="rId29"/>
    <p:sldId id="276" r:id="rId30"/>
    <p:sldId id="300" r:id="rId31"/>
    <p:sldId id="283" r:id="rId32"/>
    <p:sldId id="301" r:id="rId33"/>
    <p:sldId id="306" r:id="rId34"/>
    <p:sldId id="282" r:id="rId35"/>
    <p:sldId id="281" r:id="rId36"/>
    <p:sldId id="305" r:id="rId37"/>
    <p:sldId id="302" r:id="rId38"/>
    <p:sldId id="308" r:id="rId39"/>
    <p:sldId id="303" r:id="rId40"/>
    <p:sldId id="304" r:id="rId41"/>
    <p:sldId id="260" r:id="rId42"/>
    <p:sldId id="262" r:id="rId43"/>
    <p:sldId id="265" r:id="rId44"/>
    <p:sldId id="310" r:id="rId45"/>
    <p:sldId id="312" r:id="rId46"/>
    <p:sldId id="311" r:id="rId47"/>
    <p:sldId id="279" r:id="rId48"/>
    <p:sldId id="280" r:id="rId49"/>
    <p:sldId id="266" r:id="rId50"/>
    <p:sldId id="293"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68" d="100"/>
          <a:sy n="68" d="100"/>
        </p:scale>
        <p:origin x="-1128"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047D6E97-18C4-439D-AB86-F729D38ED903}" type="datetimeFigureOut">
              <a:rPr lang="el-GR" smtClean="0"/>
              <a:pPr/>
              <a:t>23/3/2021</a:t>
            </a:fld>
            <a:endParaRPr lang="el-GR"/>
          </a:p>
        </p:txBody>
      </p:sp>
      <p:sp>
        <p:nvSpPr>
          <p:cNvPr id="16" name="15 - Θέση αριθμού διαφάνειας"/>
          <p:cNvSpPr>
            <a:spLocks noGrp="1"/>
          </p:cNvSpPr>
          <p:nvPr>
            <p:ph type="sldNum" sz="quarter" idx="11"/>
          </p:nvPr>
        </p:nvSpPr>
        <p:spPr/>
        <p:txBody>
          <a:bodyPr/>
          <a:lstStyle/>
          <a:p>
            <a:fld id="{166E37F8-2A42-45F1-A379-E005B7180D79}"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47D6E97-18C4-439D-AB86-F729D38ED903}" type="datetimeFigureOut">
              <a:rPr lang="el-GR" smtClean="0"/>
              <a:pPr/>
              <a:t>23/3/2021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6E37F8-2A42-45F1-A379-E005B7180D7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47D6E97-18C4-439D-AB86-F729D38ED903}" type="datetimeFigureOut">
              <a:rPr lang="el-GR" smtClean="0"/>
              <a:pPr/>
              <a:t>23/3/2021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6E37F8-2A42-45F1-A379-E005B7180D7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047D6E97-18C4-439D-AB86-F729D38ED903}" type="datetimeFigureOut">
              <a:rPr lang="el-GR" smtClean="0"/>
              <a:pPr/>
              <a:t>23/3/2021</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166E37F8-2A42-45F1-A379-E005B7180D79}"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047D6E97-18C4-439D-AB86-F729D38ED903}" type="datetimeFigureOut">
              <a:rPr lang="el-GR" smtClean="0"/>
              <a:pPr/>
              <a:t>23/3/2021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6E37F8-2A42-45F1-A379-E005B7180D79}"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047D6E97-18C4-439D-AB86-F729D38ED903}" type="datetimeFigureOut">
              <a:rPr lang="el-GR" smtClean="0"/>
              <a:pPr/>
              <a:t>23/3/2021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66E37F8-2A42-45F1-A379-E005B7180D79}"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166E37F8-2A42-45F1-A379-E005B7180D79}"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047D6E97-18C4-439D-AB86-F729D38ED903}" type="datetimeFigureOut">
              <a:rPr lang="el-GR" smtClean="0"/>
              <a:pPr/>
              <a:t>23/3/2021</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047D6E97-18C4-439D-AB86-F729D38ED903}" type="datetimeFigureOut">
              <a:rPr lang="el-GR" smtClean="0"/>
              <a:pPr/>
              <a:t>23/3/2021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66E37F8-2A42-45F1-A379-E005B7180D79}"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47D6E97-18C4-439D-AB86-F729D38ED903}" type="datetimeFigureOut">
              <a:rPr lang="el-GR" smtClean="0"/>
              <a:pPr/>
              <a:t>23/3/2021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66E37F8-2A42-45F1-A379-E005B7180D7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047D6E97-18C4-439D-AB86-F729D38ED903}" type="datetimeFigureOut">
              <a:rPr lang="el-GR" smtClean="0"/>
              <a:pPr/>
              <a:t>23/3/2021</a:t>
            </a:fld>
            <a:endParaRPr lang="el-GR"/>
          </a:p>
        </p:txBody>
      </p:sp>
      <p:sp>
        <p:nvSpPr>
          <p:cNvPr id="9" name="8 - Θέση αριθμού διαφάνειας"/>
          <p:cNvSpPr>
            <a:spLocks noGrp="1"/>
          </p:cNvSpPr>
          <p:nvPr>
            <p:ph type="sldNum" sz="quarter" idx="15"/>
          </p:nvPr>
        </p:nvSpPr>
        <p:spPr/>
        <p:txBody>
          <a:bodyPr/>
          <a:lstStyle/>
          <a:p>
            <a:fld id="{166E37F8-2A42-45F1-A379-E005B7180D79}"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047D6E97-18C4-439D-AB86-F729D38ED903}" type="datetimeFigureOut">
              <a:rPr lang="el-GR" smtClean="0"/>
              <a:pPr/>
              <a:t>23/3/2021</a:t>
            </a:fld>
            <a:endParaRPr lang="el-GR"/>
          </a:p>
        </p:txBody>
      </p:sp>
      <p:sp>
        <p:nvSpPr>
          <p:cNvPr id="9" name="8 - Θέση αριθμού διαφάνειας"/>
          <p:cNvSpPr>
            <a:spLocks noGrp="1"/>
          </p:cNvSpPr>
          <p:nvPr>
            <p:ph type="sldNum" sz="quarter" idx="11"/>
          </p:nvPr>
        </p:nvSpPr>
        <p:spPr/>
        <p:txBody>
          <a:bodyPr/>
          <a:lstStyle/>
          <a:p>
            <a:fld id="{166E37F8-2A42-45F1-A379-E005B7180D79}"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47D6E97-18C4-439D-AB86-F729D38ED903}" type="datetimeFigureOut">
              <a:rPr lang="el-GR" smtClean="0"/>
              <a:pPr/>
              <a:t>23/3/2021</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66E37F8-2A42-45F1-A379-E005B7180D79}"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tionalgallery.gr/el/zographikh-monimi-ekthesi/painter/bruzakis-theodoros.html"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audio" Target="file:///C:\Users\Laptop\Desktop\ethnikos_imnos.mp3" TargetMode="Externa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210302_204236.jpg"/>
          <p:cNvPicPr>
            <a:picLocks noGrp="1" noChangeAspect="1"/>
          </p:cNvPicPr>
          <p:nvPr>
            <p:ph idx="4294967295"/>
          </p:nvPr>
        </p:nvPicPr>
        <p:blipFill>
          <a:blip r:embed="rId2" cstate="print"/>
          <a:stretch>
            <a:fillRect/>
          </a:stretch>
        </p:blipFill>
        <p:spPr>
          <a:xfrm>
            <a:off x="2267744" y="1772816"/>
            <a:ext cx="4824536" cy="4395552"/>
          </a:xfrm>
        </p:spPr>
      </p:pic>
      <p:sp>
        <p:nvSpPr>
          <p:cNvPr id="5" name="4 - Υπότιτλος"/>
          <p:cNvSpPr>
            <a:spLocks noGrp="1"/>
          </p:cNvSpPr>
          <p:nvPr>
            <p:ph type="subTitle" idx="4294967295"/>
          </p:nvPr>
        </p:nvSpPr>
        <p:spPr>
          <a:xfrm>
            <a:off x="838200" y="6143625"/>
            <a:ext cx="8305800" cy="1143000"/>
          </a:xfrm>
        </p:spPr>
        <p:txBody>
          <a:bodyPr/>
          <a:lstStyle/>
          <a:p>
            <a:pPr algn="ctr">
              <a:buNone/>
            </a:pPr>
            <a:r>
              <a:rPr lang="el-GR" dirty="0" smtClean="0"/>
              <a:t>11</a:t>
            </a:r>
            <a:r>
              <a:rPr lang="el-GR" baseline="30000" dirty="0" smtClean="0"/>
              <a:t>ο</a:t>
            </a:r>
            <a:r>
              <a:rPr lang="el-GR" dirty="0" smtClean="0"/>
              <a:t> Γυμνάσιο Αχαρνών</a:t>
            </a:r>
            <a:endParaRPr lang="el-GR" dirty="0"/>
          </a:p>
        </p:txBody>
      </p:sp>
      <p:sp>
        <p:nvSpPr>
          <p:cNvPr id="2" name="1 - Τίτλος"/>
          <p:cNvSpPr>
            <a:spLocks noGrp="1"/>
          </p:cNvSpPr>
          <p:nvPr>
            <p:ph type="ctrTitle" idx="4294967295"/>
          </p:nvPr>
        </p:nvSpPr>
        <p:spPr>
          <a:xfrm>
            <a:off x="0" y="476672"/>
            <a:ext cx="9144000" cy="1128712"/>
          </a:xfrm>
        </p:spPr>
        <p:txBody>
          <a:bodyPr>
            <a:normAutofit fontScale="90000"/>
          </a:bodyPr>
          <a:lstStyle/>
          <a:p>
            <a:pPr algn="ctr"/>
            <a:r>
              <a:rPr lang="el-GR" sz="4000" b="1" dirty="0" smtClean="0">
                <a:solidFill>
                  <a:srgbClr val="FFC000"/>
                </a:solidFill>
              </a:rPr>
              <a:t>1821-2021</a:t>
            </a:r>
            <a:r>
              <a:rPr lang="el-GR" sz="3600" b="1" dirty="0" smtClean="0">
                <a:solidFill>
                  <a:srgbClr val="FFC000"/>
                </a:solidFill>
              </a:rPr>
              <a:t/>
            </a:r>
            <a:br>
              <a:rPr lang="el-GR" sz="3600" b="1" dirty="0" smtClean="0">
                <a:solidFill>
                  <a:srgbClr val="FFC000"/>
                </a:solidFill>
              </a:rPr>
            </a:br>
            <a:r>
              <a:rPr lang="el-GR" sz="4000" b="1" dirty="0" smtClean="0">
                <a:solidFill>
                  <a:srgbClr val="FFC000"/>
                </a:solidFill>
              </a:rPr>
              <a:t>200 χρόνια από την Ελληνική Επανάσταση</a:t>
            </a:r>
            <a:endParaRPr lang="el-GR" sz="4000" b="1" dirty="0">
              <a:solidFill>
                <a:srgbClr val="FFC000"/>
              </a:solidFill>
            </a:endParaRPr>
          </a:p>
        </p:txBody>
      </p:sp>
      <p:sp>
        <p:nvSpPr>
          <p:cNvPr id="6" name="5 - TextBox"/>
          <p:cNvSpPr txBox="1"/>
          <p:nvPr/>
        </p:nvSpPr>
        <p:spPr>
          <a:xfrm>
            <a:off x="2051720" y="5805264"/>
            <a:ext cx="5040560" cy="307777"/>
          </a:xfrm>
          <a:prstGeom prst="rect">
            <a:avLst/>
          </a:prstGeom>
          <a:noFill/>
        </p:spPr>
        <p:txBody>
          <a:bodyPr wrap="square" rtlCol="0">
            <a:spAutoFit/>
          </a:bodyPr>
          <a:lstStyle/>
          <a:p>
            <a:pPr algn="r"/>
            <a:r>
              <a:rPr lang="el-GR" sz="1400" i="1" dirty="0" smtClean="0"/>
              <a:t>Λυδία </a:t>
            </a:r>
            <a:r>
              <a:rPr lang="el-GR" sz="1400" i="1" dirty="0" err="1" smtClean="0"/>
              <a:t>Κατσιώρχη</a:t>
            </a:r>
            <a:r>
              <a:rPr lang="el-GR" sz="1400" i="1" dirty="0" smtClean="0"/>
              <a:t>, μαθήτρια Γ3</a:t>
            </a:r>
            <a:endParaRPr lang="el-GR" sz="1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2852"/>
            <a:ext cx="9144000" cy="1219200"/>
          </a:xfrm>
        </p:spPr>
        <p:txBody>
          <a:bodyPr>
            <a:noAutofit/>
          </a:bodyPr>
          <a:lstStyle/>
          <a:p>
            <a:pPr algn="ctr"/>
            <a:r>
              <a:rPr lang="el-GR" sz="4000" dirty="0" smtClean="0">
                <a:solidFill>
                  <a:schemeClr val="accent1">
                    <a:lumMod val="75000"/>
                  </a:schemeClr>
                </a:solidFill>
                <a:latin typeface="+mn-lt"/>
                <a:ea typeface="+mn-ea"/>
                <a:cs typeface="+mn-cs"/>
              </a:rPr>
              <a:t>Νεοελληνικός Διαφωτισμός</a:t>
            </a:r>
            <a:endParaRPr lang="el-GR" sz="4000" dirty="0">
              <a:solidFill>
                <a:schemeClr val="accent1">
                  <a:lumMod val="75000"/>
                </a:schemeClr>
              </a:solidFill>
              <a:latin typeface="+mn-lt"/>
              <a:ea typeface="+mn-ea"/>
              <a:cs typeface="+mn-cs"/>
            </a:endParaRPr>
          </a:p>
        </p:txBody>
      </p:sp>
      <p:sp>
        <p:nvSpPr>
          <p:cNvPr id="7" name="6 - Θέση περιεχομένου"/>
          <p:cNvSpPr>
            <a:spLocks noGrp="1"/>
          </p:cNvSpPr>
          <p:nvPr>
            <p:ph sz="half" idx="1"/>
          </p:nvPr>
        </p:nvSpPr>
        <p:spPr>
          <a:xfrm>
            <a:off x="4286248" y="1412776"/>
            <a:ext cx="4462216" cy="5088058"/>
          </a:xfrm>
        </p:spPr>
        <p:txBody>
          <a:bodyPr>
            <a:normAutofit fontScale="92500" lnSpcReduction="20000"/>
          </a:bodyPr>
          <a:lstStyle/>
          <a:p>
            <a:pPr>
              <a:lnSpc>
                <a:spcPct val="170000"/>
              </a:lnSpc>
            </a:pPr>
            <a:r>
              <a:rPr lang="el-GR" sz="1600" dirty="0" smtClean="0">
                <a:solidFill>
                  <a:schemeClr val="bg1"/>
                </a:solidFill>
              </a:rPr>
              <a:t>Την πνευματική αφύπνιση του ελληνισμού ανέλαβαν άντρες που, επηρεασμένοι από τα δημοκρατικά ιδεολογικά ρεύματα, κυρίως του γαλλικού διαφωτισμού, προσπάθησαν  να  μορφώσουν τους Έλληνες, </a:t>
            </a:r>
            <a:r>
              <a:rPr lang="el-GR" sz="1600" b="1" dirty="0" smtClean="0">
                <a:solidFill>
                  <a:schemeClr val="accent1">
                    <a:lumMod val="75000"/>
                  </a:schemeClr>
                </a:solidFill>
              </a:rPr>
              <a:t>συνδέοντας</a:t>
            </a:r>
            <a:r>
              <a:rPr lang="el-GR" sz="1600" dirty="0" smtClean="0">
                <a:solidFill>
                  <a:schemeClr val="accent1">
                    <a:lumMod val="75000"/>
                  </a:schemeClr>
                </a:solidFill>
              </a:rPr>
              <a:t> </a:t>
            </a:r>
            <a:r>
              <a:rPr lang="el-GR" sz="1600" b="1" dirty="0" smtClean="0">
                <a:solidFill>
                  <a:schemeClr val="accent1">
                    <a:lumMod val="75000"/>
                  </a:schemeClr>
                </a:solidFill>
              </a:rPr>
              <a:t>την εκπαίδευση με τον αγώνα για ελευθερία.</a:t>
            </a:r>
          </a:p>
          <a:p>
            <a:pPr>
              <a:lnSpc>
                <a:spcPct val="170000"/>
              </a:lnSpc>
            </a:pPr>
            <a:r>
              <a:rPr lang="el-GR" sz="1600" dirty="0" smtClean="0">
                <a:solidFill>
                  <a:schemeClr val="bg1"/>
                </a:solidFill>
              </a:rPr>
              <a:t>Κύριοι εκπρόσωποι αυτού του κινήματος που ονομάστηκε νεοελληνικός διαφωτισμός ήταν ο </a:t>
            </a:r>
            <a:r>
              <a:rPr lang="el-GR" sz="1600" b="1" dirty="0" smtClean="0">
                <a:solidFill>
                  <a:schemeClr val="accent1">
                    <a:lumMod val="75000"/>
                  </a:schemeClr>
                </a:solidFill>
              </a:rPr>
              <a:t>Αδαμάντιος</a:t>
            </a:r>
            <a:r>
              <a:rPr lang="el-GR" sz="1600" dirty="0" smtClean="0">
                <a:solidFill>
                  <a:schemeClr val="accent1">
                    <a:lumMod val="75000"/>
                  </a:schemeClr>
                </a:solidFill>
              </a:rPr>
              <a:t> </a:t>
            </a:r>
            <a:r>
              <a:rPr lang="el-GR" sz="1600" b="1" dirty="0" smtClean="0">
                <a:solidFill>
                  <a:schemeClr val="accent1">
                    <a:lumMod val="75000"/>
                  </a:schemeClr>
                </a:solidFill>
              </a:rPr>
              <a:t>Κοραής </a:t>
            </a:r>
            <a:r>
              <a:rPr lang="el-GR" sz="1600" dirty="0" smtClean="0">
                <a:solidFill>
                  <a:schemeClr val="bg1"/>
                </a:solidFill>
              </a:rPr>
              <a:t>που αγωνίστηκε όσο λίγοι για την γλώσσα και την παιδεία μας και ο </a:t>
            </a:r>
            <a:r>
              <a:rPr lang="el-GR" sz="1600" b="1" dirty="0" smtClean="0">
                <a:solidFill>
                  <a:schemeClr val="accent1">
                    <a:lumMod val="75000"/>
                  </a:schemeClr>
                </a:solidFill>
              </a:rPr>
              <a:t>Ρήγας Βελεστινλής </a:t>
            </a:r>
            <a:r>
              <a:rPr lang="el-GR" sz="1600" dirty="0" smtClean="0">
                <a:solidFill>
                  <a:schemeClr val="bg1"/>
                </a:solidFill>
              </a:rPr>
              <a:t>που το όραμά του για μια παμβαλκανική δημοκρατική ομοσπονδία του κόστισε τη ζωή, ο καλόγερος  </a:t>
            </a:r>
            <a:r>
              <a:rPr lang="el-GR" sz="1600" b="1" dirty="0" smtClean="0">
                <a:solidFill>
                  <a:schemeClr val="accent1">
                    <a:lumMod val="75000"/>
                  </a:schemeClr>
                </a:solidFill>
              </a:rPr>
              <a:t>Κοσμάς ο Αιτωλός </a:t>
            </a:r>
            <a:r>
              <a:rPr lang="el-GR" sz="1600" dirty="0" smtClean="0">
                <a:solidFill>
                  <a:schemeClr val="bg1"/>
                </a:solidFill>
              </a:rPr>
              <a:t>και άλλοι πολλοί. </a:t>
            </a:r>
            <a:endParaRPr lang="el-GR" sz="1600" dirty="0">
              <a:solidFill>
                <a:schemeClr val="bg1"/>
              </a:solidFill>
            </a:endParaRPr>
          </a:p>
        </p:txBody>
      </p:sp>
      <p:pic>
        <p:nvPicPr>
          <p:cNvPr id="45058" name="Picture 2" descr="Μαυροπίνακας : Ο Ρήγας Φεραίος και ο Αδαμάντιος Κοραής"/>
          <p:cNvPicPr>
            <a:picLocks noChangeAspect="1" noChangeArrowheads="1"/>
          </p:cNvPicPr>
          <p:nvPr/>
        </p:nvPicPr>
        <p:blipFill>
          <a:blip r:embed="rId2" cstate="print"/>
          <a:srcRect/>
          <a:stretch>
            <a:fillRect/>
          </a:stretch>
        </p:blipFill>
        <p:spPr bwMode="auto">
          <a:xfrm>
            <a:off x="785786" y="1500174"/>
            <a:ext cx="3429024" cy="489860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Η ίδρυση της Φιλικής Εταιρείας | ΙΣΤΟΡΙΑ | ΡΙΖΟΣΠΑΣΤΗΣ"/>
          <p:cNvPicPr>
            <a:picLocks noChangeAspect="1" noChangeArrowheads="1"/>
          </p:cNvPicPr>
          <p:nvPr/>
        </p:nvPicPr>
        <p:blipFill>
          <a:blip r:embed="rId2" cstate="print"/>
          <a:srcRect/>
          <a:stretch>
            <a:fillRect/>
          </a:stretch>
        </p:blipFill>
        <p:spPr bwMode="auto">
          <a:xfrm>
            <a:off x="714348" y="1571612"/>
            <a:ext cx="3324316" cy="4643470"/>
          </a:xfrm>
          <a:prstGeom prst="rect">
            <a:avLst/>
          </a:prstGeom>
          <a:noFill/>
        </p:spPr>
      </p:pic>
      <p:sp>
        <p:nvSpPr>
          <p:cNvPr id="5" name="4 - Τίτλος"/>
          <p:cNvSpPr>
            <a:spLocks noGrp="1"/>
          </p:cNvSpPr>
          <p:nvPr>
            <p:ph type="title"/>
          </p:nvPr>
        </p:nvSpPr>
        <p:spPr>
          <a:xfrm>
            <a:off x="395536" y="404664"/>
            <a:ext cx="8496944" cy="792088"/>
          </a:xfrm>
        </p:spPr>
        <p:txBody>
          <a:bodyPr>
            <a:normAutofit/>
          </a:bodyPr>
          <a:lstStyle/>
          <a:p>
            <a:r>
              <a:rPr lang="el-GR" sz="3200" dirty="0" smtClean="0">
                <a:solidFill>
                  <a:schemeClr val="bg2">
                    <a:lumMod val="75000"/>
                  </a:schemeClr>
                </a:solidFill>
              </a:rPr>
              <a:t>Οι οργανωτές:</a:t>
            </a:r>
            <a:r>
              <a:rPr lang="el-GR" sz="3200" dirty="0" smtClean="0"/>
              <a:t> </a:t>
            </a:r>
            <a:r>
              <a:rPr lang="el-GR" sz="3200" dirty="0" smtClean="0">
                <a:solidFill>
                  <a:srgbClr val="C00000"/>
                </a:solidFill>
              </a:rPr>
              <a:t>Φιλική Εταιρεία</a:t>
            </a:r>
            <a:endParaRPr lang="el-GR" sz="3200" dirty="0">
              <a:solidFill>
                <a:srgbClr val="C00000"/>
              </a:solidFill>
            </a:endParaRPr>
          </a:p>
        </p:txBody>
      </p:sp>
      <p:pic>
        <p:nvPicPr>
          <p:cNvPr id="7" name="6 - Θέση περιεχομένου" descr="Philiki.jpg"/>
          <p:cNvPicPr>
            <a:picLocks noGrp="1" noChangeAspect="1"/>
          </p:cNvPicPr>
          <p:nvPr>
            <p:ph sz="half" idx="1"/>
          </p:nvPr>
        </p:nvPicPr>
        <p:blipFill>
          <a:blip r:embed="rId3" cstate="print"/>
          <a:stretch>
            <a:fillRect/>
          </a:stretch>
        </p:blipFill>
        <p:spPr>
          <a:xfrm>
            <a:off x="7452320" y="188640"/>
            <a:ext cx="1214446" cy="1103538"/>
          </a:xfrm>
        </p:spPr>
      </p:pic>
      <p:sp>
        <p:nvSpPr>
          <p:cNvPr id="10" name="9 - Θέση περιεχομένου"/>
          <p:cNvSpPr>
            <a:spLocks noGrp="1"/>
          </p:cNvSpPr>
          <p:nvPr>
            <p:ph sz="half" idx="2"/>
          </p:nvPr>
        </p:nvSpPr>
        <p:spPr>
          <a:xfrm>
            <a:off x="4067944" y="1340768"/>
            <a:ext cx="4790336" cy="5357850"/>
          </a:xfrm>
        </p:spPr>
        <p:txBody>
          <a:bodyPr>
            <a:normAutofit fontScale="92500" lnSpcReduction="10000"/>
          </a:bodyPr>
          <a:lstStyle/>
          <a:p>
            <a:r>
              <a:rPr lang="el-GR" sz="2000" dirty="0" smtClean="0"/>
              <a:t>Τη μυστική οργάνωση  των Ελλήνων, προκειμένου να ξεσηκωθούν συντονισμένα, ξεκίνησαν το</a:t>
            </a:r>
            <a:r>
              <a:rPr lang="el-GR" sz="2000" b="1" dirty="0" smtClean="0"/>
              <a:t> </a:t>
            </a:r>
            <a:r>
              <a:rPr lang="el-GR" sz="2000" b="1" dirty="0" smtClean="0">
                <a:solidFill>
                  <a:srgbClr val="FF0000"/>
                </a:solidFill>
              </a:rPr>
              <a:t>1814 </a:t>
            </a:r>
            <a:r>
              <a:rPr lang="el-GR" sz="2000" dirty="0" smtClean="0">
                <a:solidFill>
                  <a:srgbClr val="FF0000"/>
                </a:solidFill>
              </a:rPr>
              <a:t>στην </a:t>
            </a:r>
            <a:r>
              <a:rPr lang="el-GR" sz="2000" b="1" dirty="0" smtClean="0">
                <a:solidFill>
                  <a:srgbClr val="FF0000"/>
                </a:solidFill>
              </a:rPr>
              <a:t>Οδησσό </a:t>
            </a:r>
            <a:r>
              <a:rPr lang="el-GR" sz="2000" dirty="0" smtClean="0"/>
              <a:t>της Ρωσίας τρεις έμποροι</a:t>
            </a:r>
            <a:r>
              <a:rPr lang="el-GR" sz="2000" dirty="0" smtClean="0">
                <a:solidFill>
                  <a:srgbClr val="FF0000"/>
                </a:solidFill>
              </a:rPr>
              <a:t>,</a:t>
            </a:r>
            <a:r>
              <a:rPr lang="el-GR" sz="2000" dirty="0" smtClean="0"/>
              <a:t> οι </a:t>
            </a:r>
            <a:r>
              <a:rPr lang="el-GR" sz="2000" dirty="0" err="1" smtClean="0">
                <a:solidFill>
                  <a:srgbClr val="FF0000"/>
                </a:solidFill>
              </a:rPr>
              <a:t>Εμ</a:t>
            </a:r>
            <a:r>
              <a:rPr lang="el-GR" sz="2000" dirty="0" smtClean="0">
                <a:solidFill>
                  <a:srgbClr val="FF0000"/>
                </a:solidFill>
              </a:rPr>
              <a:t>. </a:t>
            </a:r>
            <a:r>
              <a:rPr lang="el-GR" sz="2000" b="1" dirty="0" smtClean="0">
                <a:solidFill>
                  <a:srgbClr val="FF0000"/>
                </a:solidFill>
              </a:rPr>
              <a:t>Ξάνθος, </a:t>
            </a:r>
            <a:r>
              <a:rPr lang="el-GR" sz="2000" b="1" dirty="0" err="1" smtClean="0">
                <a:solidFill>
                  <a:srgbClr val="FF0000"/>
                </a:solidFill>
              </a:rPr>
              <a:t>Νικ</a:t>
            </a:r>
            <a:r>
              <a:rPr lang="el-GR" sz="2000" b="1" dirty="0" smtClean="0">
                <a:solidFill>
                  <a:srgbClr val="FF0000"/>
                </a:solidFill>
              </a:rPr>
              <a:t>. Σκουφάς και </a:t>
            </a:r>
            <a:r>
              <a:rPr lang="el-GR" sz="2000" b="1" dirty="0" err="1" smtClean="0">
                <a:solidFill>
                  <a:srgbClr val="FF0000"/>
                </a:solidFill>
              </a:rPr>
              <a:t>Αθαν</a:t>
            </a:r>
            <a:r>
              <a:rPr lang="el-GR" sz="2000" b="1" dirty="0" smtClean="0">
                <a:solidFill>
                  <a:srgbClr val="FF0000"/>
                </a:solidFill>
              </a:rPr>
              <a:t>. Τσακάλωφ</a:t>
            </a:r>
            <a:r>
              <a:rPr lang="el-GR" sz="2000" dirty="0" smtClean="0">
                <a:solidFill>
                  <a:srgbClr val="FF0000"/>
                </a:solidFill>
              </a:rPr>
              <a:t>.</a:t>
            </a:r>
          </a:p>
          <a:p>
            <a:r>
              <a:rPr lang="el-GR" sz="2000" dirty="0" smtClean="0"/>
              <a:t>Αυτοί, παίρνοντας όλες τις προφυλάξεις , κατάφεραν  να ορκίσουν εκατοντάδες επώνυμους και ανώνυμους έλληνες να κάνουν τα πάντα ώστε να ξεκινήσει ένοπλος αγώνας για τη δημιουργία ελληνικού </a:t>
            </a:r>
            <a:r>
              <a:rPr lang="el-GR" sz="2000" dirty="0" smtClean="0"/>
              <a:t>κράτους.</a:t>
            </a:r>
            <a:endParaRPr lang="el-GR" sz="2000" dirty="0" smtClean="0"/>
          </a:p>
          <a:p>
            <a:r>
              <a:rPr lang="el-GR" sz="2000" dirty="0" smtClean="0"/>
              <a:t>Αρχηγός, </a:t>
            </a:r>
            <a:r>
              <a:rPr lang="el-GR" sz="2000" dirty="0" smtClean="0"/>
              <a:t>μετά την άρνηση του </a:t>
            </a:r>
            <a:r>
              <a:rPr lang="el-GR" sz="2000" dirty="0" smtClean="0"/>
              <a:t> Ι</a:t>
            </a:r>
            <a:r>
              <a:rPr lang="el-GR" sz="2000" dirty="0" smtClean="0"/>
              <a:t>. Καποδίστρια που θεωρούσε τρέλα οποιαδήποτε εξέγερση</a:t>
            </a:r>
            <a:r>
              <a:rPr lang="en-US" sz="2000" dirty="0" smtClean="0"/>
              <a:t>-</a:t>
            </a:r>
            <a:r>
              <a:rPr lang="el-GR" sz="2000" dirty="0" smtClean="0"/>
              <a:t> τότε που η Ιερή Συμμαχία έπνιγε κάθε διεκδίκηση στην Ευρώπη</a:t>
            </a:r>
            <a:r>
              <a:rPr lang="en-US" sz="2000" dirty="0" smtClean="0"/>
              <a:t>-</a:t>
            </a:r>
            <a:r>
              <a:rPr lang="el-GR" sz="2000" dirty="0" smtClean="0"/>
              <a:t>, έγινε τον Απρίλιο του 1820 ο </a:t>
            </a:r>
            <a:r>
              <a:rPr lang="el-GR" sz="2000" b="1" dirty="0" smtClean="0">
                <a:solidFill>
                  <a:srgbClr val="FF0000"/>
                </a:solidFill>
              </a:rPr>
              <a:t>Αλέξανδρος Υψηλάντης</a:t>
            </a:r>
            <a:r>
              <a:rPr lang="el-GR" sz="2000" dirty="0" smtClean="0">
                <a:solidFill>
                  <a:srgbClr val="FF0000"/>
                </a:solidFill>
              </a:rPr>
              <a:t>, </a:t>
            </a:r>
            <a:r>
              <a:rPr lang="el-GR" sz="2000" dirty="0" smtClean="0"/>
              <a:t>έλληνας αξιωματικός του  ρωσικού στρατού.</a:t>
            </a:r>
            <a:endParaRPr lang="el-G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_3_1"/>
          <p:cNvPicPr>
            <a:picLocks noGrp="1" noChangeAspect="1"/>
          </p:cNvPicPr>
          <p:nvPr>
            <p:ph idx="1"/>
          </p:nvPr>
        </p:nvPicPr>
        <p:blipFill>
          <a:blip r:embed="rId2" cstate="print"/>
          <a:stretch>
            <a:fillRect/>
          </a:stretch>
        </p:blipFill>
        <p:spPr>
          <a:xfrm>
            <a:off x="827584" y="1196752"/>
            <a:ext cx="3546437" cy="4858618"/>
          </a:xfrm>
          <a:prstGeom prst="rect">
            <a:avLst/>
          </a:prstGeom>
          <a:noFill/>
          <a:ln w="9525">
            <a:noFill/>
          </a:ln>
        </p:spPr>
      </p:pic>
      <p:sp>
        <p:nvSpPr>
          <p:cNvPr id="2" name="1 - Τίτλος"/>
          <p:cNvSpPr>
            <a:spLocks noGrp="1"/>
          </p:cNvSpPr>
          <p:nvPr>
            <p:ph type="title"/>
          </p:nvPr>
        </p:nvSpPr>
        <p:spPr>
          <a:xfrm>
            <a:off x="457200" y="152400"/>
            <a:ext cx="8229600" cy="972344"/>
          </a:xfrm>
        </p:spPr>
        <p:txBody>
          <a:bodyPr/>
          <a:lstStyle/>
          <a:p>
            <a:pPr algn="ctr"/>
            <a:r>
              <a:rPr lang="el-GR" b="1" dirty="0" smtClean="0">
                <a:solidFill>
                  <a:schemeClr val="bg2">
                    <a:lumMod val="75000"/>
                  </a:schemeClr>
                </a:solidFill>
              </a:rPr>
              <a:t>Η επανάσταση αρχίζει</a:t>
            </a:r>
            <a:endParaRPr lang="el-GR" b="1" dirty="0">
              <a:solidFill>
                <a:schemeClr val="bg2">
                  <a:lumMod val="75000"/>
                </a:schemeClr>
              </a:solidFill>
            </a:endParaRPr>
          </a:p>
        </p:txBody>
      </p:sp>
      <p:sp>
        <p:nvSpPr>
          <p:cNvPr id="6" name="5 - Ορθογώνιο"/>
          <p:cNvSpPr/>
          <p:nvPr/>
        </p:nvSpPr>
        <p:spPr>
          <a:xfrm>
            <a:off x="5786446" y="1857364"/>
            <a:ext cx="1500198" cy="378621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6072198" y="2071678"/>
            <a:ext cx="928694"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a:p>
            <a:pPr algn="ctr"/>
            <a:r>
              <a:rPr lang="el-G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p>
          <a:p>
            <a:pPr algn="ctr"/>
            <a:r>
              <a:rPr lang="el-G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a:p>
            <a:pPr algn="ctr"/>
            <a:r>
              <a:rPr lang="el-G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l-G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6 - TextBox"/>
          <p:cNvSpPr txBox="1"/>
          <p:nvPr/>
        </p:nvSpPr>
        <p:spPr>
          <a:xfrm>
            <a:off x="611560" y="6093296"/>
            <a:ext cx="4104456" cy="523220"/>
          </a:xfrm>
          <a:prstGeom prst="rect">
            <a:avLst/>
          </a:prstGeom>
          <a:noFill/>
        </p:spPr>
        <p:txBody>
          <a:bodyPr wrap="square" rtlCol="0">
            <a:spAutoFit/>
          </a:bodyPr>
          <a:lstStyle/>
          <a:p>
            <a:r>
              <a:rPr lang="el-GR" sz="1400" i="1" dirty="0" err="1" smtClean="0">
                <a:solidFill>
                  <a:schemeClr val="bg1"/>
                </a:solidFill>
              </a:rPr>
              <a:t>Louis</a:t>
            </a:r>
            <a:r>
              <a:rPr lang="el-GR" sz="1400" i="1" dirty="0" smtClean="0">
                <a:solidFill>
                  <a:schemeClr val="bg1"/>
                </a:solidFill>
              </a:rPr>
              <a:t> </a:t>
            </a:r>
            <a:r>
              <a:rPr lang="el-GR" sz="1400" i="1" dirty="0" err="1" smtClean="0">
                <a:solidFill>
                  <a:schemeClr val="bg1"/>
                </a:solidFill>
              </a:rPr>
              <a:t>Dupre</a:t>
            </a:r>
            <a:r>
              <a:rPr lang="el-GR" sz="1400" i="1" dirty="0" smtClean="0">
                <a:solidFill>
                  <a:schemeClr val="bg1"/>
                </a:solidFill>
              </a:rPr>
              <a:t>: Ο Νικολάκης Μητρόπουλος υψώνει την ελληνική σημαία στο φρούριο των </a:t>
            </a:r>
            <a:r>
              <a:rPr lang="el-GR" sz="1400" i="1" dirty="0" err="1" smtClean="0">
                <a:solidFill>
                  <a:schemeClr val="bg1"/>
                </a:solidFill>
              </a:rPr>
              <a:t>Σαλώνων</a:t>
            </a:r>
            <a:endParaRPr lang="el-GR" sz="1400" i="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500042"/>
            <a:ext cx="8229600" cy="1219200"/>
          </a:xfrm>
        </p:spPr>
        <p:txBody>
          <a:bodyPr>
            <a:noAutofit/>
          </a:bodyPr>
          <a:lstStyle/>
          <a:p>
            <a:pPr algn="ctr"/>
            <a:r>
              <a:rPr lang="el-GR" sz="2800" dirty="0" smtClean="0">
                <a:solidFill>
                  <a:schemeClr val="tx2">
                    <a:lumMod val="10000"/>
                  </a:schemeClr>
                </a:solidFill>
              </a:rPr>
              <a:t>22 Φεβρουαρίου 1821,</a:t>
            </a:r>
            <a:br>
              <a:rPr lang="el-GR" sz="2800" dirty="0" smtClean="0">
                <a:solidFill>
                  <a:schemeClr val="tx2">
                    <a:lumMod val="10000"/>
                  </a:schemeClr>
                </a:solidFill>
              </a:rPr>
            </a:br>
            <a:r>
              <a:rPr lang="el-GR" sz="2800" dirty="0" smtClean="0">
                <a:solidFill>
                  <a:schemeClr val="tx2">
                    <a:lumMod val="10000"/>
                  </a:schemeClr>
                </a:solidFill>
              </a:rPr>
              <a:t> ο αρχηγός της Φιλικής Εταιρείας  Αλέξανδρος Υψηλάντης κηρύσσει την επανάσταση στη Μολδοβλαχία</a:t>
            </a:r>
            <a:endParaRPr lang="el-GR" sz="2800" dirty="0">
              <a:solidFill>
                <a:schemeClr val="tx2">
                  <a:lumMod val="10000"/>
                </a:schemeClr>
              </a:solidFill>
            </a:endParaRPr>
          </a:p>
        </p:txBody>
      </p:sp>
      <p:sp>
        <p:nvSpPr>
          <p:cNvPr id="6" name="5 - Θέση περιεχομένου"/>
          <p:cNvSpPr>
            <a:spLocks noGrp="1"/>
          </p:cNvSpPr>
          <p:nvPr>
            <p:ph sz="half" idx="2"/>
          </p:nvPr>
        </p:nvSpPr>
        <p:spPr>
          <a:xfrm>
            <a:off x="4000496" y="1903409"/>
            <a:ext cx="4757742" cy="4954591"/>
          </a:xfrm>
        </p:spPr>
        <p:txBody>
          <a:bodyPr>
            <a:normAutofit/>
          </a:bodyPr>
          <a:lstStyle/>
          <a:p>
            <a:pPr>
              <a:buNone/>
            </a:pPr>
            <a:r>
              <a:rPr lang="el-GR" sz="2400" dirty="0" smtClean="0"/>
              <a:t>    </a:t>
            </a:r>
            <a:r>
              <a:rPr lang="el-GR" sz="2300" dirty="0" smtClean="0"/>
              <a:t>Το αρχικό σχέδιο προέβλεπε ταυτόχρονη επανάσταση Σέρβων, Μαυροβούνιων και Ρουμάνων. Αθέτηση των σερβικών υποσχέσεων, εσωτερικές διαμάχες  και οργανωτικές αδυναμίες στον στρατιωτικό  τομέα , αλλά και η άρνηση των Ρώσων να εμποδίσουν τον τουρκικό στρατό να εισβάλλει στις ηγεμονίες, οδήγησαν την επανάσταση εκεί σε αποτυχία.</a:t>
            </a:r>
            <a:endParaRPr lang="el-GR" sz="2300" dirty="0"/>
          </a:p>
        </p:txBody>
      </p:sp>
      <p:pic>
        <p:nvPicPr>
          <p:cNvPr id="32770" name="Picture 2" descr="Αλέξανδρος Υψηλάντης (Φιλικός) - Βικιπαίδεια"/>
          <p:cNvPicPr>
            <a:picLocks noChangeAspect="1" noChangeArrowheads="1"/>
          </p:cNvPicPr>
          <p:nvPr/>
        </p:nvPicPr>
        <p:blipFill>
          <a:blip r:embed="rId2" cstate="print"/>
          <a:srcRect/>
          <a:stretch>
            <a:fillRect/>
          </a:stretch>
        </p:blipFill>
        <p:spPr bwMode="auto">
          <a:xfrm>
            <a:off x="571472" y="1714488"/>
            <a:ext cx="3407754" cy="478634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idx="1"/>
          </p:nvPr>
        </p:nvSpPr>
        <p:spPr>
          <a:xfrm>
            <a:off x="467544" y="1268760"/>
            <a:ext cx="8229600" cy="4953016"/>
          </a:xfrm>
        </p:spPr>
        <p:txBody>
          <a:bodyPr>
            <a:normAutofit fontScale="77500" lnSpcReduction="20000"/>
          </a:bodyPr>
          <a:lstStyle/>
          <a:p>
            <a:pPr marL="0" indent="0">
              <a:buNone/>
            </a:pPr>
            <a:r>
              <a:rPr lang="el-GR" dirty="0" smtClean="0"/>
              <a:t>Οι προϋποθέσεις για την επιτυχία της ελληνικής επανάστασης ήταν σαφώς καλύτερες στο νότιο ελλαδικό χώρο, όπου:</a:t>
            </a:r>
          </a:p>
          <a:p>
            <a:r>
              <a:rPr lang="el-GR" dirty="0" smtClean="0"/>
              <a:t> οι ελληνικοί πληθυσμοί ήταν πυκνότεροι και η παρουσία οθωμανικού στρατού δεν ήταν ιδιαίτερα ισχυρή</a:t>
            </a:r>
          </a:p>
          <a:p>
            <a:r>
              <a:rPr lang="el-GR" dirty="0" smtClean="0"/>
              <a:t> τη δεδομένη στιγμή (1820-1822) μεγάλο μέρος των οθωμανικών δυνάμεων ήταν απασχολημένο στον πόλεμο εναντίον του Αλή πασά της Ηπείρου</a:t>
            </a:r>
          </a:p>
          <a:p>
            <a:r>
              <a:rPr lang="el-GR" dirty="0" smtClean="0"/>
              <a:t> πολυάριθμοι Φιλικοί προετοίμαζαν και ανέμεναν τον ξεσηκωμό</a:t>
            </a:r>
          </a:p>
          <a:p>
            <a:r>
              <a:rPr lang="el-GR" dirty="0" smtClean="0"/>
              <a:t>υπήρχαν ένοπλα σώματα Ελλήνων (κλέφτες), ελληνικά εμπορικά σκάφη, που τότε ήταν εφοδιασμένα με κανόνια</a:t>
            </a:r>
          </a:p>
          <a:p>
            <a:r>
              <a:rPr lang="el-GR" dirty="0" smtClean="0"/>
              <a:t>πολλοί Έλληνες διέθεταν σημαντική εμπειρία ένοπλων συγκρούσεων τόσο στην ξηρά (στρατιώτες στις ένοπλες δυνάμεις του Αλή πασά και στον αγγλικό στρατό των Επτανήσων), όσο και στη θάλασσα (ναύτες στο τουρκικό πολεμικό ναυτικό, αλλά και σε εμπορικά πλοία που είτε συγκρούονταν με πειρατές είτε ασκούσαν πειρατεία)</a:t>
            </a:r>
          </a:p>
          <a:p>
            <a:r>
              <a:rPr lang="el-GR" dirty="0" smtClean="0"/>
              <a:t>τα ορεινά εδάφη της Πελοποννήσου και της Στερεάς διευκόλυναν τον κλεφτοπόλεμο</a:t>
            </a:r>
            <a:endParaRPr lang="el-GR" dirty="0"/>
          </a:p>
        </p:txBody>
      </p:sp>
      <p:sp>
        <p:nvSpPr>
          <p:cNvPr id="2" name="1 - Τίτλος"/>
          <p:cNvSpPr>
            <a:spLocks noGrp="1"/>
          </p:cNvSpPr>
          <p:nvPr>
            <p:ph type="title"/>
          </p:nvPr>
        </p:nvSpPr>
        <p:spPr>
          <a:xfrm>
            <a:off x="467544" y="260648"/>
            <a:ext cx="8229600" cy="864096"/>
          </a:xfrm>
        </p:spPr>
        <p:txBody>
          <a:bodyPr>
            <a:normAutofit/>
          </a:bodyPr>
          <a:lstStyle/>
          <a:p>
            <a:pPr algn="ctr"/>
            <a:r>
              <a:rPr lang="el-GR" sz="3600" b="1" dirty="0" smtClean="0">
                <a:solidFill>
                  <a:schemeClr val="bg2">
                    <a:lumMod val="75000"/>
                  </a:schemeClr>
                </a:solidFill>
              </a:rPr>
              <a:t>Η επανάσταση στην Ελλάδα</a:t>
            </a:r>
            <a:endParaRPr lang="el-GR" sz="2000"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484784"/>
            <a:ext cx="8229600" cy="4716016"/>
          </a:xfrm>
        </p:spPr>
        <p:txBody>
          <a:bodyPr>
            <a:normAutofit fontScale="85000" lnSpcReduction="10000"/>
          </a:bodyPr>
          <a:lstStyle/>
          <a:p>
            <a:pPr>
              <a:lnSpc>
                <a:spcPct val="120000"/>
              </a:lnSpc>
              <a:buNone/>
            </a:pPr>
            <a:r>
              <a:rPr lang="el-GR" sz="2400" dirty="0" smtClean="0"/>
              <a:t>Ως έναρξη της επανάστασης  στην Ελλάδα </a:t>
            </a:r>
            <a:r>
              <a:rPr lang="el-GR" sz="2400" b="1" dirty="0" smtClean="0">
                <a:solidFill>
                  <a:schemeClr val="bg2">
                    <a:lumMod val="40000"/>
                    <a:lumOff val="60000"/>
                  </a:schemeClr>
                </a:solidFill>
              </a:rPr>
              <a:t>είχε οριστεί </a:t>
            </a:r>
            <a:r>
              <a:rPr lang="el-GR" sz="2400" dirty="0" smtClean="0"/>
              <a:t>η 25</a:t>
            </a:r>
            <a:r>
              <a:rPr lang="el-GR" sz="2400" baseline="30000" dirty="0" smtClean="0"/>
              <a:t>η</a:t>
            </a:r>
            <a:r>
              <a:rPr lang="el-GR" sz="2400" dirty="0" smtClean="0"/>
              <a:t> Μαρτίου.</a:t>
            </a:r>
          </a:p>
          <a:p>
            <a:pPr>
              <a:lnSpc>
                <a:spcPct val="120000"/>
              </a:lnSpc>
            </a:pPr>
            <a:r>
              <a:rPr lang="el-GR" sz="2400" dirty="0" smtClean="0"/>
              <a:t>Ειδικές και τοπικές συνθήκες όμως είχαν σαν αποτέλεσμα να πραγματοποιηθούν  </a:t>
            </a:r>
            <a:r>
              <a:rPr lang="el-GR" sz="2400" b="1" dirty="0" smtClean="0">
                <a:solidFill>
                  <a:schemeClr val="bg2">
                    <a:lumMod val="40000"/>
                    <a:lumOff val="60000"/>
                  </a:schemeClr>
                </a:solidFill>
              </a:rPr>
              <a:t>εξεγέρσεις νωρίτερα</a:t>
            </a:r>
            <a:r>
              <a:rPr lang="el-GR" sz="2400" dirty="0" smtClean="0"/>
              <a:t> (</a:t>
            </a:r>
            <a:r>
              <a:rPr lang="el-GR" sz="2400" dirty="0" smtClean="0">
                <a:solidFill>
                  <a:schemeClr val="bg2">
                    <a:lumMod val="40000"/>
                    <a:lumOff val="60000"/>
                  </a:schemeClr>
                </a:solidFill>
              </a:rPr>
              <a:t>Αρεόπολη, Καλάβρυτα, Καλαμάτα, Πάτρα</a:t>
            </a:r>
            <a:r>
              <a:rPr lang="el-GR" sz="2400" dirty="0" smtClean="0"/>
              <a:t>).</a:t>
            </a:r>
          </a:p>
          <a:p>
            <a:pPr>
              <a:lnSpc>
                <a:spcPct val="120000"/>
              </a:lnSpc>
              <a:buNone/>
            </a:pPr>
            <a:r>
              <a:rPr lang="el-GR" sz="2400" dirty="0" smtClean="0"/>
              <a:t>     Οι Έλληνες άρχισαν να</a:t>
            </a:r>
            <a:r>
              <a:rPr lang="el-GR" sz="2400" dirty="0" smtClean="0">
                <a:solidFill>
                  <a:schemeClr val="bg2">
                    <a:lumMod val="40000"/>
                    <a:lumOff val="60000"/>
                  </a:schemeClr>
                </a:solidFill>
              </a:rPr>
              <a:t> </a:t>
            </a:r>
            <a:r>
              <a:rPr lang="el-GR" sz="2400" b="1" dirty="0" smtClean="0">
                <a:solidFill>
                  <a:schemeClr val="bg2">
                    <a:lumMod val="40000"/>
                    <a:lumOff val="60000"/>
                  </a:schemeClr>
                </a:solidFill>
              </a:rPr>
              <a:t>γιορτάζουν</a:t>
            </a:r>
            <a:r>
              <a:rPr lang="el-GR" sz="2400" dirty="0" smtClean="0">
                <a:solidFill>
                  <a:schemeClr val="bg2">
                    <a:lumMod val="40000"/>
                    <a:lumOff val="60000"/>
                  </a:schemeClr>
                </a:solidFill>
              </a:rPr>
              <a:t> </a:t>
            </a:r>
            <a:r>
              <a:rPr lang="el-GR" sz="2400" dirty="0" smtClean="0"/>
              <a:t>ήδη  από την εποχή του Καποδίστρια, χωρίς επίσημη απόφαση, την 25</a:t>
            </a:r>
            <a:r>
              <a:rPr lang="el-GR" sz="2400" baseline="30000" dirty="0" smtClean="0"/>
              <a:t>η</a:t>
            </a:r>
            <a:r>
              <a:rPr lang="el-GR" sz="2400" dirty="0" smtClean="0"/>
              <a:t> Μαρτίου ως ημέρα του Αγώνα της Εθνικής παλιγγενεσίας</a:t>
            </a:r>
            <a:r>
              <a:rPr lang="el-GR" sz="2400" dirty="0" smtClean="0">
                <a:solidFill>
                  <a:schemeClr val="bg2">
                    <a:lumMod val="40000"/>
                    <a:lumOff val="60000"/>
                  </a:schemeClr>
                </a:solidFill>
              </a:rPr>
              <a:t>, επειδή </a:t>
            </a:r>
            <a:r>
              <a:rPr lang="el-GR" sz="2400" dirty="0" smtClean="0"/>
              <a:t>αυτή την ημέρα η Φιλική Εταιρεία είχε σχεδιάσει να ξεκινήσει η επανάσταση στη νότια Ελλάδα</a:t>
            </a:r>
            <a:r>
              <a:rPr lang="el-GR" sz="2400" b="1" dirty="0" smtClean="0"/>
              <a:t>,</a:t>
            </a:r>
            <a:r>
              <a:rPr lang="el-GR" sz="2400" b="1" dirty="0" smtClean="0">
                <a:solidFill>
                  <a:srgbClr val="FFC000"/>
                </a:solidFill>
              </a:rPr>
              <a:t> </a:t>
            </a:r>
            <a:r>
              <a:rPr lang="el-GR" b="1" dirty="0" smtClean="0">
                <a:solidFill>
                  <a:srgbClr val="FFC000"/>
                </a:solidFill>
              </a:rPr>
              <a:t>γιατί η ημέρα του Ευαγγελισμού της Θεοτόκου –</a:t>
            </a:r>
            <a:r>
              <a:rPr lang="el-GR" b="1" i="1" dirty="0" smtClean="0"/>
              <a:t>ημέρα που στην ανθρωπότητα μεταφέρεται το μήνυμα της γέννησης του Θεανθρώπου</a:t>
            </a:r>
            <a:r>
              <a:rPr lang="el-GR" b="1" dirty="0" smtClean="0">
                <a:solidFill>
                  <a:srgbClr val="FFC000"/>
                </a:solidFill>
              </a:rPr>
              <a:t>- συμβολίζει και τον Ευαγγελισμού της Ελευθερίας του Ελληνικού έθνους.</a:t>
            </a:r>
          </a:p>
          <a:p>
            <a:endParaRPr lang="el-GR" sz="2000" dirty="0" smtClean="0"/>
          </a:p>
          <a:p>
            <a:endParaRPr lang="el-GR" sz="2000" dirty="0"/>
          </a:p>
        </p:txBody>
      </p:sp>
      <p:sp>
        <p:nvSpPr>
          <p:cNvPr id="2" name="1 - Τίτλος"/>
          <p:cNvSpPr>
            <a:spLocks noGrp="1"/>
          </p:cNvSpPr>
          <p:nvPr>
            <p:ph type="title"/>
          </p:nvPr>
        </p:nvSpPr>
        <p:spPr/>
        <p:txBody>
          <a:bodyPr>
            <a:normAutofit/>
          </a:bodyPr>
          <a:lstStyle/>
          <a:p>
            <a:pPr algn="ctr"/>
            <a:r>
              <a:rPr lang="el-GR" sz="4400" b="1" dirty="0" smtClean="0">
                <a:solidFill>
                  <a:schemeClr val="accent2">
                    <a:lumMod val="75000"/>
                  </a:schemeClr>
                </a:solidFill>
              </a:rPr>
              <a:t>25</a:t>
            </a:r>
            <a:r>
              <a:rPr lang="el-GR" sz="4400" b="1" baseline="30000" dirty="0" smtClean="0">
                <a:solidFill>
                  <a:schemeClr val="accent2">
                    <a:lumMod val="75000"/>
                  </a:schemeClr>
                </a:solidFill>
              </a:rPr>
              <a:t>η</a:t>
            </a:r>
            <a:r>
              <a:rPr lang="el-GR" sz="4400" b="1" dirty="0" smtClean="0">
                <a:solidFill>
                  <a:schemeClr val="accent2">
                    <a:lumMod val="75000"/>
                  </a:schemeClr>
                </a:solidFill>
              </a:rPr>
              <a:t> Μαρτίου </a:t>
            </a:r>
            <a:endParaRPr lang="el-GR" sz="44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https://www.mixanitouxronou.gr/wp-content/uploads/2021/02/oplarxigoi-723x486.png"/>
          <p:cNvPicPr/>
          <p:nvPr/>
        </p:nvPicPr>
        <p:blipFill>
          <a:blip r:embed="rId2" cstate="print"/>
          <a:srcRect/>
          <a:stretch>
            <a:fillRect/>
          </a:stretch>
        </p:blipFill>
        <p:spPr bwMode="auto">
          <a:xfrm>
            <a:off x="467544" y="764704"/>
            <a:ext cx="8280920" cy="4824536"/>
          </a:xfrm>
          <a:prstGeom prst="rect">
            <a:avLst/>
          </a:prstGeom>
          <a:noFill/>
          <a:ln w="9525">
            <a:noFill/>
            <a:miter lim="800000"/>
            <a:headEnd/>
            <a:tailEnd/>
          </a:ln>
        </p:spPr>
      </p:pic>
      <p:sp>
        <p:nvSpPr>
          <p:cNvPr id="5" name="4 - TextBox"/>
          <p:cNvSpPr txBox="1"/>
          <p:nvPr/>
        </p:nvSpPr>
        <p:spPr>
          <a:xfrm>
            <a:off x="611560" y="5733256"/>
            <a:ext cx="7704856" cy="307777"/>
          </a:xfrm>
          <a:prstGeom prst="rect">
            <a:avLst/>
          </a:prstGeom>
          <a:noFill/>
        </p:spPr>
        <p:txBody>
          <a:bodyPr wrap="square" rtlCol="0">
            <a:spAutoFit/>
          </a:bodyPr>
          <a:lstStyle/>
          <a:p>
            <a:pPr algn="ctr"/>
            <a:r>
              <a:rPr lang="el-GR" sz="1400" i="1" dirty="0" smtClean="0">
                <a:solidFill>
                  <a:schemeClr val="bg1"/>
                </a:solidFill>
              </a:rPr>
              <a:t>Ο Παλαιών Πατρών Γερμανός ευλογεί τη σημαία της Επανάστασης, </a:t>
            </a:r>
            <a:r>
              <a:rPr lang="el-GR" sz="1400" i="1" u="sng" dirty="0" smtClean="0">
                <a:solidFill>
                  <a:schemeClr val="bg1"/>
                </a:solidFill>
                <a:hlinkClick r:id="rId3"/>
              </a:rPr>
              <a:t>Θεόδωρος Βρυζάκης</a:t>
            </a:r>
            <a:r>
              <a:rPr lang="el-GR" sz="1400" i="1" dirty="0" smtClean="0">
                <a:solidFill>
                  <a:schemeClr val="bg1"/>
                </a:solidFill>
              </a:rPr>
              <a:t>, 1865 </a:t>
            </a:r>
            <a:endParaRPr lang="el-GR" sz="1400" i="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219200"/>
          </a:xfrm>
        </p:spPr>
        <p:txBody>
          <a:bodyPr>
            <a:normAutofit fontScale="90000"/>
          </a:bodyPr>
          <a:lstStyle/>
          <a:p>
            <a:pPr algn="ctr"/>
            <a:r>
              <a:rPr lang="el-GR" b="1" dirty="0" smtClean="0">
                <a:solidFill>
                  <a:srgbClr val="FFC000"/>
                </a:solidFill>
              </a:rPr>
              <a:t>Η φάση των επιτυχιών (1821-1822)</a:t>
            </a:r>
            <a:br>
              <a:rPr lang="el-GR" b="1" dirty="0" smtClean="0">
                <a:solidFill>
                  <a:srgbClr val="FFC000"/>
                </a:solidFill>
              </a:rPr>
            </a:br>
            <a:r>
              <a:rPr lang="el-GR" b="1" dirty="0" smtClean="0">
                <a:solidFill>
                  <a:srgbClr val="FFC000"/>
                </a:solidFill>
              </a:rPr>
              <a:t>Όλοι οι Έλληνες στον αγώνα</a:t>
            </a:r>
            <a:endParaRPr lang="el-GR" dirty="0">
              <a:solidFill>
                <a:srgbClr val="FFC000"/>
              </a:solidFill>
            </a:endParaRPr>
          </a:p>
        </p:txBody>
      </p:sp>
      <p:sp>
        <p:nvSpPr>
          <p:cNvPr id="3" name="2 - Θέση περιεχομένου"/>
          <p:cNvSpPr>
            <a:spLocks noGrp="1"/>
          </p:cNvSpPr>
          <p:nvPr>
            <p:ph idx="1"/>
          </p:nvPr>
        </p:nvSpPr>
        <p:spPr>
          <a:xfrm>
            <a:off x="467544" y="1700808"/>
            <a:ext cx="8229600" cy="4572000"/>
          </a:xfrm>
        </p:spPr>
        <p:txBody>
          <a:bodyPr/>
          <a:lstStyle/>
          <a:p>
            <a:r>
              <a:rPr lang="el-GR" dirty="0" smtClean="0"/>
              <a:t>Αρχικά, οι επαναστάτες περιόρισαν τους Τούρκους στα κατά τόπους φρούρια. Παράλληλα, καταλήφθηκαν από τους Έλληνες πόλεις της Πελοποννήσου, όπως η Καλαμάτα και η Πάτρα.</a:t>
            </a:r>
          </a:p>
          <a:p>
            <a:r>
              <a:rPr lang="el-GR" dirty="0" smtClean="0"/>
              <a:t> Επαναστάσεις ξέσπασαν  στη συνέχεια στη Στερεά Ελλάδα, στην Κρήτη, στα νησιά του Αιγαίου, στη Θεσσαλία, στην Ήπειρο, στη Μακεδονία και στη Θράκη. Επαναστατικές κινήσεις έγιναν, επίσης, στην Κύπρο και στη Μ. Ασία.</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20688"/>
            <a:ext cx="8229600" cy="1219200"/>
          </a:xfrm>
        </p:spPr>
        <p:txBody>
          <a:bodyPr>
            <a:normAutofit/>
          </a:bodyPr>
          <a:lstStyle/>
          <a:p>
            <a:r>
              <a:rPr lang="el-GR" sz="3600" dirty="0" smtClean="0">
                <a:latin typeface="+mn-lt"/>
              </a:rPr>
              <a:t>Οι Τούρκοι απαντούν με αντίποινα σε βάρος αμάχων…</a:t>
            </a:r>
            <a:endParaRPr lang="el-GR" sz="3600" dirty="0">
              <a:latin typeface="+mn-lt"/>
            </a:endParaRPr>
          </a:p>
        </p:txBody>
      </p:sp>
      <p:pic>
        <p:nvPicPr>
          <p:cNvPr id="32770" name="Picture 2" descr="Οθωμανικές σφαγές στην Ελληνική Επανάσταση"/>
          <p:cNvPicPr>
            <a:picLocks noChangeAspect="1" noChangeArrowheads="1"/>
          </p:cNvPicPr>
          <p:nvPr/>
        </p:nvPicPr>
        <p:blipFill>
          <a:blip r:embed="rId2" cstate="print"/>
          <a:srcRect/>
          <a:stretch>
            <a:fillRect/>
          </a:stretch>
        </p:blipFill>
        <p:spPr bwMode="auto">
          <a:xfrm>
            <a:off x="3923928" y="1412776"/>
            <a:ext cx="4500594" cy="5189749"/>
          </a:xfrm>
          <a:prstGeom prst="rect">
            <a:avLst/>
          </a:prstGeom>
          <a:noFill/>
        </p:spPr>
      </p:pic>
      <p:sp>
        <p:nvSpPr>
          <p:cNvPr id="4" name="3 - TextBox"/>
          <p:cNvSpPr txBox="1"/>
          <p:nvPr/>
        </p:nvSpPr>
        <p:spPr>
          <a:xfrm>
            <a:off x="539552" y="5949280"/>
            <a:ext cx="3240360" cy="523220"/>
          </a:xfrm>
          <a:prstGeom prst="rect">
            <a:avLst/>
          </a:prstGeom>
          <a:noFill/>
        </p:spPr>
        <p:txBody>
          <a:bodyPr wrap="square" rtlCol="0">
            <a:spAutoFit/>
          </a:bodyPr>
          <a:lstStyle/>
          <a:p>
            <a:pPr algn="ctr"/>
            <a:r>
              <a:rPr lang="el-GR" sz="1400" i="1" dirty="0" smtClean="0">
                <a:solidFill>
                  <a:schemeClr val="bg1"/>
                </a:solidFill>
              </a:rPr>
              <a:t>Ευγένιος </a:t>
            </a:r>
            <a:r>
              <a:rPr lang="el-GR" sz="1400" i="1" dirty="0" err="1" smtClean="0">
                <a:solidFill>
                  <a:schemeClr val="bg1"/>
                </a:solidFill>
              </a:rPr>
              <a:t>Ντελακρουά</a:t>
            </a:r>
            <a:r>
              <a:rPr lang="el-GR" sz="1400" i="1" dirty="0" smtClean="0">
                <a:solidFill>
                  <a:schemeClr val="bg1"/>
                </a:solidFill>
              </a:rPr>
              <a:t>: Η σφαγή της Χίου (προσχέδιο)</a:t>
            </a:r>
            <a:endParaRPr lang="el-GR" sz="1400" i="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332656"/>
            <a:ext cx="8229600" cy="1044352"/>
          </a:xfrm>
        </p:spPr>
        <p:txBody>
          <a:bodyPr>
            <a:normAutofit/>
          </a:bodyPr>
          <a:lstStyle/>
          <a:p>
            <a:pPr algn="ctr"/>
            <a:r>
              <a:rPr lang="el-GR" sz="2400" dirty="0" smtClean="0">
                <a:solidFill>
                  <a:schemeClr val="bg1"/>
                </a:solidFill>
              </a:rPr>
              <a:t>22 Απριλίου 1821 απαγχονίστηκε στην Κωνσταντινούπολη </a:t>
            </a:r>
            <a:br>
              <a:rPr lang="el-GR" sz="2400" dirty="0" smtClean="0">
                <a:solidFill>
                  <a:schemeClr val="bg1"/>
                </a:solidFill>
              </a:rPr>
            </a:br>
            <a:r>
              <a:rPr lang="el-GR" sz="2400" dirty="0" smtClean="0">
                <a:solidFill>
                  <a:schemeClr val="bg1"/>
                </a:solidFill>
              </a:rPr>
              <a:t>ο Πατριάρχης Γρηγόριος Ε΄</a:t>
            </a:r>
            <a:endParaRPr lang="el-GR" sz="2400" dirty="0">
              <a:solidFill>
                <a:schemeClr val="bg1"/>
              </a:solidFill>
            </a:endParaRPr>
          </a:p>
        </p:txBody>
      </p:sp>
      <p:sp>
        <p:nvSpPr>
          <p:cNvPr id="6" name="5 - TextBox"/>
          <p:cNvSpPr txBox="1"/>
          <p:nvPr/>
        </p:nvSpPr>
        <p:spPr>
          <a:xfrm>
            <a:off x="1619672" y="6165304"/>
            <a:ext cx="6336704" cy="307777"/>
          </a:xfrm>
          <a:prstGeom prst="rect">
            <a:avLst/>
          </a:prstGeom>
          <a:noFill/>
        </p:spPr>
        <p:txBody>
          <a:bodyPr wrap="square" rtlCol="0">
            <a:spAutoFit/>
          </a:bodyPr>
          <a:lstStyle/>
          <a:p>
            <a:pPr algn="ctr"/>
            <a:r>
              <a:rPr lang="el-GR" sz="1400" i="1" dirty="0" err="1" smtClean="0">
                <a:solidFill>
                  <a:schemeClr val="bg1"/>
                </a:solidFill>
              </a:rPr>
              <a:t>Νικηφ</a:t>
            </a:r>
            <a:r>
              <a:rPr lang="el-GR" sz="1400" i="1" dirty="0" smtClean="0">
                <a:solidFill>
                  <a:schemeClr val="bg1"/>
                </a:solidFill>
              </a:rPr>
              <a:t>. Λύτρας, ο απαγχονισμός  του Γρηγορίου Ε΄, 1862</a:t>
            </a:r>
            <a:endParaRPr lang="el-GR" sz="1400" i="1" dirty="0">
              <a:solidFill>
                <a:schemeClr val="bg1"/>
              </a:solidFill>
            </a:endParaRPr>
          </a:p>
        </p:txBody>
      </p:sp>
      <p:pic>
        <p:nvPicPr>
          <p:cNvPr id="29702" name="Picture 6" descr="http://3.bp.blogspot.com/-vxbQFYSPoE4/Ui7cdiXM8TI/AAAAAAAACEk/a_GXLpk2JQI/s1600/Lytras_-_Execution_of_Gregory_V.jpg"/>
          <p:cNvPicPr>
            <a:picLocks noChangeAspect="1" noChangeArrowheads="1"/>
          </p:cNvPicPr>
          <p:nvPr/>
        </p:nvPicPr>
        <p:blipFill>
          <a:blip r:embed="rId2" cstate="print"/>
          <a:srcRect/>
          <a:stretch>
            <a:fillRect/>
          </a:stretch>
        </p:blipFill>
        <p:spPr bwMode="auto">
          <a:xfrm>
            <a:off x="1914713" y="1537760"/>
            <a:ext cx="5554813" cy="44835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named"/>
          <p:cNvPicPr>
            <a:picLocks noChangeAspect="1"/>
          </p:cNvPicPr>
          <p:nvPr/>
        </p:nvPicPr>
        <p:blipFill>
          <a:blip r:embed="rId2" cstate="print"/>
          <a:stretch>
            <a:fillRect/>
          </a:stretch>
        </p:blipFill>
        <p:spPr>
          <a:xfrm>
            <a:off x="539552" y="1124744"/>
            <a:ext cx="3780842" cy="5392176"/>
          </a:xfrm>
          <a:prstGeom prst="rect">
            <a:avLst/>
          </a:prstGeom>
          <a:noFill/>
          <a:ln w="9525">
            <a:noFill/>
          </a:ln>
        </p:spPr>
      </p:pic>
      <p:sp>
        <p:nvSpPr>
          <p:cNvPr id="3" name="2 - Υπότιτλος"/>
          <p:cNvSpPr>
            <a:spLocks noGrp="1"/>
          </p:cNvSpPr>
          <p:nvPr>
            <p:ph type="subTitle" idx="4294967295"/>
          </p:nvPr>
        </p:nvSpPr>
        <p:spPr>
          <a:xfrm>
            <a:off x="4103440" y="3284984"/>
            <a:ext cx="4789040" cy="576064"/>
          </a:xfrm>
        </p:spPr>
        <p:txBody>
          <a:bodyPr>
            <a:normAutofit fontScale="92500"/>
          </a:bodyPr>
          <a:lstStyle/>
          <a:p>
            <a:pPr algn="ctr">
              <a:buNone/>
            </a:pPr>
            <a:r>
              <a:rPr lang="el-GR" dirty="0" smtClean="0"/>
              <a:t>   Μετά από 368 χρόνια σκλαβιάς</a:t>
            </a:r>
            <a:endParaRPr lang="el-GR" dirty="0"/>
          </a:p>
        </p:txBody>
      </p:sp>
      <p:sp>
        <p:nvSpPr>
          <p:cNvPr id="2" name="1 - Τίτλος"/>
          <p:cNvSpPr>
            <a:spLocks noGrp="1"/>
          </p:cNvSpPr>
          <p:nvPr>
            <p:ph type="ctrTitle" idx="4294967295"/>
          </p:nvPr>
        </p:nvSpPr>
        <p:spPr>
          <a:xfrm>
            <a:off x="0" y="0"/>
            <a:ext cx="8964488" cy="1080120"/>
          </a:xfrm>
        </p:spPr>
        <p:txBody>
          <a:bodyPr>
            <a:normAutofit/>
          </a:bodyPr>
          <a:lstStyle/>
          <a:p>
            <a:pPr algn="ctr"/>
            <a:r>
              <a:rPr lang="el-GR" sz="4000" b="1" dirty="0" smtClean="0">
                <a:solidFill>
                  <a:srgbClr val="FFC000"/>
                </a:solidFill>
              </a:rPr>
              <a:t>1821  Η Ελλάδα ξαναγεννιέται!!</a:t>
            </a:r>
            <a:endParaRPr lang="el-GR" sz="4000" b="1" dirty="0">
              <a:solidFill>
                <a:srgbClr val="FFC000"/>
              </a:solidFill>
            </a:endParaRPr>
          </a:p>
        </p:txBody>
      </p:sp>
      <p:sp>
        <p:nvSpPr>
          <p:cNvPr id="5" name="4 - TextBox"/>
          <p:cNvSpPr txBox="1"/>
          <p:nvPr/>
        </p:nvSpPr>
        <p:spPr>
          <a:xfrm>
            <a:off x="4067944" y="6237312"/>
            <a:ext cx="4464496" cy="307777"/>
          </a:xfrm>
          <a:prstGeom prst="rect">
            <a:avLst/>
          </a:prstGeom>
          <a:noFill/>
        </p:spPr>
        <p:txBody>
          <a:bodyPr wrap="square" rtlCol="0">
            <a:spAutoFit/>
          </a:bodyPr>
          <a:lstStyle/>
          <a:p>
            <a:pPr algn="ctr"/>
            <a:r>
              <a:rPr lang="el-GR" sz="1400" i="1" dirty="0" smtClean="0">
                <a:solidFill>
                  <a:schemeClr val="bg1"/>
                </a:solidFill>
              </a:rPr>
              <a:t>Θεόδωρος Βρυζάκης: Η Ελλάς ευγνωμονούσα, 1858</a:t>
            </a:r>
            <a:endParaRPr lang="el-GR" sz="1400" i="1"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endParaRPr lang="el-GR" dirty="0"/>
          </a:p>
        </p:txBody>
      </p:sp>
      <p:sp>
        <p:nvSpPr>
          <p:cNvPr id="2" name="1 - Τίτλος"/>
          <p:cNvSpPr>
            <a:spLocks noGrp="1"/>
          </p:cNvSpPr>
          <p:nvPr>
            <p:ph type="title"/>
          </p:nvPr>
        </p:nvSpPr>
        <p:spPr>
          <a:xfrm>
            <a:off x="457200" y="152400"/>
            <a:ext cx="8229600" cy="1332384"/>
          </a:xfrm>
        </p:spPr>
        <p:txBody>
          <a:bodyPr>
            <a:normAutofit fontScale="90000"/>
          </a:bodyPr>
          <a:lstStyle/>
          <a:p>
            <a:pPr algn="ctr"/>
            <a:r>
              <a:rPr lang="el-GR" sz="2800" dirty="0" smtClean="0">
                <a:solidFill>
                  <a:schemeClr val="bg1"/>
                </a:solidFill>
              </a:rPr>
              <a:t>Το καλοκαίρι του 1821 ηρωικά η κλεφτουριά της Ρούμελης αναλαμβάνει να σταματήσει τα τουρκικά στρατεύματα που κατέβαιναν  να  πνίξουν την επανάσταση </a:t>
            </a:r>
            <a:endParaRPr lang="el-GR" sz="2800" dirty="0">
              <a:solidFill>
                <a:schemeClr val="bg1"/>
              </a:solidFill>
            </a:endParaRPr>
          </a:p>
        </p:txBody>
      </p:sp>
      <p:pic>
        <p:nvPicPr>
          <p:cNvPr id="33794" name="Picture 2" descr="Αλαμάνα: Ο τόπος δράσης ενός ήρωα | Άγνωστη Ελλάδα"/>
          <p:cNvPicPr>
            <a:picLocks noChangeAspect="1" noChangeArrowheads="1"/>
          </p:cNvPicPr>
          <p:nvPr/>
        </p:nvPicPr>
        <p:blipFill>
          <a:blip r:embed="rId2" cstate="print"/>
          <a:srcRect/>
          <a:stretch>
            <a:fillRect/>
          </a:stretch>
        </p:blipFill>
        <p:spPr bwMode="auto">
          <a:xfrm>
            <a:off x="395536" y="1574794"/>
            <a:ext cx="3888432" cy="2916325"/>
          </a:xfrm>
          <a:prstGeom prst="rect">
            <a:avLst/>
          </a:prstGeom>
          <a:noFill/>
        </p:spPr>
      </p:pic>
      <p:pic>
        <p:nvPicPr>
          <p:cNvPr id="33796" name="Picture 4" descr="Στο χάνι της Γραβιάς | Πεμπτουσία"/>
          <p:cNvPicPr>
            <a:picLocks noChangeAspect="1" noChangeArrowheads="1"/>
          </p:cNvPicPr>
          <p:nvPr/>
        </p:nvPicPr>
        <p:blipFill>
          <a:blip r:embed="rId3" cstate="print"/>
          <a:srcRect/>
          <a:stretch>
            <a:fillRect/>
          </a:stretch>
        </p:blipFill>
        <p:spPr bwMode="auto">
          <a:xfrm>
            <a:off x="4932040" y="1547502"/>
            <a:ext cx="3664274" cy="2986383"/>
          </a:xfrm>
          <a:prstGeom prst="rect">
            <a:avLst/>
          </a:prstGeom>
          <a:noFill/>
        </p:spPr>
      </p:pic>
      <p:sp>
        <p:nvSpPr>
          <p:cNvPr id="21508" name="AutoShape 4" descr="Η Μάχη Στα Βασιλικά Φθιώτιδος 25-26 Αυγούστου 1821 | Palaiobibliopolio.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0" name="AutoShape 6" descr="Η Μάχη Στα Βασιλικά Φθιώτιδος 25-26 Αυγούστου 1821 | Palaiobibliopolio.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1512" name="AutoShape 8" descr="Η Μάχη Στα Βασιλικά Φθιώτιδος 25-26 Αυγούστου 1821 | Palaiobibliopolio.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1514" name="Picture 10" descr="Μάχη στα Βασιλικά 1821 - Battle at Vasilika Greek Revolution - YouTube"/>
          <p:cNvPicPr>
            <a:picLocks noChangeAspect="1" noChangeArrowheads="1"/>
          </p:cNvPicPr>
          <p:nvPr/>
        </p:nvPicPr>
        <p:blipFill>
          <a:blip r:embed="rId4" cstate="print"/>
          <a:srcRect/>
          <a:stretch>
            <a:fillRect/>
          </a:stretch>
        </p:blipFill>
        <p:spPr bwMode="auto">
          <a:xfrm>
            <a:off x="3203848" y="4581128"/>
            <a:ext cx="2771357" cy="2078518"/>
          </a:xfrm>
          <a:prstGeom prst="rect">
            <a:avLst/>
          </a:prstGeom>
          <a:noFill/>
        </p:spPr>
      </p:pic>
      <p:sp>
        <p:nvSpPr>
          <p:cNvPr id="10" name="9 - TextBox"/>
          <p:cNvSpPr txBox="1"/>
          <p:nvPr/>
        </p:nvSpPr>
        <p:spPr>
          <a:xfrm>
            <a:off x="2857488" y="2643182"/>
            <a:ext cx="1500198" cy="646331"/>
          </a:xfrm>
          <a:prstGeom prst="rect">
            <a:avLst/>
          </a:prstGeom>
          <a:noFill/>
        </p:spPr>
        <p:txBody>
          <a:bodyPr wrap="square" rtlCol="0">
            <a:spAutoFit/>
          </a:bodyPr>
          <a:lstStyle/>
          <a:p>
            <a:r>
              <a:rPr lang="el-GR" dirty="0" smtClean="0">
                <a:solidFill>
                  <a:schemeClr val="bg2">
                    <a:lumMod val="50000"/>
                  </a:schemeClr>
                </a:solidFill>
              </a:rPr>
              <a:t>Αθανάσιος Διάκος</a:t>
            </a:r>
            <a:endParaRPr lang="el-GR" dirty="0">
              <a:solidFill>
                <a:schemeClr val="bg2">
                  <a:lumMod val="50000"/>
                </a:schemeClr>
              </a:solidFill>
            </a:endParaRPr>
          </a:p>
        </p:txBody>
      </p:sp>
      <p:sp>
        <p:nvSpPr>
          <p:cNvPr id="12" name="11 - TextBox"/>
          <p:cNvSpPr txBox="1"/>
          <p:nvPr/>
        </p:nvSpPr>
        <p:spPr>
          <a:xfrm>
            <a:off x="5929322" y="1500174"/>
            <a:ext cx="2071702" cy="646331"/>
          </a:xfrm>
          <a:prstGeom prst="rect">
            <a:avLst/>
          </a:prstGeom>
          <a:noFill/>
        </p:spPr>
        <p:txBody>
          <a:bodyPr wrap="square" rtlCol="0">
            <a:spAutoFit/>
          </a:bodyPr>
          <a:lstStyle/>
          <a:p>
            <a:r>
              <a:rPr lang="el-GR" dirty="0" smtClean="0">
                <a:solidFill>
                  <a:srgbClr val="FF0000"/>
                </a:solidFill>
              </a:rPr>
              <a:t>Οδυσσέας Ανδρούτσος</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αρχείο λήψης (1).jpg"/>
          <p:cNvPicPr>
            <a:picLocks noGrp="1" noChangeAspect="1"/>
          </p:cNvPicPr>
          <p:nvPr>
            <p:ph idx="1"/>
          </p:nvPr>
        </p:nvPicPr>
        <p:blipFill>
          <a:blip r:embed="rId2" cstate="print"/>
          <a:stretch>
            <a:fillRect/>
          </a:stretch>
        </p:blipFill>
        <p:spPr>
          <a:xfrm>
            <a:off x="179512" y="2708920"/>
            <a:ext cx="4262186" cy="3357586"/>
          </a:xfrm>
        </p:spPr>
      </p:pic>
      <p:sp>
        <p:nvSpPr>
          <p:cNvPr id="2" name="1 - Τίτλος"/>
          <p:cNvSpPr>
            <a:spLocks noGrp="1"/>
          </p:cNvSpPr>
          <p:nvPr>
            <p:ph type="title"/>
          </p:nvPr>
        </p:nvSpPr>
        <p:spPr>
          <a:xfrm>
            <a:off x="500034" y="500042"/>
            <a:ext cx="8229600" cy="2071702"/>
          </a:xfrm>
        </p:spPr>
        <p:txBody>
          <a:bodyPr>
            <a:normAutofit fontScale="90000"/>
          </a:bodyPr>
          <a:lstStyle/>
          <a:p>
            <a:pPr lvl="0"/>
            <a:r>
              <a:rPr lang="el-GR" sz="2700" b="1" dirty="0" smtClean="0">
                <a:solidFill>
                  <a:srgbClr val="C00000"/>
                </a:solidFill>
              </a:rPr>
              <a:t>12-13 Μαΐου:</a:t>
            </a:r>
            <a:r>
              <a:rPr lang="el-GR" sz="2700" dirty="0" smtClean="0"/>
              <a:t> </a:t>
            </a:r>
            <a:r>
              <a:rPr lang="el-GR" sz="2700" dirty="0" smtClean="0">
                <a:solidFill>
                  <a:schemeClr val="bg1"/>
                </a:solidFill>
              </a:rPr>
              <a:t>Η</a:t>
            </a:r>
            <a:r>
              <a:rPr lang="el-GR" sz="2700" dirty="0" smtClean="0"/>
              <a:t> </a:t>
            </a:r>
            <a:r>
              <a:rPr lang="el-GR" sz="2700" dirty="0" smtClean="0">
                <a:solidFill>
                  <a:srgbClr val="C00000"/>
                </a:solidFill>
              </a:rPr>
              <a:t>νίκη </a:t>
            </a:r>
            <a:r>
              <a:rPr lang="el-GR" sz="2700" dirty="0" smtClean="0">
                <a:solidFill>
                  <a:schemeClr val="bg1"/>
                </a:solidFill>
              </a:rPr>
              <a:t>των επαναστατικών δυνάμεων </a:t>
            </a:r>
            <a:r>
              <a:rPr lang="el-GR" sz="2700" b="1" dirty="0" smtClean="0">
                <a:solidFill>
                  <a:schemeClr val="bg1"/>
                </a:solidFill>
              </a:rPr>
              <a:t>στο </a:t>
            </a:r>
            <a:r>
              <a:rPr lang="el-GR" sz="2700" b="1" dirty="0" smtClean="0">
                <a:solidFill>
                  <a:srgbClr val="C00000"/>
                </a:solidFill>
              </a:rPr>
              <a:t>Βαλτέτσι</a:t>
            </a:r>
            <a:r>
              <a:rPr lang="el-GR" sz="2700" dirty="0" smtClean="0">
                <a:solidFill>
                  <a:srgbClr val="C00000"/>
                </a:solidFill>
              </a:rPr>
              <a:t> </a:t>
            </a:r>
            <a:r>
              <a:rPr lang="el-GR" sz="2700" dirty="0" smtClean="0">
                <a:solidFill>
                  <a:schemeClr val="bg1"/>
                </a:solidFill>
              </a:rPr>
              <a:t>ανοίγει το δρόμο για την</a:t>
            </a:r>
            <a:r>
              <a:rPr lang="el-GR" sz="2700" dirty="0" smtClean="0"/>
              <a:t> </a:t>
            </a:r>
            <a:r>
              <a:rPr lang="el-GR" sz="2700" b="1" dirty="0" smtClean="0">
                <a:solidFill>
                  <a:srgbClr val="C00000"/>
                </a:solidFill>
              </a:rPr>
              <a:t>κατάληψη της </a:t>
            </a:r>
            <a:r>
              <a:rPr lang="el-GR" sz="2700" b="1" dirty="0" err="1" smtClean="0">
                <a:solidFill>
                  <a:srgbClr val="C00000"/>
                </a:solidFill>
              </a:rPr>
              <a:t>Τριπολιτσάς</a:t>
            </a:r>
            <a:r>
              <a:rPr lang="el-GR" sz="2700" dirty="0" smtClean="0">
                <a:solidFill>
                  <a:srgbClr val="C00000"/>
                </a:solidFill>
              </a:rPr>
              <a:t>, </a:t>
            </a:r>
            <a:r>
              <a:rPr lang="el-GR" sz="2700" dirty="0" smtClean="0">
                <a:solidFill>
                  <a:schemeClr val="bg1"/>
                </a:solidFill>
              </a:rPr>
              <a:t>στρατιωτικού και πολιτικού κέντρου της Πελοποννήσου (οπλαρχηγοί:  </a:t>
            </a:r>
            <a:r>
              <a:rPr lang="el-GR" sz="2700" dirty="0" smtClean="0">
                <a:solidFill>
                  <a:schemeClr val="bg2">
                    <a:lumMod val="75000"/>
                  </a:schemeClr>
                </a:solidFill>
              </a:rPr>
              <a:t>Θ. Κολοκοτρώνης, </a:t>
            </a:r>
            <a:r>
              <a:rPr lang="el-GR" sz="2700" dirty="0" err="1" smtClean="0">
                <a:solidFill>
                  <a:schemeClr val="bg2">
                    <a:lumMod val="75000"/>
                  </a:schemeClr>
                </a:solidFill>
              </a:rPr>
              <a:t>Κυριακούλης</a:t>
            </a:r>
            <a:r>
              <a:rPr lang="el-GR" sz="2700" dirty="0" smtClean="0">
                <a:solidFill>
                  <a:schemeClr val="bg2">
                    <a:lumMod val="75000"/>
                  </a:schemeClr>
                </a:solidFill>
              </a:rPr>
              <a:t>  Μαυρομιχάλης, Ηλίας Μαυρομιχάλης</a:t>
            </a:r>
            <a:r>
              <a:rPr lang="el-GR" sz="2700" dirty="0" smtClean="0"/>
              <a:t>, </a:t>
            </a:r>
            <a:r>
              <a:rPr lang="el-GR" sz="2700" dirty="0" smtClean="0">
                <a:solidFill>
                  <a:schemeClr val="bg2">
                    <a:lumMod val="75000"/>
                  </a:schemeClr>
                </a:solidFill>
              </a:rPr>
              <a:t>Ιωάννης Μαυρομιχάλης</a:t>
            </a:r>
            <a:r>
              <a:rPr lang="el-GR" sz="2700" dirty="0" smtClean="0"/>
              <a:t>, </a:t>
            </a:r>
            <a:r>
              <a:rPr lang="el-GR" sz="2700" dirty="0" smtClean="0">
                <a:solidFill>
                  <a:schemeClr val="bg2">
                    <a:lumMod val="75000"/>
                  </a:schemeClr>
                </a:solidFill>
              </a:rPr>
              <a:t>Δ. </a:t>
            </a:r>
            <a:r>
              <a:rPr lang="el-GR" sz="2700" dirty="0" err="1" smtClean="0">
                <a:solidFill>
                  <a:schemeClr val="bg2">
                    <a:lumMod val="75000"/>
                  </a:schemeClr>
                </a:solidFill>
              </a:rPr>
              <a:t>Πλαπούτας</a:t>
            </a:r>
            <a:r>
              <a:rPr lang="el-GR" sz="2700" dirty="0" smtClean="0">
                <a:solidFill>
                  <a:schemeClr val="bg2">
                    <a:lumMod val="75000"/>
                  </a:schemeClr>
                </a:solidFill>
              </a:rPr>
              <a:t> κ.ά.</a:t>
            </a:r>
            <a:r>
              <a:rPr lang="el-GR" sz="2700" dirty="0" smtClean="0">
                <a:solidFill>
                  <a:schemeClr val="bg1"/>
                </a:solidFill>
              </a:rPr>
              <a:t>)</a:t>
            </a:r>
            <a:r>
              <a:rPr lang="el-GR" sz="2000" dirty="0" smtClean="0"/>
              <a:t/>
            </a:r>
            <a:br>
              <a:rPr lang="el-GR" sz="2000" dirty="0" smtClean="0"/>
            </a:br>
            <a:endParaRPr lang="el-GR" sz="2000" dirty="0"/>
          </a:p>
        </p:txBody>
      </p:sp>
      <p:pic>
        <p:nvPicPr>
          <p:cNvPr id="6" name="5 - Εικόνα" descr="1544343795.jpg"/>
          <p:cNvPicPr>
            <a:picLocks noChangeAspect="1"/>
          </p:cNvPicPr>
          <p:nvPr/>
        </p:nvPicPr>
        <p:blipFill>
          <a:blip r:embed="rId3" cstate="print"/>
          <a:stretch>
            <a:fillRect/>
          </a:stretch>
        </p:blipFill>
        <p:spPr>
          <a:xfrm>
            <a:off x="4582988" y="3212976"/>
            <a:ext cx="4356683" cy="3070694"/>
          </a:xfrm>
          <a:prstGeom prst="rect">
            <a:avLst/>
          </a:prstGeom>
        </p:spPr>
      </p:pic>
      <p:sp>
        <p:nvSpPr>
          <p:cNvPr id="7" name="6 - TextBox"/>
          <p:cNvSpPr txBox="1"/>
          <p:nvPr/>
        </p:nvSpPr>
        <p:spPr>
          <a:xfrm>
            <a:off x="251520" y="5733256"/>
            <a:ext cx="2714644" cy="369332"/>
          </a:xfrm>
          <a:prstGeom prst="rect">
            <a:avLst/>
          </a:prstGeom>
          <a:noFill/>
        </p:spPr>
        <p:txBody>
          <a:bodyPr wrap="square" rtlCol="0">
            <a:spAutoFit/>
          </a:bodyPr>
          <a:lstStyle/>
          <a:p>
            <a:r>
              <a:rPr lang="el-GR" dirty="0" smtClean="0">
                <a:solidFill>
                  <a:srgbClr val="FF0000"/>
                </a:solidFill>
              </a:rPr>
              <a:t>Μάχη  στο Βαλτέτσι</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bg2">
                <a:shade val="12000"/>
                <a:satMod val="240000"/>
              </a:schemeClr>
              <a:schemeClr val="bg2">
                <a:tint val="65000"/>
              </a:schemeClr>
            </a:duotone>
            <a:lum/>
          </a:blip>
          <a:srcRect/>
          <a:stretch>
            <a:fillRect/>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3275856" y="620688"/>
            <a:ext cx="5572164" cy="5832648"/>
          </a:xfrm>
        </p:spPr>
        <p:txBody>
          <a:bodyPr>
            <a:normAutofit fontScale="85000" lnSpcReduction="20000"/>
          </a:bodyPr>
          <a:lstStyle/>
          <a:p>
            <a:pPr>
              <a:lnSpc>
                <a:spcPct val="120000"/>
              </a:lnSpc>
            </a:pPr>
            <a:r>
              <a:rPr lang="el-GR" dirty="0" smtClean="0">
                <a:latin typeface="Calibri" pitchFamily="34" charset="0"/>
                <a:cs typeface="Calibri" pitchFamily="34" charset="0"/>
              </a:rPr>
              <a:t>Οι  ναυτικές επιχειρήσεις την άνοιξη και το καλοκαίρι του 1821 είχαν όλα τα χαρακτηριστικά του αιφνιδιασμού. </a:t>
            </a:r>
          </a:p>
          <a:p>
            <a:pPr>
              <a:lnSpc>
                <a:spcPct val="120000"/>
              </a:lnSpc>
            </a:pPr>
            <a:r>
              <a:rPr lang="el-GR" dirty="0" smtClean="0">
                <a:latin typeface="Calibri" pitchFamily="34" charset="0"/>
                <a:cs typeface="Calibri" pitchFamily="34" charset="0"/>
              </a:rPr>
              <a:t>Η έλλειψη κατάλληλης ηγεσίας γενικά αποδεκτής που θα μπορούσε να συντονίσει τον αγώνα ήταν αισθητή. Τα ελληνικά πλοία, παρ’ όλη την πείρα των πληρωμάτων τους, δεν ήταν εύκολο να αντιμετωπίσουν τον τουρκικό στόλο σε τακτική ναυμαχία. </a:t>
            </a:r>
          </a:p>
          <a:p>
            <a:pPr>
              <a:lnSpc>
                <a:spcPct val="120000"/>
              </a:lnSpc>
            </a:pPr>
            <a:r>
              <a:rPr lang="el-GR" dirty="0" smtClean="0">
                <a:latin typeface="Calibri" pitchFamily="34" charset="0"/>
                <a:cs typeface="Calibri" pitchFamily="34" charset="0"/>
              </a:rPr>
              <a:t>Η χρησιμοποίηση πυρπολικών, ωστόσο, αποδείχτηκε αποτελεσματικότερη κατά των τουρκικών πλοίων. </a:t>
            </a:r>
          </a:p>
          <a:p>
            <a:pPr>
              <a:lnSpc>
                <a:spcPct val="120000"/>
              </a:lnSpc>
            </a:pPr>
            <a:r>
              <a:rPr lang="el-GR" dirty="0" smtClean="0">
                <a:latin typeface="Calibri" pitchFamily="34" charset="0"/>
                <a:cs typeface="Calibri" pitchFamily="34" charset="0"/>
              </a:rPr>
              <a:t>Την αρχή κάνει η πυρπόληση στην </a:t>
            </a:r>
            <a:r>
              <a:rPr lang="el-GR" dirty="0" smtClean="0">
                <a:solidFill>
                  <a:srgbClr val="C00000"/>
                </a:solidFill>
                <a:latin typeface="Calibri" pitchFamily="34" charset="0"/>
                <a:cs typeface="Calibri" pitchFamily="34" charset="0"/>
              </a:rPr>
              <a:t>Ερεσό</a:t>
            </a:r>
            <a:r>
              <a:rPr lang="el-GR" dirty="0" smtClean="0">
                <a:latin typeface="Calibri" pitchFamily="34" charset="0"/>
                <a:cs typeface="Calibri" pitchFamily="34" charset="0"/>
              </a:rPr>
              <a:t> στις 27 Μαΐου από τον ψαριανό </a:t>
            </a:r>
            <a:r>
              <a:rPr lang="el-GR" dirty="0" err="1" smtClean="0">
                <a:solidFill>
                  <a:srgbClr val="C00000"/>
                </a:solidFill>
                <a:latin typeface="Calibri" pitchFamily="34" charset="0"/>
                <a:cs typeface="Calibri" pitchFamily="34" charset="0"/>
              </a:rPr>
              <a:t>Παπανικολή</a:t>
            </a:r>
            <a:r>
              <a:rPr lang="el-GR" dirty="0" smtClean="0">
                <a:solidFill>
                  <a:srgbClr val="FF0000"/>
                </a:solidFill>
                <a:latin typeface="Calibri" pitchFamily="34" charset="0"/>
                <a:cs typeface="Calibri" pitchFamily="34" charset="0"/>
              </a:rPr>
              <a:t> </a:t>
            </a:r>
            <a:r>
              <a:rPr lang="el-GR" dirty="0" smtClean="0">
                <a:latin typeface="Calibri" pitchFamily="34" charset="0"/>
                <a:cs typeface="Calibri" pitchFamily="34" charset="0"/>
              </a:rPr>
              <a:t>τουρκικού δίκροτου 1500 t με πλήρωμα 600 περίπου άνδρες.</a:t>
            </a:r>
            <a:endParaRPr lang="el-GR" dirty="0">
              <a:latin typeface="Calibri" pitchFamily="34" charset="0"/>
              <a:cs typeface="Calibri" pitchFamily="34" charset="0"/>
            </a:endParaRPr>
          </a:p>
        </p:txBody>
      </p:sp>
      <p:sp>
        <p:nvSpPr>
          <p:cNvPr id="2" name="1 - Τίτλος"/>
          <p:cNvSpPr>
            <a:spLocks noGrp="1"/>
          </p:cNvSpPr>
          <p:nvPr>
            <p:ph type="title" idx="4294967295"/>
          </p:nvPr>
        </p:nvSpPr>
        <p:spPr>
          <a:xfrm>
            <a:off x="285720" y="404664"/>
            <a:ext cx="2558088" cy="966936"/>
          </a:xfrm>
        </p:spPr>
        <p:txBody>
          <a:bodyPr>
            <a:normAutofit/>
          </a:bodyPr>
          <a:lstStyle/>
          <a:p>
            <a:r>
              <a:rPr lang="el-GR" sz="3600" b="1" dirty="0" smtClean="0">
                <a:solidFill>
                  <a:schemeClr val="bg2">
                    <a:lumMod val="75000"/>
                  </a:schemeClr>
                </a:solidFill>
              </a:rPr>
              <a:t>Στο Αιγαίο</a:t>
            </a:r>
            <a:endParaRPr lang="el-GR" sz="3600" b="1" dirty="0">
              <a:solidFill>
                <a:schemeClr val="bg2">
                  <a:lumMod val="75000"/>
                </a:schemeClr>
              </a:solidFill>
            </a:endParaRPr>
          </a:p>
        </p:txBody>
      </p:sp>
      <p:pic>
        <p:nvPicPr>
          <p:cNvPr id="5" name="4 - Εικόνα" descr="jpg2.jpg"/>
          <p:cNvPicPr>
            <a:picLocks noChangeAspect="1"/>
          </p:cNvPicPr>
          <p:nvPr/>
        </p:nvPicPr>
        <p:blipFill>
          <a:blip r:embed="rId3" cstate="print"/>
          <a:stretch>
            <a:fillRect/>
          </a:stretch>
        </p:blipFill>
        <p:spPr>
          <a:xfrm>
            <a:off x="285720" y="1571612"/>
            <a:ext cx="3062144" cy="364236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 Θέση περιεχομένου"/>
          <p:cNvSpPr>
            <a:spLocks noGrp="1"/>
          </p:cNvSpPr>
          <p:nvPr>
            <p:ph sz="half" idx="2"/>
          </p:nvPr>
        </p:nvSpPr>
        <p:spPr>
          <a:xfrm>
            <a:off x="4786314" y="1857364"/>
            <a:ext cx="4143404" cy="4572032"/>
          </a:xfrm>
        </p:spPr>
        <p:txBody>
          <a:bodyPr>
            <a:noAutofit/>
          </a:bodyPr>
          <a:lstStyle/>
          <a:p>
            <a:r>
              <a:rPr lang="el-GR" sz="1800" dirty="0" smtClean="0"/>
              <a:t>Η τουρκική θηριωδία στο επαναστατημένο νησί της Χίου, όπου πάνω από 70 000 άνθρωποι σφαγιάστηκαν ή πουλήθηκαν δούλοι.</a:t>
            </a:r>
          </a:p>
          <a:p>
            <a:r>
              <a:rPr lang="el-GR" sz="1800" dirty="0" smtClean="0"/>
              <a:t> Τα αιματηρά γεγονότα της Χίου προκάλεσαν αλγεινή εντύπωση στην Ευρώπη. Η κοινή γνώμη ξεσηκώθηκε και οι τάξεις των φιλελλήνων πύκνωσαν. </a:t>
            </a:r>
          </a:p>
          <a:p>
            <a:r>
              <a:rPr lang="el-GR" sz="1800" dirty="0" smtClean="0"/>
              <a:t>Πολλοί έκαναν λόγο για το ασυμβίβαστο της τουρκικής φυλής με τον ανθρωπισμό, ενώ άλλοι τόνισαν την αδυναμία συνύπαρξης Χριστιανών και Μουσουλμάνων. </a:t>
            </a:r>
            <a:endParaRPr lang="el-GR" sz="1800" dirty="0"/>
          </a:p>
        </p:txBody>
      </p:sp>
      <p:pic>
        <p:nvPicPr>
          <p:cNvPr id="27650" name="Picture 2" descr="Η δεύτερη Τουρκοκρατία στην Ελλάδα-Ένα άρθρο όλο και πιο επίκαιρο μετά τα  αποτελέσματα των εκλογών της 18 Μαίου | Greek National Pride"/>
          <p:cNvPicPr>
            <a:picLocks noChangeAspect="1" noChangeArrowheads="1"/>
          </p:cNvPicPr>
          <p:nvPr/>
        </p:nvPicPr>
        <p:blipFill>
          <a:blip r:embed="rId2" cstate="print"/>
          <a:srcRect/>
          <a:stretch>
            <a:fillRect/>
          </a:stretch>
        </p:blipFill>
        <p:spPr bwMode="auto">
          <a:xfrm>
            <a:off x="467544" y="1988840"/>
            <a:ext cx="4536504" cy="3877979"/>
          </a:xfrm>
          <a:prstGeom prst="rect">
            <a:avLst/>
          </a:prstGeom>
          <a:noFill/>
        </p:spPr>
      </p:pic>
      <p:sp>
        <p:nvSpPr>
          <p:cNvPr id="6" name="5 - Τίτλος"/>
          <p:cNvSpPr>
            <a:spLocks noGrp="1"/>
          </p:cNvSpPr>
          <p:nvPr>
            <p:ph type="title"/>
          </p:nvPr>
        </p:nvSpPr>
        <p:spPr>
          <a:xfrm>
            <a:off x="571472" y="285728"/>
            <a:ext cx="8286808" cy="1285860"/>
          </a:xfrm>
        </p:spPr>
        <p:txBody>
          <a:bodyPr>
            <a:normAutofit/>
          </a:bodyPr>
          <a:lstStyle/>
          <a:p>
            <a:r>
              <a:rPr lang="el-GR" b="1" dirty="0" smtClean="0">
                <a:solidFill>
                  <a:srgbClr val="C00000"/>
                </a:solidFill>
              </a:rPr>
              <a:t>1822</a:t>
            </a:r>
            <a:endParaRPr lang="el-GR" b="1" dirty="0">
              <a:solidFill>
                <a:srgbClr val="C00000"/>
              </a:solidFill>
            </a:endParaRPr>
          </a:p>
        </p:txBody>
      </p:sp>
      <p:sp>
        <p:nvSpPr>
          <p:cNvPr id="24578" name="Rectangle 2"/>
          <p:cNvSpPr>
            <a:spLocks noChangeArrowheads="1"/>
          </p:cNvSpPr>
          <p:nvPr/>
        </p:nvSpPr>
        <p:spPr bwMode="auto">
          <a:xfrm>
            <a:off x="2357422" y="357166"/>
            <a:ext cx="614366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l-GR" sz="1100" b="1"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29 Μαρτίου:</a:t>
            </a:r>
            <a:r>
              <a:rPr kumimoji="0" lang="el-GR" sz="11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Οι Τούρκοι νικούν σε μάχη κοντά στην Καστανιά του Ολύμπου.</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100" b="1"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30 Μαρτίου:</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457200" algn="l"/>
              </a:tabLst>
            </a:pPr>
            <a:r>
              <a:rPr kumimoji="0" lang="el-GR" sz="1100" b="1" i="0" u="none" strike="noStrike" cap="none" normalizeH="0" baseline="0" dirty="0" smtClean="0">
                <a:ln>
                  <a:noFill/>
                </a:ln>
                <a:solidFill>
                  <a:srgbClr val="0645AD"/>
                </a:solidFill>
                <a:effectLst/>
                <a:latin typeface="Arial" pitchFamily="34" charset="0"/>
                <a:ea typeface="Times New Roman" pitchFamily="18" charset="0"/>
                <a:cs typeface="Arial" pitchFamily="34" charset="0"/>
              </a:rPr>
              <a:t>Καταστροφή της Χίου</a:t>
            </a:r>
            <a:r>
              <a:rPr kumimoji="0" lang="el-GR" sz="1100" b="1"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από τα τουρκικά στρατεύματα υπό τον </a:t>
            </a:r>
            <a:r>
              <a:rPr kumimoji="0" lang="el-GR" sz="11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καπουδάν</a:t>
            </a: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πασά </a:t>
            </a:r>
            <a:r>
              <a:rPr kumimoji="0" lang="el-GR" sz="11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Νουαΐχ</a:t>
            </a: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l-GR" sz="11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Ζααδέ</a:t>
            </a: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l-GR" sz="11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Καρα</a:t>
            </a: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r>
              <a:rPr kumimoji="0" lang="el-GR" sz="11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Αλής</a:t>
            </a: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Char char=""/>
              <a:tabLst>
                <a:tab pos="457200" algn="l"/>
              </a:tabLst>
            </a:pP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Οι Τούρκοι καταλαμβάνουν τη </a:t>
            </a:r>
            <a:r>
              <a:rPr kumimoji="0" lang="el-GR" sz="1100" b="1" i="0" u="none" strike="noStrike" cap="none" normalizeH="0" baseline="0" dirty="0" smtClean="0">
                <a:ln>
                  <a:noFill/>
                </a:ln>
                <a:solidFill>
                  <a:schemeClr val="bg2">
                    <a:lumMod val="75000"/>
                  </a:schemeClr>
                </a:solidFill>
                <a:effectLst/>
                <a:latin typeface="Arial" pitchFamily="34" charset="0"/>
                <a:ea typeface="Times New Roman" pitchFamily="18" charset="0"/>
                <a:cs typeface="Arial" pitchFamily="34" charset="0"/>
              </a:rPr>
              <a:t>Βέροια.</a:t>
            </a:r>
            <a:endParaRPr kumimoji="0" lang="el-GR" sz="1100" b="1" i="0" u="none" strike="noStrike" cap="none" normalizeH="0" baseline="0" dirty="0" smtClean="0">
              <a:ln>
                <a:noFill/>
              </a:ln>
              <a:solidFill>
                <a:schemeClr val="bg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100" b="1"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1 Απριλίου:</a:t>
            </a:r>
            <a:r>
              <a:rPr kumimoji="0" lang="el-GR" sz="11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Οι Έλληνες υπό τον Νικηταρά νικούν σε μάχη κοντά στη </a:t>
            </a:r>
            <a:r>
              <a:rPr kumimoji="0" lang="el-GR" sz="1100" b="1" i="0" u="none" strike="noStrike" cap="none" normalizeH="0" baseline="0" dirty="0" smtClean="0">
                <a:ln>
                  <a:noFill/>
                </a:ln>
                <a:solidFill>
                  <a:schemeClr val="bg2">
                    <a:lumMod val="75000"/>
                  </a:schemeClr>
                </a:solidFill>
                <a:effectLst/>
                <a:latin typeface="Arial" pitchFamily="34" charset="0"/>
                <a:ea typeface="Times New Roman" pitchFamily="18" charset="0"/>
                <a:cs typeface="Arial" pitchFamily="34" charset="0"/>
              </a:rPr>
              <a:t>Στυλίδα</a:t>
            </a: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Φθιώτιδας.</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100" b="1"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6 Απριλίου:</a:t>
            </a:r>
            <a:r>
              <a:rPr kumimoji="0" lang="el-GR" sz="1100" b="0" i="0" u="none" strike="noStrike" cap="none" normalizeH="0" baseline="0" dirty="0" smtClean="0">
                <a:ln>
                  <a:noFill/>
                </a:ln>
                <a:solidFill>
                  <a:srgbClr val="202122"/>
                </a:solidFill>
                <a:effectLst/>
                <a:latin typeface="Calibri"/>
                <a:ea typeface="Times New Roman" pitchFamily="18" charset="0"/>
                <a:cs typeface="Arial" pitchFamily="34" charset="0"/>
              </a:rPr>
              <a:t> </a:t>
            </a: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Οι Τούρκοι καταλαμβάνουν και πυρπολούν τη </a:t>
            </a:r>
            <a:r>
              <a:rPr kumimoji="0" lang="el-GR" sz="1100" b="1" i="0" u="none" strike="noStrike" cap="none" normalizeH="0" baseline="0" dirty="0" smtClean="0">
                <a:ln>
                  <a:noFill/>
                </a:ln>
                <a:solidFill>
                  <a:schemeClr val="bg2">
                    <a:lumMod val="75000"/>
                  </a:schemeClr>
                </a:solidFill>
                <a:effectLst/>
                <a:latin typeface="Arial" pitchFamily="34" charset="0"/>
                <a:ea typeface="Times New Roman" pitchFamily="18" charset="0"/>
                <a:cs typeface="Arial" pitchFamily="34" charset="0"/>
              </a:rPr>
              <a:t>Νάουσα </a:t>
            </a: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(οπλαρχηγοί: Καρατάσος, Ζαφειράκης, </a:t>
            </a:r>
            <a:r>
              <a:rPr kumimoji="0" lang="el-GR" sz="1100" b="0" i="0" u="none" strike="noStrike" cap="none" normalizeH="0" baseline="0" dirty="0" err="1" smtClean="0">
                <a:ln>
                  <a:noFill/>
                </a:ln>
                <a:solidFill>
                  <a:srgbClr val="202122"/>
                </a:solidFill>
                <a:effectLst/>
                <a:latin typeface="Arial" pitchFamily="34" charset="0"/>
                <a:ea typeface="Times New Roman" pitchFamily="18" charset="0"/>
                <a:cs typeface="Arial" pitchFamily="34" charset="0"/>
              </a:rPr>
              <a:t>Γάτσος</a:t>
            </a:r>
            <a:r>
              <a:rPr kumimoji="0" lang="el-GR" sz="11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 TextBox"/>
          <p:cNvSpPr txBox="1"/>
          <p:nvPr/>
        </p:nvSpPr>
        <p:spPr>
          <a:xfrm>
            <a:off x="611560" y="5877272"/>
            <a:ext cx="4178174" cy="338554"/>
          </a:xfrm>
          <a:prstGeom prst="rect">
            <a:avLst/>
          </a:prstGeom>
          <a:noFill/>
        </p:spPr>
        <p:txBody>
          <a:bodyPr wrap="square" rtlCol="0">
            <a:spAutoFit/>
          </a:bodyPr>
          <a:lstStyle/>
          <a:p>
            <a:pPr algn="ctr"/>
            <a:r>
              <a:rPr lang="el-GR" sz="1600" i="1" dirty="0" err="1" smtClean="0">
                <a:solidFill>
                  <a:schemeClr val="bg1"/>
                </a:solidFill>
              </a:rPr>
              <a:t>Ευγ</a:t>
            </a:r>
            <a:r>
              <a:rPr lang="el-GR" sz="1600" i="1" dirty="0" smtClean="0">
                <a:solidFill>
                  <a:schemeClr val="bg1"/>
                </a:solidFill>
              </a:rPr>
              <a:t>. </a:t>
            </a:r>
            <a:r>
              <a:rPr lang="el-GR" sz="1600" i="1" dirty="0" err="1" smtClean="0">
                <a:solidFill>
                  <a:schemeClr val="bg1"/>
                </a:solidFill>
              </a:rPr>
              <a:t>Ντελακρουά</a:t>
            </a:r>
            <a:r>
              <a:rPr lang="el-GR" sz="1600" i="1" dirty="0" smtClean="0">
                <a:solidFill>
                  <a:schemeClr val="bg1"/>
                </a:solidFill>
              </a:rPr>
              <a:t>, η σφαγή της Χίου, 1824</a:t>
            </a:r>
            <a:endParaRPr lang="el-GR" sz="1600" i="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562088"/>
          </a:xfrm>
        </p:spPr>
        <p:txBody>
          <a:bodyPr>
            <a:noAutofit/>
          </a:bodyPr>
          <a:lstStyle/>
          <a:p>
            <a:r>
              <a:rPr lang="el-GR" sz="2800" dirty="0" smtClean="0">
                <a:solidFill>
                  <a:schemeClr val="bg2">
                    <a:lumMod val="75000"/>
                  </a:schemeClr>
                </a:solidFill>
              </a:rPr>
              <a:t>Η ελληνική νέμεση θα έλθει σύντομα, με την ανατίναξη της τουρκικής ναυαρχίδας από τον </a:t>
            </a:r>
            <a:r>
              <a:rPr lang="el-GR" sz="2800" b="1" dirty="0" smtClean="0">
                <a:solidFill>
                  <a:srgbClr val="FF0000"/>
                </a:solidFill>
              </a:rPr>
              <a:t>Κωνσταντίνο Κανάρη </a:t>
            </a:r>
            <a:r>
              <a:rPr lang="el-GR" sz="2800" dirty="0" smtClean="0">
                <a:solidFill>
                  <a:srgbClr val="FF0000"/>
                </a:solidFill>
              </a:rPr>
              <a:t>(6 - 7 Ιουνίου 1822).</a:t>
            </a:r>
            <a:endParaRPr lang="el-GR" sz="2800" dirty="0">
              <a:solidFill>
                <a:srgbClr val="FF0000"/>
              </a:solidFill>
            </a:endParaRPr>
          </a:p>
        </p:txBody>
      </p:sp>
      <p:pic>
        <p:nvPicPr>
          <p:cNvPr id="4098" name="Picture 2" descr="Κωνσταντίνος Κανάρης: Ο θρυλικός πυρπολητής που ανατίναξε τη τουρκική  ναυαρχίδα για να εκδικηθεί τους Τούρκους"/>
          <p:cNvPicPr>
            <a:picLocks noChangeAspect="1" noChangeArrowheads="1"/>
          </p:cNvPicPr>
          <p:nvPr/>
        </p:nvPicPr>
        <p:blipFill>
          <a:blip r:embed="rId2" cstate="print"/>
          <a:srcRect/>
          <a:stretch>
            <a:fillRect/>
          </a:stretch>
        </p:blipFill>
        <p:spPr bwMode="auto">
          <a:xfrm>
            <a:off x="357158" y="1928802"/>
            <a:ext cx="8391306" cy="4146957"/>
          </a:xfrm>
          <a:prstGeom prst="rect">
            <a:avLst/>
          </a:prstGeom>
          <a:noFill/>
        </p:spPr>
      </p:pic>
      <p:sp>
        <p:nvSpPr>
          <p:cNvPr id="4" name="3 - TextBox"/>
          <p:cNvSpPr txBox="1"/>
          <p:nvPr/>
        </p:nvSpPr>
        <p:spPr>
          <a:xfrm>
            <a:off x="4355976" y="6093296"/>
            <a:ext cx="4392488" cy="584775"/>
          </a:xfrm>
          <a:prstGeom prst="rect">
            <a:avLst/>
          </a:prstGeom>
          <a:noFill/>
        </p:spPr>
        <p:txBody>
          <a:bodyPr wrap="square" rtlCol="0">
            <a:spAutoFit/>
          </a:bodyPr>
          <a:lstStyle/>
          <a:p>
            <a:pPr algn="ctr"/>
            <a:r>
              <a:rPr lang="el-GR" sz="1600" b="1" i="1" dirty="0" err="1" smtClean="0">
                <a:solidFill>
                  <a:schemeClr val="bg1"/>
                </a:solidFill>
              </a:rPr>
              <a:t>Νικηφ</a:t>
            </a:r>
            <a:r>
              <a:rPr lang="el-GR" sz="1600" b="1" i="1" dirty="0" smtClean="0">
                <a:solidFill>
                  <a:schemeClr val="bg1"/>
                </a:solidFill>
              </a:rPr>
              <a:t>. Λύτρας, η πυρπόληση της τουρκικής ναυαρχίδας, 1873</a:t>
            </a:r>
            <a:endParaRPr lang="el-GR" sz="1600" b="1" i="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500034" y="2286000"/>
            <a:ext cx="8229600" cy="4572000"/>
          </a:xfrm>
        </p:spPr>
        <p:txBody>
          <a:bodyPr>
            <a:normAutofit fontScale="77500" lnSpcReduction="20000"/>
          </a:bodyPr>
          <a:lstStyle/>
          <a:p>
            <a:r>
              <a:rPr lang="el-GR" dirty="0" smtClean="0"/>
              <a:t>Στις αρχές του </a:t>
            </a:r>
            <a:r>
              <a:rPr lang="el-GR" b="1" dirty="0" smtClean="0">
                <a:solidFill>
                  <a:srgbClr val="FFC000"/>
                </a:solidFill>
              </a:rPr>
              <a:t>Ιουλίου του 1822 </a:t>
            </a:r>
            <a:r>
              <a:rPr lang="el-GR" dirty="0" smtClean="0"/>
              <a:t>ο αγώνας κινδύνεψε σοβαρά, λόγω της καθόδου στην Πελοπόννησο ισχυρής τουρκικής δύναμης, υπό τον Μαχμούτ Πασά, γνωστότερο ως Δράμαλη, που στόχευε να καταλάβει την </a:t>
            </a:r>
            <a:r>
              <a:rPr lang="el-GR" dirty="0" err="1" smtClean="0"/>
              <a:t>Τριπολιτσά</a:t>
            </a:r>
            <a:r>
              <a:rPr lang="el-GR" dirty="0" smtClean="0"/>
              <a:t> και να καταπνίξει την επανάσταση. Οι Έλληνες είχαν πανικοβληθεί.</a:t>
            </a:r>
          </a:p>
          <a:p>
            <a:r>
              <a:rPr lang="el-GR" dirty="0" smtClean="0"/>
              <a:t> Ο </a:t>
            </a:r>
            <a:r>
              <a:rPr lang="el-GR" b="1" dirty="0" smtClean="0">
                <a:solidFill>
                  <a:srgbClr val="FFC000"/>
                </a:solidFill>
              </a:rPr>
              <a:t>Θεόδωρος Κολοκοτρώνης </a:t>
            </a:r>
            <a:r>
              <a:rPr lang="el-GR" dirty="0" smtClean="0"/>
              <a:t>όμως, μέσα σε ελάχιστο χρόνο κατόρθωσε να περιορίσει τα εχθρικά στρατεύματα στην Αργολίδα. Ο Δράμαλης βρέθηκε σε πολύ δύσκολη θέση λόγω έλλειψης τροφών, και θέλησε να υποχωρήσει προς την Κόρινθο. Ο Κολοκοτρώνης λοιπόν έσπευσε να καταλάβει τις στενές διαβάσεις που οδηγούσαν από το Άργος στην Κόρινθο, </a:t>
            </a:r>
            <a:r>
              <a:rPr lang="el-GR" b="1" dirty="0" smtClean="0"/>
              <a:t>στα Δερβενάκια.</a:t>
            </a:r>
          </a:p>
          <a:p>
            <a:r>
              <a:rPr lang="el-GR" dirty="0" smtClean="0"/>
              <a:t> Έτσι, στις 26 Ιουλίου 1822 </a:t>
            </a:r>
            <a:r>
              <a:rPr lang="el-GR" b="1" dirty="0" smtClean="0">
                <a:solidFill>
                  <a:srgbClr val="FFC000"/>
                </a:solidFill>
              </a:rPr>
              <a:t>οι Τούρκοι υπέστησαν ολέθρια ήττα</a:t>
            </a:r>
            <a:r>
              <a:rPr lang="el-GR" dirty="0" smtClean="0"/>
              <a:t>, χάνοντας πάνω από 3.000 άνδρες. Επρόκειτο για μία από τις σημαντικότερες μάχες της επανάστασης, όπου έλαμψε η στρατηγική ιδιοφυΐα του Θ. Κολοκοτρώνη. Διέπρεψαν επίσης ο Α. Υψηλάντης, ο Παπαφλέσσας, αλλά και ο Νικήτας </a:t>
            </a:r>
            <a:r>
              <a:rPr lang="el-GR" dirty="0" err="1" smtClean="0"/>
              <a:t>Σταματελόπουλος</a:t>
            </a:r>
            <a:r>
              <a:rPr lang="el-GR" dirty="0" smtClean="0"/>
              <a:t> (Νικηταράς).</a:t>
            </a:r>
            <a:endParaRPr lang="el-GR" dirty="0"/>
          </a:p>
        </p:txBody>
      </p:sp>
      <p:sp>
        <p:nvSpPr>
          <p:cNvPr id="2" name="1 - Τίτλος"/>
          <p:cNvSpPr>
            <a:spLocks noGrp="1"/>
          </p:cNvSpPr>
          <p:nvPr>
            <p:ph type="title"/>
          </p:nvPr>
        </p:nvSpPr>
        <p:spPr>
          <a:xfrm>
            <a:off x="857224" y="928670"/>
            <a:ext cx="3571868" cy="1219200"/>
          </a:xfrm>
        </p:spPr>
        <p:txBody>
          <a:bodyPr>
            <a:noAutofit/>
          </a:bodyPr>
          <a:lstStyle/>
          <a:p>
            <a:r>
              <a:rPr lang="el-GR" sz="3600" dirty="0" smtClean="0">
                <a:solidFill>
                  <a:schemeClr val="bg2">
                    <a:lumMod val="75000"/>
                  </a:schemeClr>
                </a:solidFill>
              </a:rPr>
              <a:t>Η καταστροφή του Δράμαλη στα Δερβενάκια</a:t>
            </a:r>
            <a:endParaRPr lang="el-GR" sz="3600" dirty="0">
              <a:solidFill>
                <a:schemeClr val="bg2">
                  <a:lumMod val="75000"/>
                </a:schemeClr>
              </a:solidFill>
            </a:endParaRPr>
          </a:p>
        </p:txBody>
      </p:sp>
      <p:sp>
        <p:nvSpPr>
          <p:cNvPr id="5122" name="AutoShape 2" descr="Η Μάχη στα Δερβενάκια και η στρατηγική ιδιοφυία του Κολοκοτρώνη |  sportime.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4" name="AutoShape 4" descr="Η Μάχη στα Δερβενάκια και η στρατηγική ιδιοφυία του Κολοκοτρώνη |  sportime.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3314" name="Picture 2" descr="Μάχη των Δερβενακίων - Βικιπαίδεια"/>
          <p:cNvPicPr>
            <a:picLocks noChangeAspect="1" noChangeArrowheads="1"/>
          </p:cNvPicPr>
          <p:nvPr/>
        </p:nvPicPr>
        <p:blipFill>
          <a:blip r:embed="rId2" cstate="print"/>
          <a:srcRect/>
          <a:stretch>
            <a:fillRect/>
          </a:stretch>
        </p:blipFill>
        <p:spPr bwMode="auto">
          <a:xfrm>
            <a:off x="4572000" y="260648"/>
            <a:ext cx="3960440" cy="187769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3143248"/>
            <a:ext cx="1928826" cy="285752"/>
          </a:xfrm>
        </p:spPr>
        <p:txBody>
          <a:bodyPr>
            <a:normAutofit fontScale="70000" lnSpcReduction="20000"/>
          </a:bodyPr>
          <a:lstStyle/>
          <a:p>
            <a:pPr>
              <a:buNone/>
            </a:pPr>
            <a:r>
              <a:rPr lang="el-GR" sz="2000" dirty="0" err="1" smtClean="0"/>
              <a:t>Μπουμπουλίνα</a:t>
            </a:r>
            <a:endParaRPr lang="el-GR" sz="2000" dirty="0"/>
          </a:p>
        </p:txBody>
      </p:sp>
      <p:sp>
        <p:nvSpPr>
          <p:cNvPr id="2" name="1 - Τίτλος"/>
          <p:cNvSpPr>
            <a:spLocks noGrp="1"/>
          </p:cNvSpPr>
          <p:nvPr>
            <p:ph type="title"/>
          </p:nvPr>
        </p:nvSpPr>
        <p:spPr>
          <a:xfrm>
            <a:off x="642910" y="285728"/>
            <a:ext cx="8229600" cy="714380"/>
          </a:xfrm>
        </p:spPr>
        <p:txBody>
          <a:bodyPr>
            <a:normAutofit fontScale="90000"/>
          </a:bodyPr>
          <a:lstStyle/>
          <a:p>
            <a:pPr algn="ctr"/>
            <a:r>
              <a:rPr lang="el-GR" dirty="0" smtClean="0"/>
              <a:t>Γυναίκες στην Επανάσταση</a:t>
            </a:r>
            <a:endParaRPr lang="el-GR" dirty="0"/>
          </a:p>
        </p:txBody>
      </p:sp>
      <p:pic>
        <p:nvPicPr>
          <p:cNvPr id="44034" name="Picture 2" descr="Λασκαρίνα Μπουμπουλίνα - Βικιπαίδεια"/>
          <p:cNvPicPr>
            <a:picLocks noChangeAspect="1" noChangeArrowheads="1"/>
          </p:cNvPicPr>
          <p:nvPr/>
        </p:nvPicPr>
        <p:blipFill>
          <a:blip r:embed="rId2" cstate="print"/>
          <a:srcRect/>
          <a:stretch>
            <a:fillRect/>
          </a:stretch>
        </p:blipFill>
        <p:spPr bwMode="auto">
          <a:xfrm>
            <a:off x="467544" y="980728"/>
            <a:ext cx="2143140" cy="2643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4036" name="Picture 4" descr="Μαντώ Μαυρογένους"/>
          <p:cNvPicPr>
            <a:picLocks noChangeAspect="1" noChangeArrowheads="1"/>
          </p:cNvPicPr>
          <p:nvPr/>
        </p:nvPicPr>
        <p:blipFill>
          <a:blip r:embed="rId3" cstate="print"/>
          <a:srcRect/>
          <a:stretch>
            <a:fillRect/>
          </a:stretch>
        </p:blipFill>
        <p:spPr bwMode="auto">
          <a:xfrm>
            <a:off x="2928926" y="928670"/>
            <a:ext cx="1857388" cy="2722036"/>
          </a:xfrm>
          <a:prstGeom prst="rect">
            <a:avLst/>
          </a:prstGeom>
          <a:noFill/>
        </p:spPr>
      </p:pic>
      <p:sp>
        <p:nvSpPr>
          <p:cNvPr id="6" name="5 - TextBox"/>
          <p:cNvSpPr txBox="1"/>
          <p:nvPr/>
        </p:nvSpPr>
        <p:spPr>
          <a:xfrm>
            <a:off x="2987824" y="2996952"/>
            <a:ext cx="1728192" cy="584775"/>
          </a:xfrm>
          <a:prstGeom prst="rect">
            <a:avLst/>
          </a:prstGeom>
          <a:noFill/>
        </p:spPr>
        <p:txBody>
          <a:bodyPr wrap="square" rtlCol="0">
            <a:spAutoFit/>
          </a:bodyPr>
          <a:lstStyle/>
          <a:p>
            <a:pPr algn="ctr"/>
            <a:r>
              <a:rPr lang="el-GR" sz="1600" dirty="0" smtClean="0"/>
              <a:t>Μαντώ </a:t>
            </a:r>
            <a:r>
              <a:rPr lang="el-GR" sz="1600" dirty="0" err="1" smtClean="0"/>
              <a:t>Μαυρογένους</a:t>
            </a:r>
            <a:endParaRPr lang="el-GR" sz="1600" dirty="0"/>
          </a:p>
        </p:txBody>
      </p:sp>
      <p:pic>
        <p:nvPicPr>
          <p:cNvPr id="7" name="Picture 1"/>
          <p:cNvPicPr>
            <a:picLocks noChangeAspect="1"/>
          </p:cNvPicPr>
          <p:nvPr/>
        </p:nvPicPr>
        <p:blipFill>
          <a:blip r:embed="rId4" cstate="print"/>
          <a:stretch>
            <a:fillRect/>
          </a:stretch>
        </p:blipFill>
        <p:spPr>
          <a:xfrm>
            <a:off x="285720" y="3786190"/>
            <a:ext cx="3548832" cy="2879865"/>
          </a:xfrm>
          <a:prstGeom prst="rect">
            <a:avLst/>
          </a:prstGeom>
          <a:noFill/>
          <a:ln w="9525">
            <a:noFill/>
          </a:ln>
        </p:spPr>
      </p:pic>
      <p:sp>
        <p:nvSpPr>
          <p:cNvPr id="9" name="8 - TextBox"/>
          <p:cNvSpPr txBox="1"/>
          <p:nvPr/>
        </p:nvSpPr>
        <p:spPr>
          <a:xfrm>
            <a:off x="714348" y="3143248"/>
            <a:ext cx="1714512" cy="369332"/>
          </a:xfrm>
          <a:prstGeom prst="rect">
            <a:avLst/>
          </a:prstGeom>
          <a:noFill/>
        </p:spPr>
        <p:txBody>
          <a:bodyPr wrap="square" rtlCol="0">
            <a:spAutoFit/>
          </a:bodyPr>
          <a:lstStyle/>
          <a:p>
            <a:r>
              <a:rPr lang="el-GR" dirty="0" err="1" smtClean="0"/>
              <a:t>Μπουμπουλίνα</a:t>
            </a:r>
            <a:endParaRPr lang="el-GR" dirty="0"/>
          </a:p>
        </p:txBody>
      </p:sp>
      <p:pic>
        <p:nvPicPr>
          <p:cNvPr id="10" name="9 - Εικόνα" descr="Untitled-1_112.jpg"/>
          <p:cNvPicPr>
            <a:picLocks noChangeAspect="1"/>
          </p:cNvPicPr>
          <p:nvPr/>
        </p:nvPicPr>
        <p:blipFill>
          <a:blip r:embed="rId5" cstate="print"/>
          <a:stretch>
            <a:fillRect/>
          </a:stretch>
        </p:blipFill>
        <p:spPr>
          <a:xfrm>
            <a:off x="5004048" y="1052736"/>
            <a:ext cx="3880387" cy="2952328"/>
          </a:xfrm>
          <a:prstGeom prst="rect">
            <a:avLst/>
          </a:prstGeom>
        </p:spPr>
      </p:pic>
      <p:sp>
        <p:nvSpPr>
          <p:cNvPr id="13" name="12 - TextBox"/>
          <p:cNvSpPr txBox="1"/>
          <p:nvPr/>
        </p:nvSpPr>
        <p:spPr>
          <a:xfrm>
            <a:off x="3923928" y="5661248"/>
            <a:ext cx="4104456" cy="954107"/>
          </a:xfrm>
          <a:prstGeom prst="rect">
            <a:avLst/>
          </a:prstGeom>
          <a:noFill/>
        </p:spPr>
        <p:txBody>
          <a:bodyPr wrap="square" rtlCol="0">
            <a:spAutoFit/>
          </a:bodyPr>
          <a:lstStyle/>
          <a:p>
            <a:r>
              <a:rPr lang="el-GR" sz="1400" i="1" dirty="0" smtClean="0">
                <a:solidFill>
                  <a:srgbClr val="000000"/>
                </a:solidFill>
                <a:latin typeface="Source Sans Pro"/>
              </a:rPr>
              <a:t>«Η αυτοθυσία της μάνας»,</a:t>
            </a:r>
            <a:r>
              <a:rPr lang="el-GR" sz="1400" i="1" dirty="0" smtClean="0"/>
              <a:t/>
            </a:r>
            <a:br>
              <a:rPr lang="el-GR" sz="1400" i="1" dirty="0" smtClean="0"/>
            </a:br>
            <a:r>
              <a:rPr lang="el-GR" sz="1400" i="1" dirty="0" err="1" smtClean="0">
                <a:solidFill>
                  <a:srgbClr val="000000"/>
                </a:solidFill>
                <a:latin typeface="Source Sans Pro"/>
              </a:rPr>
              <a:t>Εμίλ</a:t>
            </a:r>
            <a:r>
              <a:rPr lang="el-GR" sz="1400" i="1" dirty="0" smtClean="0">
                <a:solidFill>
                  <a:srgbClr val="000000"/>
                </a:solidFill>
                <a:latin typeface="Source Sans Pro"/>
              </a:rPr>
              <a:t> ντε </a:t>
            </a:r>
            <a:r>
              <a:rPr lang="el-GR" sz="1400" i="1" dirty="0" err="1" smtClean="0">
                <a:solidFill>
                  <a:srgbClr val="000000"/>
                </a:solidFill>
                <a:latin typeface="Source Sans Pro"/>
              </a:rPr>
              <a:t>Λανσάκ</a:t>
            </a:r>
            <a:r>
              <a:rPr lang="el-GR" sz="1400" i="1" dirty="0" smtClean="0">
                <a:solidFill>
                  <a:srgbClr val="000000"/>
                </a:solidFill>
                <a:latin typeface="Source Sans Pro"/>
              </a:rPr>
              <a:t>, 1827</a:t>
            </a:r>
            <a:endParaRPr lang="el-GR" sz="1400" i="1" dirty="0" smtClean="0"/>
          </a:p>
          <a:p>
            <a:r>
              <a:rPr lang="el-GR" sz="1400" dirty="0" smtClean="0"/>
              <a:t>Μεσολογγίτισσα σκοτώνει το παιδί της και αυτοκτονεί για να μην παραδοθεί στους Τούρκους</a:t>
            </a:r>
          </a:p>
        </p:txBody>
      </p:sp>
      <p:sp>
        <p:nvSpPr>
          <p:cNvPr id="14" name="13 - TextBox"/>
          <p:cNvSpPr txBox="1"/>
          <p:nvPr/>
        </p:nvSpPr>
        <p:spPr>
          <a:xfrm>
            <a:off x="5076056" y="4077072"/>
            <a:ext cx="3600400" cy="523220"/>
          </a:xfrm>
          <a:prstGeom prst="rect">
            <a:avLst/>
          </a:prstGeom>
          <a:noFill/>
        </p:spPr>
        <p:txBody>
          <a:bodyPr wrap="square" rtlCol="0">
            <a:spAutoFit/>
          </a:bodyPr>
          <a:lstStyle/>
          <a:p>
            <a:pPr algn="ctr"/>
            <a:r>
              <a:rPr lang="el-GR" sz="1400" i="1" dirty="0" smtClean="0">
                <a:solidFill>
                  <a:schemeClr val="bg1"/>
                </a:solidFill>
              </a:rPr>
              <a:t>Σουλιώτισσες, ελαιογραφία του Γεώργιου </a:t>
            </a:r>
            <a:r>
              <a:rPr lang="el-GR" sz="1400" i="1" dirty="0" err="1" smtClean="0">
                <a:solidFill>
                  <a:schemeClr val="bg1"/>
                </a:solidFill>
              </a:rPr>
              <a:t>Μηνιάτη</a:t>
            </a:r>
            <a:r>
              <a:rPr lang="el-GR" sz="1400" i="1" dirty="0" smtClean="0">
                <a:solidFill>
                  <a:schemeClr val="bg1"/>
                </a:solidFill>
              </a:rPr>
              <a:t> (1823-1895), β’ ήμισυ του 19ου αι.</a:t>
            </a:r>
            <a:endParaRPr lang="el-GR" sz="1400" i="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524000"/>
            <a:ext cx="8229600" cy="4785320"/>
          </a:xfrm>
        </p:spPr>
        <p:txBody>
          <a:bodyPr>
            <a:normAutofit fontScale="70000" lnSpcReduction="20000"/>
          </a:bodyPr>
          <a:lstStyle/>
          <a:p>
            <a:pPr>
              <a:lnSpc>
                <a:spcPct val="120000"/>
              </a:lnSpc>
            </a:pPr>
            <a:r>
              <a:rPr lang="el-GR" i="1" dirty="0" smtClean="0"/>
              <a:t>Κατά τη διάρκεια της Επανάστασης, ανά τον κόσμο, πολλοί άνθρωποι του πνεύματος και των τεχνών μέσω των συγγραφικών και των καλλιτεχνικών τους δραστηριοτήτων διαμόρφωσαν μία φιλελληνική κουλτούρα που επηρέασε έντονα την κοινή γνώμη της εποχής.</a:t>
            </a:r>
          </a:p>
          <a:p>
            <a:pPr>
              <a:lnSpc>
                <a:spcPct val="120000"/>
              </a:lnSpc>
            </a:pPr>
            <a:r>
              <a:rPr lang="el-GR" dirty="0" smtClean="0">
                <a:solidFill>
                  <a:srgbClr val="FFC000"/>
                </a:solidFill>
              </a:rPr>
              <a:t>Ο φιλελληνισμός πρόσφερε ενίσχυση </a:t>
            </a:r>
            <a:r>
              <a:rPr lang="el-GR" dirty="0" smtClean="0"/>
              <a:t>τόσο οικονομική (χρήματα, εφόδια) όσο και ηθική (ποικίλες εκδηλώσεις συμπαράστασης). Ιδιαίτερη αναφορά αξίζει στους φιλέλληνες που συμμετείχαν προσωπικά στον Αγώνα και στις προσπάθειες συγκρότησης κράτους. Πολλοί από αυτούς σκοτώθηκαν πολεμώντας για την ελευθερία των Ελλήνων. Ιδιαίτερη αναφορά αξίζει στον Άγγλο λόρδο Μπάιρον που πέθανε στο πολιορκημένο Μεσολόγγι (1824)</a:t>
            </a:r>
          </a:p>
          <a:p>
            <a:pPr>
              <a:lnSpc>
                <a:spcPct val="120000"/>
              </a:lnSpc>
            </a:pPr>
            <a:r>
              <a:rPr lang="el-GR" dirty="0" smtClean="0"/>
              <a:t>Ο </a:t>
            </a:r>
            <a:r>
              <a:rPr lang="el-GR" dirty="0" smtClean="0">
                <a:solidFill>
                  <a:srgbClr val="FFC000"/>
                </a:solidFill>
              </a:rPr>
              <a:t>φιλελληνισμός</a:t>
            </a:r>
            <a:r>
              <a:rPr lang="el-GR" dirty="0" smtClean="0"/>
              <a:t> ευνοήθηκε, επίσης, από τον θαυμασμό των Ευρωπαίων για τον αρχαίο ελληνικό πολιτισμό, τον αποτροπιασμό για τις βιαιότητες των Τούρκων σε βάρος άμαχων Ελλήνων, αλλά και από τη συγκίνηση που είχαν προκαλέσει οι ελληνικές επιτυχίες.</a:t>
            </a:r>
            <a:endParaRPr lang="el-GR" dirty="0"/>
          </a:p>
        </p:txBody>
      </p:sp>
      <p:sp>
        <p:nvSpPr>
          <p:cNvPr id="2" name="1 - Τίτλος"/>
          <p:cNvSpPr>
            <a:spLocks noGrp="1"/>
          </p:cNvSpPr>
          <p:nvPr>
            <p:ph type="title"/>
          </p:nvPr>
        </p:nvSpPr>
        <p:spPr/>
        <p:txBody>
          <a:bodyPr/>
          <a:lstStyle/>
          <a:p>
            <a:pPr algn="ctr"/>
            <a:r>
              <a:rPr lang="el-GR" b="1" dirty="0" smtClean="0">
                <a:solidFill>
                  <a:srgbClr val="FFC000"/>
                </a:solidFill>
              </a:rPr>
              <a:t>Φιλελληνισμός</a:t>
            </a:r>
            <a:endParaRPr lang="el-GR" b="1" dirty="0">
              <a:solidFill>
                <a:srgbClr val="FFC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Νέοι ιστορικοί του ΑΠΘ για το 1821"/>
          <p:cNvPicPr>
            <a:picLocks noGrp="1" noChangeAspect="1" noChangeArrowheads="1"/>
          </p:cNvPicPr>
          <p:nvPr>
            <p:ph idx="1"/>
          </p:nvPr>
        </p:nvPicPr>
        <p:blipFill>
          <a:blip r:embed="rId2" cstate="print"/>
          <a:stretch>
            <a:fillRect/>
          </a:stretch>
        </p:blipFill>
        <p:spPr bwMode="auto">
          <a:xfrm>
            <a:off x="504000" y="1524000"/>
            <a:ext cx="8136000" cy="4572000"/>
          </a:xfrm>
          <a:prstGeom prst="rect">
            <a:avLst/>
          </a:prstGeom>
          <a:noFill/>
        </p:spPr>
      </p:pic>
      <p:sp>
        <p:nvSpPr>
          <p:cNvPr id="2" name="1 - Τίτλος"/>
          <p:cNvSpPr>
            <a:spLocks noGrp="1"/>
          </p:cNvSpPr>
          <p:nvPr>
            <p:ph type="title"/>
          </p:nvPr>
        </p:nvSpPr>
        <p:spPr/>
        <p:txBody>
          <a:bodyPr>
            <a:normAutofit/>
          </a:bodyPr>
          <a:lstStyle/>
          <a:p>
            <a:r>
              <a:rPr lang="el-GR" dirty="0" smtClean="0"/>
              <a:t>Ο </a:t>
            </a:r>
            <a:r>
              <a:rPr lang="el-GR" sz="3100" dirty="0" smtClean="0"/>
              <a:t>λόρδος Βύρωνας φτάνει στο Μεσολόγγι (1823)</a:t>
            </a:r>
            <a:endParaRPr lang="el-GR" sz="3100" dirty="0"/>
          </a:p>
        </p:txBody>
      </p:sp>
      <p:sp>
        <p:nvSpPr>
          <p:cNvPr id="5" name="4 - TextBox"/>
          <p:cNvSpPr txBox="1"/>
          <p:nvPr/>
        </p:nvSpPr>
        <p:spPr>
          <a:xfrm>
            <a:off x="539552" y="6237312"/>
            <a:ext cx="7992888" cy="861774"/>
          </a:xfrm>
          <a:prstGeom prst="rect">
            <a:avLst/>
          </a:prstGeom>
          <a:noFill/>
        </p:spPr>
        <p:txBody>
          <a:bodyPr wrap="square" rtlCol="0">
            <a:spAutoFit/>
          </a:bodyPr>
          <a:lstStyle/>
          <a:p>
            <a:pPr algn="ctr"/>
            <a:r>
              <a:rPr lang="el-GR" sz="1400" i="1" dirty="0" smtClean="0">
                <a:solidFill>
                  <a:schemeClr val="bg1"/>
                </a:solidFill>
              </a:rPr>
              <a:t>«Η άφιξη του λόρδου Βύρωνα στο Μεσολόγγι», έργο του Θεόδωρου Βρυζάκη, 1861</a:t>
            </a:r>
            <a:r>
              <a:rPr lang="el-GR" dirty="0" smtClean="0"/>
              <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r>
              <a:rPr lang="el-GR" dirty="0" smtClean="0"/>
              <a:t/>
            </a:r>
            <a:br>
              <a:rPr lang="el-GR" dirty="0" smtClean="0"/>
            </a:br>
            <a:r>
              <a:rPr lang="el-GR" dirty="0" smtClean="0"/>
              <a:t>Ο τρίτος χρόνος της επανάστασης χαρακτηρίζεται από μία κάμψη της δραστηριότητας ελλήνων και των τούρκων που οφείλεται σε εσωτερική κρίση και των δύο αντιπάλων, αλλά και σε άλλα αίτια. </a:t>
            </a:r>
          </a:p>
          <a:p>
            <a:r>
              <a:rPr lang="el-GR" dirty="0" smtClean="0"/>
              <a:t>Στην Ελλάδα η κρίση εκδηλώνεται με οξύτατες αντιθέσεις μεταξύ των πολιτικών και στρατιωτικών, που θα οδηγήσουν στον εμφύλιο πόλεμο.</a:t>
            </a:r>
          </a:p>
          <a:p>
            <a:r>
              <a:rPr lang="el-GR" dirty="0" smtClean="0"/>
              <a:t> Το 1824 μπορεί να χαρακτηριστεί ως η τραγικότερη και πιο κρίσιμη περίοδος της επανάστασης. Οι βαθύτερες διαφορές και προσωπικές αντιζηλίες μεταξύ πολιτικών και στρατιωτικών είχαν οξυνθεί τους τελευταίους μήνες του 1823 και είχαν οδηγήσει σε τέτοια ένταση που έφερνε προς την ένοπλη αναμέτρηση</a:t>
            </a:r>
            <a:endParaRPr lang="el-GR" dirty="0"/>
          </a:p>
        </p:txBody>
      </p:sp>
      <p:sp>
        <p:nvSpPr>
          <p:cNvPr id="5" name="4 - Τίτλος"/>
          <p:cNvSpPr>
            <a:spLocks noGrp="1"/>
          </p:cNvSpPr>
          <p:nvPr>
            <p:ph type="title"/>
          </p:nvPr>
        </p:nvSpPr>
        <p:spPr>
          <a:xfrm>
            <a:off x="457200" y="285728"/>
            <a:ext cx="8229600" cy="1085872"/>
          </a:xfrm>
        </p:spPr>
        <p:txBody>
          <a:bodyPr>
            <a:normAutofit/>
          </a:bodyPr>
          <a:lstStyle/>
          <a:p>
            <a:pPr algn="ctr"/>
            <a:r>
              <a:rPr lang="el-GR" sz="3600" b="1" dirty="0" smtClean="0">
                <a:solidFill>
                  <a:schemeClr val="bg2">
                    <a:lumMod val="75000"/>
                  </a:schemeClr>
                </a:solidFill>
              </a:rPr>
              <a:t>1823-1824: Εμφύλιοι πόλεμοι!!</a:t>
            </a:r>
            <a:endParaRPr lang="el-GR" sz="3600"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Τότε </a:t>
            </a:r>
            <a:r>
              <a:rPr lang="el-GR" dirty="0" smtClean="0">
                <a:solidFill>
                  <a:srgbClr val="FF0000"/>
                </a:solidFill>
              </a:rPr>
              <a:t>οι Έλληνες </a:t>
            </a:r>
            <a:r>
              <a:rPr lang="el-GR" dirty="0" smtClean="0"/>
              <a:t>άδραξαν τ’ άρματα ενάντια σε μια πανίσχυρη και απέραντη αυτοκρατορία, </a:t>
            </a:r>
            <a:r>
              <a:rPr lang="el-GR" dirty="0" smtClean="0">
                <a:solidFill>
                  <a:srgbClr val="FF0000"/>
                </a:solidFill>
              </a:rPr>
              <a:t>αποφασισμένοι να πολεμήσουν ως το θάνατο για ν’ αποκτήσουν την εθνική τους ελευθερία.</a:t>
            </a:r>
          </a:p>
          <a:p>
            <a:r>
              <a:rPr lang="el-GR" dirty="0" smtClean="0"/>
              <a:t>Ο εχθρός είχε τα πάντα. Στρατούς, στόλους, χρήματα και τη νομιμότητα του κυρίαρχου, που η Ιερή Συμμαχία ύψωσε σε ύψιστο δόγμα στο συνέδριο  της Βιέννης το 1815</a:t>
            </a:r>
          </a:p>
          <a:p>
            <a:r>
              <a:rPr lang="el-GR" dirty="0" smtClean="0"/>
              <a:t>Οι  ξεσηκωμένοι  είχαν την απελπισία του σκλάβου.</a:t>
            </a:r>
          </a:p>
          <a:p>
            <a:r>
              <a:rPr lang="el-GR" dirty="0" smtClean="0"/>
              <a:t>Κι όμως νίκησαν, γράφοντας στις σελίδες της παγκόσμιας ιστορίας λαμπρότατο κεφάλαιο.</a:t>
            </a:r>
            <a:endParaRPr lang="el-GR" dirty="0"/>
          </a:p>
        </p:txBody>
      </p:sp>
      <p:sp>
        <p:nvSpPr>
          <p:cNvPr id="3" name="2 - Τίτλος"/>
          <p:cNvSpPr>
            <a:spLocks noGrp="1"/>
          </p:cNvSpPr>
          <p:nvPr>
            <p:ph type="title"/>
          </p:nvPr>
        </p:nvSpPr>
        <p:spPr>
          <a:xfrm>
            <a:off x="251520" y="152400"/>
            <a:ext cx="8712968" cy="1116360"/>
          </a:xfrm>
        </p:spPr>
        <p:txBody>
          <a:bodyPr>
            <a:normAutofit fontScale="90000"/>
          </a:bodyPr>
          <a:lstStyle/>
          <a:p>
            <a:pPr algn="ctr"/>
            <a:r>
              <a:rPr lang="el-GR" dirty="0" smtClean="0"/>
              <a:t> </a:t>
            </a:r>
            <a:r>
              <a:rPr lang="el-GR" sz="3600" b="1" dirty="0" smtClean="0">
                <a:solidFill>
                  <a:srgbClr val="FFC000"/>
                </a:solidFill>
              </a:rPr>
              <a:t>Το  1821 παραμένει η μέγιστη ώρα του λαού μας</a:t>
            </a:r>
            <a:endParaRPr lang="el-GR" sz="3600" b="1" dirty="0">
              <a:solidFill>
                <a:srgbClr val="FFC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95536" y="260648"/>
            <a:ext cx="8229600" cy="1219200"/>
          </a:xfrm>
        </p:spPr>
        <p:txBody>
          <a:bodyPr>
            <a:normAutofit fontScale="90000"/>
          </a:bodyPr>
          <a:lstStyle/>
          <a:p>
            <a:pPr algn="ctr"/>
            <a:r>
              <a:rPr lang="el-GR" dirty="0" smtClean="0">
                <a:solidFill>
                  <a:srgbClr val="7030A0"/>
                </a:solidFill>
              </a:rPr>
              <a:t>1824 : Αιγυπτιακός στρατός</a:t>
            </a:r>
            <a:br>
              <a:rPr lang="el-GR" dirty="0" smtClean="0">
                <a:solidFill>
                  <a:srgbClr val="7030A0"/>
                </a:solidFill>
              </a:rPr>
            </a:br>
            <a:r>
              <a:rPr lang="el-GR" dirty="0" smtClean="0">
                <a:solidFill>
                  <a:srgbClr val="7030A0"/>
                </a:solidFill>
              </a:rPr>
              <a:t> καλείται να καταστείλει την επανάσταση</a:t>
            </a:r>
            <a:endParaRPr lang="el-GR" dirty="0">
              <a:solidFill>
                <a:srgbClr val="7030A0"/>
              </a:solidFill>
            </a:endParaRPr>
          </a:p>
        </p:txBody>
      </p:sp>
      <p:sp>
        <p:nvSpPr>
          <p:cNvPr id="2" name="1 - Θέση περιεχομένου"/>
          <p:cNvSpPr>
            <a:spLocks noGrp="1"/>
          </p:cNvSpPr>
          <p:nvPr>
            <p:ph sz="half" idx="1"/>
          </p:nvPr>
        </p:nvSpPr>
        <p:spPr>
          <a:xfrm>
            <a:off x="179512" y="1700808"/>
            <a:ext cx="3857652" cy="4572000"/>
          </a:xfrm>
        </p:spPr>
        <p:txBody>
          <a:bodyPr>
            <a:normAutofit fontScale="92500" lnSpcReduction="20000"/>
          </a:bodyPr>
          <a:lstStyle/>
          <a:p>
            <a:r>
              <a:rPr lang="el-GR" dirty="0" smtClean="0"/>
              <a:t>Το 1824 ο σουλτάνος ήρθε σε συμφωνία με τον ηγεμόνα της Αιγύπτου </a:t>
            </a:r>
            <a:r>
              <a:rPr lang="el-GR" dirty="0" err="1" smtClean="0"/>
              <a:t>Μοχάμετ</a:t>
            </a:r>
            <a:r>
              <a:rPr lang="el-GR" dirty="0" smtClean="0"/>
              <a:t>  </a:t>
            </a:r>
            <a:r>
              <a:rPr lang="el-GR" dirty="0" err="1" smtClean="0"/>
              <a:t>Άλι</a:t>
            </a:r>
            <a:r>
              <a:rPr lang="el-GR" dirty="0" smtClean="0"/>
              <a:t>, προσφέροντάς του, σε περίπτωση καταστολής της επανάστασης, την Κρήτη και την Πελοπόννησο. </a:t>
            </a:r>
          </a:p>
          <a:p>
            <a:r>
              <a:rPr lang="el-GR" dirty="0" smtClean="0"/>
              <a:t>Πράγματι, αιγυπτιακός στρατός κατέπνιξε την επανάσταση στην </a:t>
            </a:r>
            <a:r>
              <a:rPr lang="el-GR" dirty="0" smtClean="0">
                <a:solidFill>
                  <a:srgbClr val="FF0000"/>
                </a:solidFill>
              </a:rPr>
              <a:t>Κρήτη</a:t>
            </a:r>
            <a:r>
              <a:rPr lang="el-GR" dirty="0" smtClean="0"/>
              <a:t> και κατέστρεψε </a:t>
            </a:r>
            <a:r>
              <a:rPr lang="el-GR" dirty="0" smtClean="0">
                <a:solidFill>
                  <a:srgbClr val="FF0000"/>
                </a:solidFill>
              </a:rPr>
              <a:t>την Κάσο</a:t>
            </a:r>
            <a:r>
              <a:rPr lang="el-GR" dirty="0" smtClean="0"/>
              <a:t>, ενώ τουρκικές δυνάμεις έκαναν το ίδιο </a:t>
            </a:r>
            <a:r>
              <a:rPr lang="el-GR" dirty="0" smtClean="0">
                <a:solidFill>
                  <a:srgbClr val="FF0000"/>
                </a:solidFill>
              </a:rPr>
              <a:t>στα Ψαρά</a:t>
            </a:r>
            <a:r>
              <a:rPr lang="el-GR" dirty="0" smtClean="0"/>
              <a:t>.</a:t>
            </a:r>
            <a:endParaRPr lang="el-GR" dirty="0"/>
          </a:p>
        </p:txBody>
      </p:sp>
      <p:sp>
        <p:nvSpPr>
          <p:cNvPr id="9" name="8 - TextBox"/>
          <p:cNvSpPr txBox="1"/>
          <p:nvPr/>
        </p:nvSpPr>
        <p:spPr>
          <a:xfrm>
            <a:off x="3995936" y="5661248"/>
            <a:ext cx="4934352" cy="307777"/>
          </a:xfrm>
          <a:prstGeom prst="rect">
            <a:avLst/>
          </a:prstGeom>
          <a:noFill/>
        </p:spPr>
        <p:txBody>
          <a:bodyPr wrap="square" rtlCol="0">
            <a:spAutoFit/>
          </a:bodyPr>
          <a:lstStyle/>
          <a:p>
            <a:pPr algn="ctr"/>
            <a:r>
              <a:rPr lang="el-GR" sz="1400" i="1" dirty="0" err="1" smtClean="0">
                <a:solidFill>
                  <a:schemeClr val="bg1"/>
                </a:solidFill>
              </a:rPr>
              <a:t>Νικ</a:t>
            </a:r>
            <a:r>
              <a:rPr lang="el-GR" sz="1400" i="1" dirty="0" smtClean="0">
                <a:solidFill>
                  <a:schemeClr val="bg1"/>
                </a:solidFill>
              </a:rPr>
              <a:t>. </a:t>
            </a:r>
            <a:r>
              <a:rPr lang="el-GR" sz="1400" i="1" dirty="0" err="1" smtClean="0">
                <a:solidFill>
                  <a:schemeClr val="bg1"/>
                </a:solidFill>
              </a:rPr>
              <a:t>Γύζη</a:t>
            </a:r>
            <a:r>
              <a:rPr lang="el-GR" sz="1400" i="1" dirty="0" smtClean="0">
                <a:solidFill>
                  <a:schemeClr val="bg1"/>
                </a:solidFill>
              </a:rPr>
              <a:t>, Η καταστροφή των Ψαρών , 1896- 98</a:t>
            </a:r>
            <a:endParaRPr lang="el-GR" sz="1400" i="1" dirty="0">
              <a:solidFill>
                <a:schemeClr val="bg1"/>
              </a:solidFill>
            </a:endParaRPr>
          </a:p>
        </p:txBody>
      </p:sp>
      <p:pic>
        <p:nvPicPr>
          <p:cNvPr id="18438" name="Picture 6" descr="Μετά την καταστροφή των Ψαρών"/>
          <p:cNvPicPr>
            <a:picLocks noChangeAspect="1" noChangeArrowheads="1"/>
          </p:cNvPicPr>
          <p:nvPr/>
        </p:nvPicPr>
        <p:blipFill>
          <a:blip r:embed="rId2" cstate="print"/>
          <a:srcRect/>
          <a:stretch>
            <a:fillRect/>
          </a:stretch>
        </p:blipFill>
        <p:spPr bwMode="auto">
          <a:xfrm>
            <a:off x="3923928" y="1916832"/>
            <a:ext cx="4956430" cy="367240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descr="Η Ναυμαχία του Γέροντα στην Μικρασία. Ο θρίαμβος των πυρπολικών του Μιαούλη  κόντρα στον πανίσχυρο στόλο των τουρκοαιγυπτίων. Η σημασία της νίκης -  ΜΗΧΑΝΗ ΤΟΥ ΧΡΟΝΟ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3012" name="Picture 4" descr="Η Ναυμαχία του Γέροντα στην Μικρασία. Ο θρίαμβος των πυρπολικών του Μιαούλη  κόντρα στον πανίσχυρο στόλο των τουρκοαιγυπτίων. Η σημασία της νίκης -  ΜΗΧΑΝΗ ΤΟΥ ΧΡΟΝΟΥ"/>
          <p:cNvPicPr>
            <a:picLocks noChangeAspect="1" noChangeArrowheads="1"/>
          </p:cNvPicPr>
          <p:nvPr/>
        </p:nvPicPr>
        <p:blipFill>
          <a:blip r:embed="rId2" cstate="print"/>
          <a:srcRect/>
          <a:stretch>
            <a:fillRect/>
          </a:stretch>
        </p:blipFill>
        <p:spPr bwMode="auto">
          <a:xfrm>
            <a:off x="1500166" y="2643182"/>
            <a:ext cx="5715000" cy="3448051"/>
          </a:xfrm>
          <a:prstGeom prst="rect">
            <a:avLst/>
          </a:prstGeom>
          <a:noFill/>
        </p:spPr>
      </p:pic>
      <p:sp>
        <p:nvSpPr>
          <p:cNvPr id="6" name="5 - Τίτλος"/>
          <p:cNvSpPr>
            <a:spLocks noGrp="1"/>
          </p:cNvSpPr>
          <p:nvPr>
            <p:ph type="title"/>
          </p:nvPr>
        </p:nvSpPr>
        <p:spPr>
          <a:xfrm>
            <a:off x="457200" y="152400"/>
            <a:ext cx="8229600" cy="2062154"/>
          </a:xfrm>
        </p:spPr>
        <p:txBody>
          <a:bodyPr>
            <a:noAutofit/>
          </a:bodyPr>
          <a:lstStyle/>
          <a:p>
            <a:r>
              <a:rPr lang="el-GR" sz="2400" b="1" dirty="0" smtClean="0">
                <a:latin typeface="Calibri" pitchFamily="34" charset="0"/>
                <a:cs typeface="Calibri" pitchFamily="34" charset="0"/>
              </a:rPr>
              <a:t>Η ελληνική απάντηση δόθηκε στη </a:t>
            </a:r>
            <a:r>
              <a:rPr lang="el-GR" sz="2400" b="1" dirty="0" smtClean="0">
                <a:solidFill>
                  <a:srgbClr val="FF0000"/>
                </a:solidFill>
                <a:effectLst/>
                <a:latin typeface="Calibri" pitchFamily="34" charset="0"/>
                <a:cs typeface="Calibri" pitchFamily="34" charset="0"/>
              </a:rPr>
              <a:t>ναυμαχία του Γέροντα</a:t>
            </a:r>
            <a:r>
              <a:rPr lang="el-GR" sz="2400" b="1" dirty="0" smtClean="0">
                <a:solidFill>
                  <a:srgbClr val="FF0000"/>
                </a:solidFill>
                <a:latin typeface="Calibri" pitchFamily="34" charset="0"/>
                <a:cs typeface="Calibri" pitchFamily="34" charset="0"/>
              </a:rPr>
              <a:t> </a:t>
            </a:r>
            <a:r>
              <a:rPr lang="el-GR" sz="2400" b="1" dirty="0" smtClean="0">
                <a:latin typeface="Calibri" pitchFamily="34" charset="0"/>
                <a:cs typeface="Calibri" pitchFamily="34" charset="0"/>
              </a:rPr>
              <a:t>(</a:t>
            </a:r>
            <a:r>
              <a:rPr lang="el-GR" sz="2000" b="1" i="1" dirty="0" smtClean="0">
                <a:latin typeface="Calibri" pitchFamily="34" charset="0"/>
                <a:cs typeface="Calibri" pitchFamily="34" charset="0"/>
              </a:rPr>
              <a:t>απέναντι από τη Λέρο, 29 Αυγούστου 1824</a:t>
            </a:r>
            <a:r>
              <a:rPr lang="el-GR" sz="2400" b="1" dirty="0" smtClean="0">
                <a:latin typeface="Calibri" pitchFamily="34" charset="0"/>
                <a:cs typeface="Calibri" pitchFamily="34" charset="0"/>
              </a:rPr>
              <a:t>), στην οποία ελληνικές ναυτικές δυνάμεις με επικεφαλής τον </a:t>
            </a:r>
            <a:r>
              <a:rPr lang="el-GR" sz="2400" b="1" dirty="0" smtClean="0">
                <a:solidFill>
                  <a:srgbClr val="FF0000"/>
                </a:solidFill>
                <a:effectLst/>
                <a:latin typeface="Calibri" pitchFamily="34" charset="0"/>
                <a:cs typeface="Calibri" pitchFamily="34" charset="0"/>
              </a:rPr>
              <a:t>Α. Μιαούλη</a:t>
            </a:r>
            <a:r>
              <a:rPr lang="el-GR" sz="2400" b="1" dirty="0" smtClean="0">
                <a:solidFill>
                  <a:srgbClr val="FF0000"/>
                </a:solidFill>
                <a:latin typeface="Calibri" pitchFamily="34" charset="0"/>
                <a:cs typeface="Calibri" pitchFamily="34" charset="0"/>
              </a:rPr>
              <a:t> </a:t>
            </a:r>
            <a:r>
              <a:rPr lang="el-GR" sz="2400" b="1" dirty="0" smtClean="0">
                <a:latin typeface="Calibri" pitchFamily="34" charset="0"/>
                <a:cs typeface="Calibri" pitchFamily="34" charset="0"/>
              </a:rPr>
              <a:t>κατάφεραν ισχυρό χτύπημα στον </a:t>
            </a:r>
            <a:r>
              <a:rPr lang="el-GR" sz="2400" b="1" dirty="0" err="1" smtClean="0">
                <a:latin typeface="Calibri" pitchFamily="34" charset="0"/>
                <a:cs typeface="Calibri" pitchFamily="34" charset="0"/>
              </a:rPr>
              <a:t>τουρκοαιγυπτιακό</a:t>
            </a:r>
            <a:r>
              <a:rPr lang="el-GR" sz="2400" b="1" dirty="0" smtClean="0">
                <a:latin typeface="Calibri" pitchFamily="34" charset="0"/>
                <a:cs typeface="Calibri" pitchFamily="34" charset="0"/>
              </a:rPr>
              <a:t> στόλο</a:t>
            </a:r>
            <a:endParaRPr lang="el-GR"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95536" y="1428736"/>
            <a:ext cx="8229600" cy="5429264"/>
          </a:xfrm>
        </p:spPr>
        <p:txBody>
          <a:bodyPr>
            <a:normAutofit/>
          </a:bodyPr>
          <a:lstStyle/>
          <a:p>
            <a:pPr>
              <a:buNone/>
            </a:pPr>
            <a:r>
              <a:rPr lang="el-GR" sz="2400" dirty="0" smtClean="0"/>
              <a:t>    Ενώ η επανάσταση στερούνταν τους φυσικούς αρχηγούς της – ο Ανδρούτσος θανατώθηκε στην Ακρόπολη  από τους ανθρώπους του </a:t>
            </a:r>
            <a:r>
              <a:rPr lang="el-GR" sz="2400" dirty="0" err="1" smtClean="0"/>
              <a:t>Μπούρα</a:t>
            </a:r>
            <a:r>
              <a:rPr lang="el-GR" sz="2400" dirty="0" smtClean="0"/>
              <a:t> – και η κυβέρνηση αδρανούσε, ο Ιμπραήμ ερχόταν απειλητικός να καταστείλει με κάθε τρόπο και μέσο την εξέγερση ενάντια της Τουρκίας.</a:t>
            </a:r>
          </a:p>
          <a:p>
            <a:pPr>
              <a:buNone/>
            </a:pPr>
            <a:r>
              <a:rPr lang="el-GR" dirty="0" smtClean="0"/>
              <a:t> </a:t>
            </a:r>
          </a:p>
        </p:txBody>
      </p:sp>
      <p:sp>
        <p:nvSpPr>
          <p:cNvPr id="3" name="2 - Τίτλος"/>
          <p:cNvSpPr>
            <a:spLocks noGrp="1"/>
          </p:cNvSpPr>
          <p:nvPr>
            <p:ph type="title"/>
          </p:nvPr>
        </p:nvSpPr>
        <p:spPr/>
        <p:txBody>
          <a:bodyPr>
            <a:normAutofit/>
          </a:bodyPr>
          <a:lstStyle/>
          <a:p>
            <a:pPr algn="ctr"/>
            <a:r>
              <a:rPr lang="el-GR" sz="3600" dirty="0" smtClean="0">
                <a:solidFill>
                  <a:schemeClr val="bg2">
                    <a:lumMod val="75000"/>
                  </a:schemeClr>
                </a:solidFill>
              </a:rPr>
              <a:t>1825 : ο Ιμπραήμ καταστρέφει την Πελοπόννησο</a:t>
            </a:r>
            <a:endParaRPr lang="el-GR" sz="3600" dirty="0">
              <a:solidFill>
                <a:schemeClr val="bg2">
                  <a:lumMod val="75000"/>
                </a:schemeClr>
              </a:solidFill>
            </a:endParaRPr>
          </a:p>
        </p:txBody>
      </p:sp>
      <p:pic>
        <p:nvPicPr>
          <p:cNvPr id="5" name="Picture 14" descr="mesologi0"/>
          <p:cNvPicPr>
            <a:picLocks noChangeAspect="1"/>
          </p:cNvPicPr>
          <p:nvPr/>
        </p:nvPicPr>
        <p:blipFill>
          <a:blip r:embed="rId2" cstate="print"/>
          <a:stretch>
            <a:fillRect/>
          </a:stretch>
        </p:blipFill>
        <p:spPr>
          <a:xfrm>
            <a:off x="1571604" y="3429000"/>
            <a:ext cx="6572296" cy="3092663"/>
          </a:xfrm>
          <a:prstGeom prst="rect">
            <a:avLst/>
          </a:prstGeom>
          <a:noFill/>
          <a:ln w="9525">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7544" y="1268760"/>
            <a:ext cx="8229600" cy="936104"/>
          </a:xfrm>
        </p:spPr>
        <p:txBody>
          <a:bodyPr/>
          <a:lstStyle/>
          <a:p>
            <a:pPr>
              <a:buNone/>
            </a:pPr>
            <a:r>
              <a:rPr lang="el-GR" dirty="0" smtClean="0"/>
              <a:t>   Η πτώση του </a:t>
            </a:r>
            <a:r>
              <a:rPr lang="el-GR" dirty="0" err="1" smtClean="0">
                <a:solidFill>
                  <a:schemeClr val="bg2">
                    <a:lumMod val="75000"/>
                  </a:schemeClr>
                </a:solidFill>
              </a:rPr>
              <a:t>Νεοκάστρου</a:t>
            </a:r>
            <a:r>
              <a:rPr lang="el-GR" dirty="0" smtClean="0">
                <a:solidFill>
                  <a:schemeClr val="bg2">
                    <a:lumMod val="75000"/>
                  </a:schemeClr>
                </a:solidFill>
              </a:rPr>
              <a:t> (Πύλου)</a:t>
            </a:r>
            <a:r>
              <a:rPr lang="el-GR" dirty="0" smtClean="0"/>
              <a:t> στις 7 Απριλίου κατέληξε σε συμφορά για τους Έλληνες</a:t>
            </a:r>
            <a:endParaRPr lang="el-GR" dirty="0"/>
          </a:p>
        </p:txBody>
      </p:sp>
      <p:sp>
        <p:nvSpPr>
          <p:cNvPr id="3" name="2 - Τίτλος"/>
          <p:cNvSpPr>
            <a:spLocks noGrp="1"/>
          </p:cNvSpPr>
          <p:nvPr>
            <p:ph type="title"/>
          </p:nvPr>
        </p:nvSpPr>
        <p:spPr>
          <a:xfrm>
            <a:off x="467544" y="404664"/>
            <a:ext cx="8229600" cy="720080"/>
          </a:xfrm>
        </p:spPr>
        <p:txBody>
          <a:bodyPr>
            <a:normAutofit/>
          </a:bodyPr>
          <a:lstStyle/>
          <a:p>
            <a:pPr algn="ctr"/>
            <a:r>
              <a:rPr lang="el-GR" sz="3200" dirty="0" smtClean="0">
                <a:solidFill>
                  <a:schemeClr val="bg2">
                    <a:lumMod val="75000"/>
                  </a:schemeClr>
                </a:solidFill>
              </a:rPr>
              <a:t>Αρχίζει από τη νοτιοδυτική Πελοπόννησο</a:t>
            </a:r>
            <a:endParaRPr lang="el-GR" sz="3200" dirty="0">
              <a:solidFill>
                <a:schemeClr val="bg2">
                  <a:lumMod val="75000"/>
                </a:schemeClr>
              </a:solidFill>
            </a:endParaRPr>
          </a:p>
        </p:txBody>
      </p:sp>
      <p:pic>
        <p:nvPicPr>
          <p:cNvPr id="4" name="3 - Εικόνα" descr="Zografos-Makriyannis_13_Navarino_Boissonas.jpg"/>
          <p:cNvPicPr>
            <a:picLocks noChangeAspect="1"/>
          </p:cNvPicPr>
          <p:nvPr/>
        </p:nvPicPr>
        <p:blipFill>
          <a:blip r:embed="rId2" cstate="print"/>
          <a:stretch>
            <a:fillRect/>
          </a:stretch>
        </p:blipFill>
        <p:spPr>
          <a:xfrm>
            <a:off x="971600" y="2204864"/>
            <a:ext cx="7286644" cy="4058914"/>
          </a:xfrm>
          <a:prstGeom prst="rect">
            <a:avLst/>
          </a:prstGeom>
        </p:spPr>
      </p:pic>
      <p:sp>
        <p:nvSpPr>
          <p:cNvPr id="5" name="4 - TextBox"/>
          <p:cNvSpPr txBox="1"/>
          <p:nvPr/>
        </p:nvSpPr>
        <p:spPr>
          <a:xfrm>
            <a:off x="1187624" y="6309320"/>
            <a:ext cx="7128792" cy="307777"/>
          </a:xfrm>
          <a:prstGeom prst="rect">
            <a:avLst/>
          </a:prstGeom>
          <a:noFill/>
        </p:spPr>
        <p:txBody>
          <a:bodyPr wrap="square" rtlCol="0">
            <a:spAutoFit/>
          </a:bodyPr>
          <a:lstStyle/>
          <a:p>
            <a:pPr algn="ctr"/>
            <a:r>
              <a:rPr lang="el-GR" sz="1400" i="1" dirty="0" err="1" smtClean="0">
                <a:solidFill>
                  <a:schemeClr val="bg1"/>
                </a:solidFill>
              </a:rPr>
              <a:t>Παναγ</a:t>
            </a:r>
            <a:r>
              <a:rPr lang="el-GR" sz="1400" i="1" dirty="0" smtClean="0">
                <a:solidFill>
                  <a:schemeClr val="bg1"/>
                </a:solidFill>
              </a:rPr>
              <a:t>. Ζωγράφος, η πολιορκία του Ναβαρίνου</a:t>
            </a:r>
            <a:endParaRPr lang="el-GR" sz="1400" i="1"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20 Μαΐου 1825: Η θυσία του Παπαφλέσσα στο Μανιάκι | ΕΛΛΑΣ-ΜΑΚΕΔΟΝΟΜΑΧΟΣ's  Blog"/>
          <p:cNvPicPr>
            <a:picLocks noChangeAspect="1" noChangeArrowheads="1"/>
          </p:cNvPicPr>
          <p:nvPr/>
        </p:nvPicPr>
        <p:blipFill>
          <a:blip r:embed="rId2" cstate="print"/>
          <a:srcRect/>
          <a:stretch>
            <a:fillRect/>
          </a:stretch>
        </p:blipFill>
        <p:spPr bwMode="auto">
          <a:xfrm>
            <a:off x="1475656" y="1916832"/>
            <a:ext cx="6219826" cy="4562476"/>
          </a:xfrm>
          <a:prstGeom prst="rect">
            <a:avLst/>
          </a:prstGeom>
          <a:noFill/>
        </p:spPr>
      </p:pic>
      <p:sp>
        <p:nvSpPr>
          <p:cNvPr id="9" name="8 - Τίτλος"/>
          <p:cNvSpPr>
            <a:spLocks noGrp="1"/>
          </p:cNvSpPr>
          <p:nvPr>
            <p:ph type="title"/>
          </p:nvPr>
        </p:nvSpPr>
        <p:spPr>
          <a:xfrm>
            <a:off x="251520" y="404664"/>
            <a:ext cx="8640960" cy="1281300"/>
          </a:xfrm>
        </p:spPr>
        <p:txBody>
          <a:bodyPr>
            <a:normAutofit/>
          </a:bodyPr>
          <a:lstStyle/>
          <a:p>
            <a:pPr algn="ctr"/>
            <a:r>
              <a:rPr lang="el-GR" sz="3200" b="1" dirty="0" smtClean="0"/>
              <a:t>Ο θάνατος του Παπαφλέσσα στο Μανιάκι αποτέλεσε βαρύ πλήγμα για την επανάσταση</a:t>
            </a:r>
            <a:endParaRPr lang="el-GR" sz="3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8208912" cy="1219200"/>
          </a:xfrm>
        </p:spPr>
        <p:txBody>
          <a:bodyPr>
            <a:normAutofit/>
          </a:bodyPr>
          <a:lstStyle/>
          <a:p>
            <a:r>
              <a:rPr lang="el-GR" sz="2400" b="1" dirty="0" smtClean="0">
                <a:latin typeface="Calibri" pitchFamily="34" charset="0"/>
                <a:cs typeface="Calibri" pitchFamily="34" charset="0"/>
              </a:rPr>
              <a:t>Μόνο  στους </a:t>
            </a:r>
            <a:r>
              <a:rPr lang="el-GR" sz="2400" b="1" dirty="0" smtClean="0">
                <a:solidFill>
                  <a:srgbClr val="FF0000"/>
                </a:solidFill>
                <a:latin typeface="Calibri" pitchFamily="34" charset="0"/>
                <a:cs typeface="Calibri" pitchFamily="34" charset="0"/>
              </a:rPr>
              <a:t>Μύλους</a:t>
            </a:r>
            <a:r>
              <a:rPr lang="el-GR" sz="2400" b="1" dirty="0" smtClean="0">
                <a:latin typeface="Calibri" pitchFamily="34" charset="0"/>
                <a:cs typeface="Calibri" pitchFamily="34" charset="0"/>
              </a:rPr>
              <a:t>, </a:t>
            </a:r>
            <a:r>
              <a:rPr lang="el-GR" sz="2400" b="1" i="1" dirty="0" smtClean="0">
                <a:latin typeface="Calibri" pitchFamily="34" charset="0"/>
                <a:cs typeface="Calibri" pitchFamily="34" charset="0"/>
              </a:rPr>
              <a:t>περιοχή κοντά στο Άργος</a:t>
            </a:r>
            <a:r>
              <a:rPr lang="el-GR" sz="2400" b="1" dirty="0" smtClean="0">
                <a:latin typeface="Calibri" pitchFamily="34" charset="0"/>
                <a:cs typeface="Calibri" pitchFamily="34" charset="0"/>
              </a:rPr>
              <a:t>, οι </a:t>
            </a:r>
            <a:r>
              <a:rPr lang="el-GR" sz="2400" b="1" dirty="0" err="1" smtClean="0">
                <a:latin typeface="Calibri" pitchFamily="34" charset="0"/>
                <a:cs typeface="Calibri" pitchFamily="34" charset="0"/>
              </a:rPr>
              <a:t>Δημ</a:t>
            </a:r>
            <a:r>
              <a:rPr lang="el-GR" sz="2400" b="1" dirty="0" smtClean="0">
                <a:latin typeface="Calibri" pitchFamily="34" charset="0"/>
                <a:cs typeface="Calibri" pitchFamily="34" charset="0"/>
              </a:rPr>
              <a:t>. </a:t>
            </a:r>
            <a:r>
              <a:rPr lang="el-GR" sz="2400" b="1" dirty="0" err="1" smtClean="0">
                <a:latin typeface="Calibri" pitchFamily="34" charset="0"/>
                <a:cs typeface="Calibri" pitchFamily="34" charset="0"/>
              </a:rPr>
              <a:t>Yψηλάντης</a:t>
            </a:r>
            <a:r>
              <a:rPr lang="el-GR" sz="2400" b="1" dirty="0" smtClean="0">
                <a:latin typeface="Calibri" pitchFamily="34" charset="0"/>
                <a:cs typeface="Calibri" pitchFamily="34" charset="0"/>
              </a:rPr>
              <a:t>, Κων. Μαυρομιχάλης και Μακρυγιάννης κατάφεραν να πλήξουν τις δυνάμεις του Ιμπραήμ (13 Ιουνίου 1825)</a:t>
            </a:r>
            <a:endParaRPr lang="el-GR" sz="2400" b="1" dirty="0">
              <a:latin typeface="Calibri" pitchFamily="34" charset="0"/>
              <a:cs typeface="Calibri" pitchFamily="34" charset="0"/>
            </a:endParaRPr>
          </a:p>
        </p:txBody>
      </p:sp>
      <p:sp>
        <p:nvSpPr>
          <p:cNvPr id="40964" name="AutoShape 4" descr="Η Ναυμαχία του Γέροντα στην Μικρασία. Ο θρίαμβος των πυρπολικών του Μιαούλη  κόντρα στον πανίσχυρο στόλο των τουρκοαιγυπτίων. Η σημασία της νίκης -  ΜΗΧΑΝΗ ΤΟΥ ΧΡΟΝΟ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 name="6 - Εικόνα" descr="Dimitrios_Ypsilantis.jpg"/>
          <p:cNvPicPr>
            <a:picLocks noChangeAspect="1"/>
          </p:cNvPicPr>
          <p:nvPr/>
        </p:nvPicPr>
        <p:blipFill>
          <a:blip r:embed="rId2" cstate="print"/>
          <a:stretch>
            <a:fillRect/>
          </a:stretch>
        </p:blipFill>
        <p:spPr>
          <a:xfrm>
            <a:off x="467544" y="1772816"/>
            <a:ext cx="3063872" cy="2228271"/>
          </a:xfrm>
          <a:prstGeom prst="rect">
            <a:avLst/>
          </a:prstGeom>
        </p:spPr>
      </p:pic>
      <p:pic>
        <p:nvPicPr>
          <p:cNvPr id="8" name="7 - Εικόνα" descr="Konstantinos_Mavromichalis_by_Eleni_Prosalenti.jpg"/>
          <p:cNvPicPr>
            <a:picLocks noChangeAspect="1"/>
          </p:cNvPicPr>
          <p:nvPr/>
        </p:nvPicPr>
        <p:blipFill>
          <a:blip r:embed="rId3" cstate="print"/>
          <a:stretch>
            <a:fillRect/>
          </a:stretch>
        </p:blipFill>
        <p:spPr>
          <a:xfrm>
            <a:off x="3851920" y="3933056"/>
            <a:ext cx="2000264" cy="2693378"/>
          </a:xfrm>
          <a:prstGeom prst="rect">
            <a:avLst/>
          </a:prstGeom>
        </p:spPr>
      </p:pic>
      <p:pic>
        <p:nvPicPr>
          <p:cNvPr id="9" name="8 - Εικόνα" descr="revolution8.jpg"/>
          <p:cNvPicPr>
            <a:picLocks noChangeAspect="1"/>
          </p:cNvPicPr>
          <p:nvPr/>
        </p:nvPicPr>
        <p:blipFill>
          <a:blip r:embed="rId4" cstate="print"/>
          <a:stretch>
            <a:fillRect/>
          </a:stretch>
        </p:blipFill>
        <p:spPr>
          <a:xfrm>
            <a:off x="5364088" y="1412776"/>
            <a:ext cx="3262306" cy="2446730"/>
          </a:xfrm>
          <a:prstGeom prst="rect">
            <a:avLst/>
          </a:prstGeom>
        </p:spPr>
      </p:pic>
      <p:sp>
        <p:nvSpPr>
          <p:cNvPr id="10" name="9 - TextBox"/>
          <p:cNvSpPr txBox="1"/>
          <p:nvPr/>
        </p:nvSpPr>
        <p:spPr>
          <a:xfrm>
            <a:off x="714348" y="4000504"/>
            <a:ext cx="2000264" cy="369332"/>
          </a:xfrm>
          <a:prstGeom prst="rect">
            <a:avLst/>
          </a:prstGeom>
          <a:noFill/>
        </p:spPr>
        <p:txBody>
          <a:bodyPr wrap="square" rtlCol="0">
            <a:spAutoFit/>
          </a:bodyPr>
          <a:lstStyle/>
          <a:p>
            <a:r>
              <a:rPr lang="el-GR" dirty="0" smtClean="0"/>
              <a:t>Δ. Υψηλάντης</a:t>
            </a:r>
            <a:endParaRPr lang="el-GR" dirty="0"/>
          </a:p>
        </p:txBody>
      </p:sp>
      <p:sp>
        <p:nvSpPr>
          <p:cNvPr id="12" name="11 - TextBox"/>
          <p:cNvSpPr txBox="1"/>
          <p:nvPr/>
        </p:nvSpPr>
        <p:spPr>
          <a:xfrm flipH="1">
            <a:off x="6500825" y="3929066"/>
            <a:ext cx="2097421" cy="369332"/>
          </a:xfrm>
          <a:prstGeom prst="rect">
            <a:avLst/>
          </a:prstGeom>
          <a:noFill/>
        </p:spPr>
        <p:txBody>
          <a:bodyPr wrap="square" rtlCol="0">
            <a:spAutoFit/>
          </a:bodyPr>
          <a:lstStyle/>
          <a:p>
            <a:r>
              <a:rPr lang="el-GR" dirty="0" smtClean="0"/>
              <a:t>Γ. Μακρυγιάννης</a:t>
            </a:r>
            <a:endParaRPr lang="el-GR" dirty="0"/>
          </a:p>
        </p:txBody>
      </p:sp>
      <p:sp>
        <p:nvSpPr>
          <p:cNvPr id="13" name="12 - TextBox"/>
          <p:cNvSpPr txBox="1"/>
          <p:nvPr/>
        </p:nvSpPr>
        <p:spPr>
          <a:xfrm>
            <a:off x="1187624" y="6000768"/>
            <a:ext cx="2088232" cy="369332"/>
          </a:xfrm>
          <a:prstGeom prst="rect">
            <a:avLst/>
          </a:prstGeom>
          <a:noFill/>
        </p:spPr>
        <p:txBody>
          <a:bodyPr wrap="square" rtlCol="0">
            <a:spAutoFit/>
          </a:bodyPr>
          <a:lstStyle/>
          <a:p>
            <a:r>
              <a:rPr lang="el-GR" dirty="0" smtClean="0"/>
              <a:t>Κ. Μαυρομιχάλης</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285728"/>
            <a:ext cx="9144000" cy="1643074"/>
          </a:xfrm>
        </p:spPr>
        <p:txBody>
          <a:bodyPr>
            <a:noAutofit/>
          </a:bodyPr>
          <a:lstStyle/>
          <a:p>
            <a:pPr algn="ctr"/>
            <a:r>
              <a:rPr lang="el-GR" sz="2800" b="1" dirty="0" smtClean="0"/>
              <a:t>Σε αυτές τις κρίσιμες ώρες ο Κολοκοτρώνης προσπάθησε και κατόρθωσε να συγκρατήσει τους πληθυσμούς, να  μείνει  ορθός και απτόητος στις απειλές του Ιμπραήμ</a:t>
            </a:r>
            <a:endParaRPr lang="el-GR" sz="2800" b="1" dirty="0"/>
          </a:p>
        </p:txBody>
      </p:sp>
      <p:sp>
        <p:nvSpPr>
          <p:cNvPr id="2" name="1 - Θέση περιεχομένου"/>
          <p:cNvSpPr>
            <a:spLocks noGrp="1"/>
          </p:cNvSpPr>
          <p:nvPr>
            <p:ph idx="4294967295"/>
          </p:nvPr>
        </p:nvSpPr>
        <p:spPr>
          <a:xfrm>
            <a:off x="0" y="1988840"/>
            <a:ext cx="8229600" cy="4107160"/>
          </a:xfrm>
        </p:spPr>
        <p:txBody>
          <a:bodyPr/>
          <a:lstStyle/>
          <a:p>
            <a:pPr>
              <a:buNone/>
            </a:pPr>
            <a:r>
              <a:rPr lang="el-GR" dirty="0" smtClean="0"/>
              <a:t>. </a:t>
            </a:r>
            <a:endParaRPr lang="el-GR" dirty="0"/>
          </a:p>
        </p:txBody>
      </p:sp>
      <p:pic>
        <p:nvPicPr>
          <p:cNvPr id="5" name="4 - Εικόνα" descr="hq720.jpg"/>
          <p:cNvPicPr>
            <a:picLocks noChangeAspect="1"/>
          </p:cNvPicPr>
          <p:nvPr/>
        </p:nvPicPr>
        <p:blipFill>
          <a:blip r:embed="rId2" cstate="print"/>
          <a:stretch>
            <a:fillRect/>
          </a:stretch>
        </p:blipFill>
        <p:spPr>
          <a:xfrm>
            <a:off x="3419872" y="2132856"/>
            <a:ext cx="5552351" cy="3124209"/>
          </a:xfrm>
          <a:prstGeom prst="rect">
            <a:avLst/>
          </a:prstGeom>
        </p:spPr>
      </p:pic>
      <p:pic>
        <p:nvPicPr>
          <p:cNvPr id="6" name="5 - Εικόνα" descr="hqdefault.jpg"/>
          <p:cNvPicPr>
            <a:picLocks noChangeAspect="1"/>
          </p:cNvPicPr>
          <p:nvPr/>
        </p:nvPicPr>
        <p:blipFill>
          <a:blip r:embed="rId3" cstate="print"/>
          <a:stretch>
            <a:fillRect/>
          </a:stretch>
        </p:blipFill>
        <p:spPr>
          <a:xfrm>
            <a:off x="395537" y="4690662"/>
            <a:ext cx="2736304" cy="184989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67544" y="476672"/>
            <a:ext cx="8229600" cy="1062022"/>
          </a:xfrm>
        </p:spPr>
        <p:txBody>
          <a:bodyPr>
            <a:normAutofit fontScale="90000"/>
          </a:bodyPr>
          <a:lstStyle/>
          <a:p>
            <a:pPr algn="ctr"/>
            <a:r>
              <a:rPr lang="el-GR" dirty="0" smtClean="0">
                <a:solidFill>
                  <a:srgbClr val="002060"/>
                </a:solidFill>
              </a:rPr>
              <a:t>2</a:t>
            </a:r>
            <a:r>
              <a:rPr lang="el-GR" baseline="30000" dirty="0" smtClean="0">
                <a:solidFill>
                  <a:srgbClr val="002060"/>
                </a:solidFill>
              </a:rPr>
              <a:t>η</a:t>
            </a:r>
            <a:r>
              <a:rPr lang="el-GR" dirty="0" smtClean="0">
                <a:solidFill>
                  <a:srgbClr val="002060"/>
                </a:solidFill>
              </a:rPr>
              <a:t> πολιορκία Μεσολογγίου</a:t>
            </a:r>
            <a:br>
              <a:rPr lang="el-GR" dirty="0" smtClean="0">
                <a:solidFill>
                  <a:srgbClr val="002060"/>
                </a:solidFill>
              </a:rPr>
            </a:br>
            <a:r>
              <a:rPr lang="el-GR" sz="4400" dirty="0" smtClean="0">
                <a:solidFill>
                  <a:srgbClr val="FFFF00"/>
                </a:solidFill>
              </a:rPr>
              <a:t>«ελεύθεροι πολιορκημένοι»</a:t>
            </a:r>
            <a:endParaRPr lang="el-GR" sz="4400" dirty="0">
              <a:solidFill>
                <a:srgbClr val="FFFF00"/>
              </a:solidFill>
            </a:endParaRPr>
          </a:p>
        </p:txBody>
      </p:sp>
      <p:sp>
        <p:nvSpPr>
          <p:cNvPr id="2" name="1 - Θέση περιεχομένου"/>
          <p:cNvSpPr>
            <a:spLocks noGrp="1"/>
          </p:cNvSpPr>
          <p:nvPr>
            <p:ph sz="half" idx="1"/>
          </p:nvPr>
        </p:nvSpPr>
        <p:spPr>
          <a:xfrm>
            <a:off x="323528" y="1844824"/>
            <a:ext cx="4059936" cy="4310074"/>
          </a:xfrm>
        </p:spPr>
        <p:txBody>
          <a:bodyPr>
            <a:normAutofit fontScale="92500"/>
          </a:bodyPr>
          <a:lstStyle/>
          <a:p>
            <a:pPr>
              <a:buNone/>
            </a:pPr>
            <a:r>
              <a:rPr lang="el-GR" dirty="0" smtClean="0"/>
              <a:t>    Παράλληλα, τουρκικές και αιγυπτιακές δυνάμεις είχαν αρχίσει την πολιορκία του Μεσολογγίου (Απρίλιος 1825 - Απρίλιος 1826) που από την αρχή του αγώνα έμεινε απόρθητο, παρά τις επανειλημμένες προσπάθειες των Τούρκων  να το καταλάβουν.</a:t>
            </a:r>
          </a:p>
          <a:p>
            <a:pPr>
              <a:buNone/>
            </a:pPr>
            <a:r>
              <a:rPr lang="el-GR" dirty="0" smtClean="0"/>
              <a:t> </a:t>
            </a:r>
          </a:p>
        </p:txBody>
      </p:sp>
      <p:pic>
        <p:nvPicPr>
          <p:cNvPr id="7" name="6 - Θέση περιεχομένου" descr="Zografos-Makriyannis_15_Messologiou_Boissonas.jpg"/>
          <p:cNvPicPr>
            <a:picLocks noGrp="1" noChangeAspect="1"/>
          </p:cNvPicPr>
          <p:nvPr>
            <p:ph sz="half" idx="2"/>
          </p:nvPr>
        </p:nvPicPr>
        <p:blipFill>
          <a:blip r:embed="rId2" cstate="print"/>
          <a:stretch>
            <a:fillRect/>
          </a:stretch>
        </p:blipFill>
        <p:spPr>
          <a:xfrm>
            <a:off x="4371610" y="2035532"/>
            <a:ext cx="4376854" cy="3481700"/>
          </a:xfrm>
        </p:spPr>
      </p:pic>
      <p:sp>
        <p:nvSpPr>
          <p:cNvPr id="5" name="4 - TextBox"/>
          <p:cNvSpPr txBox="1"/>
          <p:nvPr/>
        </p:nvSpPr>
        <p:spPr>
          <a:xfrm>
            <a:off x="4572000" y="5589240"/>
            <a:ext cx="4104456" cy="307777"/>
          </a:xfrm>
          <a:prstGeom prst="rect">
            <a:avLst/>
          </a:prstGeom>
          <a:noFill/>
        </p:spPr>
        <p:txBody>
          <a:bodyPr wrap="square" rtlCol="0">
            <a:spAutoFit/>
          </a:bodyPr>
          <a:lstStyle/>
          <a:p>
            <a:pPr algn="ctr"/>
            <a:r>
              <a:rPr lang="el-GR" sz="1400" i="1" dirty="0" smtClean="0">
                <a:solidFill>
                  <a:schemeClr val="bg1"/>
                </a:solidFill>
              </a:rPr>
              <a:t>Π. Ζωγράφος- Οι πολιορκίες του Μεσολογγίου</a:t>
            </a:r>
            <a:endParaRPr lang="el-GR" sz="1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5-638.jpg"/>
          <p:cNvPicPr>
            <a:picLocks noGrp="1" noChangeAspect="1"/>
          </p:cNvPicPr>
          <p:nvPr>
            <p:ph sz="half" idx="2"/>
          </p:nvPr>
        </p:nvPicPr>
        <p:blipFill>
          <a:blip r:embed="rId2" cstate="print"/>
          <a:srcRect l="13467" t="18864" r="12859"/>
          <a:stretch>
            <a:fillRect/>
          </a:stretch>
        </p:blipFill>
        <p:spPr>
          <a:xfrm>
            <a:off x="5508104" y="1268760"/>
            <a:ext cx="3456384" cy="3744416"/>
          </a:xfrm>
        </p:spPr>
      </p:pic>
      <p:sp>
        <p:nvSpPr>
          <p:cNvPr id="2" name="1 - Τίτλος"/>
          <p:cNvSpPr>
            <a:spLocks noGrp="1"/>
          </p:cNvSpPr>
          <p:nvPr>
            <p:ph type="title"/>
          </p:nvPr>
        </p:nvSpPr>
        <p:spPr>
          <a:xfrm>
            <a:off x="467544" y="332656"/>
            <a:ext cx="8229600" cy="822920"/>
          </a:xfrm>
        </p:spPr>
        <p:txBody>
          <a:bodyPr>
            <a:normAutofit/>
          </a:bodyPr>
          <a:lstStyle/>
          <a:p>
            <a:pPr algn="ctr"/>
            <a:r>
              <a:rPr lang="el-GR" sz="4000" dirty="0" smtClean="0">
                <a:solidFill>
                  <a:srgbClr val="002060"/>
                </a:solidFill>
              </a:rPr>
              <a:t>Η πείνα …</a:t>
            </a:r>
            <a:endParaRPr lang="el-GR" sz="4000" dirty="0">
              <a:solidFill>
                <a:srgbClr val="002060"/>
              </a:solidFill>
            </a:endParaRPr>
          </a:p>
        </p:txBody>
      </p:sp>
      <p:sp>
        <p:nvSpPr>
          <p:cNvPr id="3" name="2 - Θέση περιεχομένου"/>
          <p:cNvSpPr>
            <a:spLocks noGrp="1"/>
          </p:cNvSpPr>
          <p:nvPr>
            <p:ph sz="half" idx="1"/>
          </p:nvPr>
        </p:nvSpPr>
        <p:spPr>
          <a:xfrm>
            <a:off x="0" y="1340768"/>
            <a:ext cx="5786446" cy="5112568"/>
          </a:xfrm>
        </p:spPr>
        <p:txBody>
          <a:bodyPr>
            <a:normAutofit fontScale="92500" lnSpcReduction="10000"/>
          </a:bodyPr>
          <a:lstStyle/>
          <a:p>
            <a:pPr>
              <a:buNone/>
            </a:pPr>
            <a:r>
              <a:rPr lang="el-GR" sz="2800" dirty="0" smtClean="0"/>
              <a:t>   Μετά από ένα χρόνο πολιορκίας η  κατάσταση πλέον μέσα στην πόλη </a:t>
            </a:r>
          </a:p>
          <a:p>
            <a:pPr>
              <a:buNone/>
            </a:pPr>
            <a:r>
              <a:rPr lang="el-GR" sz="2800" dirty="0" smtClean="0"/>
              <a:t>   είχε φθάσει σε οριακό σημείο.</a:t>
            </a:r>
          </a:p>
          <a:p>
            <a:pPr>
              <a:buNone/>
            </a:pPr>
            <a:endParaRPr lang="el-GR" sz="2800" dirty="0" smtClean="0"/>
          </a:p>
          <a:p>
            <a:pPr>
              <a:lnSpc>
                <a:spcPct val="150000"/>
              </a:lnSpc>
              <a:buNone/>
            </a:pPr>
            <a:r>
              <a:rPr lang="el-GR" sz="2800" dirty="0" smtClean="0"/>
              <a:t>    </a:t>
            </a:r>
            <a:r>
              <a:rPr lang="el-GR" sz="2200" i="1" dirty="0" smtClean="0">
                <a:solidFill>
                  <a:schemeClr val="bg2">
                    <a:lumMod val="75000"/>
                  </a:schemeClr>
                </a:solidFill>
              </a:rPr>
              <a:t>Άκρα του τάφου σιωπή στον κάμπο βασιλεύει·</a:t>
            </a:r>
            <a:br>
              <a:rPr lang="el-GR" sz="2200" i="1" dirty="0" smtClean="0">
                <a:solidFill>
                  <a:schemeClr val="bg2">
                    <a:lumMod val="75000"/>
                  </a:schemeClr>
                </a:solidFill>
              </a:rPr>
            </a:br>
            <a:r>
              <a:rPr lang="el-GR" sz="2200" i="1" dirty="0" smtClean="0">
                <a:solidFill>
                  <a:schemeClr val="bg2">
                    <a:lumMod val="75000"/>
                  </a:schemeClr>
                </a:solidFill>
              </a:rPr>
              <a:t>Λαλεί πουλί, παίρνει σπυρί, κι’ η μάνα το ζηλεύει.</a:t>
            </a:r>
            <a:br>
              <a:rPr lang="el-GR" sz="2200" i="1" dirty="0" smtClean="0">
                <a:solidFill>
                  <a:schemeClr val="bg2">
                    <a:lumMod val="75000"/>
                  </a:schemeClr>
                </a:solidFill>
              </a:rPr>
            </a:br>
            <a:r>
              <a:rPr lang="el-GR" sz="2200" i="1" dirty="0" smtClean="0">
                <a:solidFill>
                  <a:schemeClr val="bg2">
                    <a:lumMod val="75000"/>
                  </a:schemeClr>
                </a:solidFill>
              </a:rPr>
              <a:t>Τα μάτια η πείνα </a:t>
            </a:r>
            <a:r>
              <a:rPr lang="el-GR" sz="2200" i="1" dirty="0" err="1" smtClean="0">
                <a:solidFill>
                  <a:schemeClr val="bg2">
                    <a:lumMod val="75000"/>
                  </a:schemeClr>
                </a:solidFill>
              </a:rPr>
              <a:t>εμαύρισε</a:t>
            </a:r>
            <a:r>
              <a:rPr lang="el-GR" sz="2200" i="1" dirty="0" smtClean="0">
                <a:solidFill>
                  <a:schemeClr val="bg2">
                    <a:lumMod val="75000"/>
                  </a:schemeClr>
                </a:solidFill>
              </a:rPr>
              <a:t>· στα μάτια η μάνα </a:t>
            </a:r>
            <a:r>
              <a:rPr lang="el-GR" sz="2200" i="1" dirty="0" err="1" smtClean="0">
                <a:solidFill>
                  <a:schemeClr val="bg2">
                    <a:lumMod val="75000"/>
                  </a:schemeClr>
                </a:solidFill>
              </a:rPr>
              <a:t>μνέει</a:t>
            </a:r>
            <a:r>
              <a:rPr lang="el-GR" sz="2200" i="1" dirty="0" smtClean="0">
                <a:solidFill>
                  <a:schemeClr val="bg2">
                    <a:lumMod val="75000"/>
                  </a:schemeClr>
                </a:solidFill>
              </a:rPr>
              <a:t>·</a:t>
            </a:r>
            <a:br>
              <a:rPr lang="el-GR" sz="2200" i="1" dirty="0" smtClean="0">
                <a:solidFill>
                  <a:schemeClr val="bg2">
                    <a:lumMod val="75000"/>
                  </a:schemeClr>
                </a:solidFill>
              </a:rPr>
            </a:br>
            <a:r>
              <a:rPr lang="el-GR" sz="2200" i="1" dirty="0" smtClean="0">
                <a:solidFill>
                  <a:schemeClr val="bg2">
                    <a:lumMod val="75000"/>
                  </a:schemeClr>
                </a:solidFill>
              </a:rPr>
              <a:t>Στέκει ο Σουλιώτης ο καλός παράμερα και κλαίει:</a:t>
            </a:r>
            <a:br>
              <a:rPr lang="el-GR" sz="2200" i="1" dirty="0" smtClean="0">
                <a:solidFill>
                  <a:schemeClr val="bg2">
                    <a:lumMod val="75000"/>
                  </a:schemeClr>
                </a:solidFill>
              </a:rPr>
            </a:br>
            <a:r>
              <a:rPr lang="el-GR" sz="2200" i="1" dirty="0" smtClean="0">
                <a:solidFill>
                  <a:schemeClr val="bg2">
                    <a:lumMod val="75000"/>
                  </a:schemeClr>
                </a:solidFill>
              </a:rPr>
              <a:t>«Έρμο τουφέκι σκοτεινό, τί σ’ έχω </a:t>
            </a:r>
            <a:r>
              <a:rPr lang="el-GR" sz="2200" i="1" dirty="0" err="1" smtClean="0">
                <a:solidFill>
                  <a:schemeClr val="bg2">
                    <a:lumMod val="75000"/>
                  </a:schemeClr>
                </a:solidFill>
              </a:rPr>
              <a:t>γω</a:t>
            </a:r>
            <a:r>
              <a:rPr lang="el-GR" sz="2200" i="1" dirty="0" smtClean="0">
                <a:solidFill>
                  <a:schemeClr val="bg2">
                    <a:lumMod val="75000"/>
                  </a:schemeClr>
                </a:solidFill>
              </a:rPr>
              <a:t> στο χέρι;</a:t>
            </a:r>
            <a:br>
              <a:rPr lang="el-GR" sz="2200" i="1" dirty="0" smtClean="0">
                <a:solidFill>
                  <a:schemeClr val="bg2">
                    <a:lumMod val="75000"/>
                  </a:schemeClr>
                </a:solidFill>
              </a:rPr>
            </a:br>
            <a:r>
              <a:rPr lang="el-GR" sz="2200" i="1" dirty="0" smtClean="0">
                <a:solidFill>
                  <a:schemeClr val="bg2">
                    <a:lumMod val="75000"/>
                  </a:schemeClr>
                </a:solidFill>
              </a:rPr>
              <a:t>Οπού συ </a:t>
            </a:r>
            <a:r>
              <a:rPr lang="el-GR" sz="2200" i="1" dirty="0" err="1" smtClean="0">
                <a:solidFill>
                  <a:schemeClr val="bg2">
                    <a:lumMod val="75000"/>
                  </a:schemeClr>
                </a:solidFill>
              </a:rPr>
              <a:t>μούγινες</a:t>
            </a:r>
            <a:r>
              <a:rPr lang="el-GR" sz="2200" i="1" dirty="0" smtClean="0">
                <a:solidFill>
                  <a:schemeClr val="bg2">
                    <a:lumMod val="75000"/>
                  </a:schemeClr>
                </a:solidFill>
              </a:rPr>
              <a:t> βαρύ κι’ ο Αγαρηνός το ξέρει.»</a:t>
            </a:r>
          </a:p>
          <a:p>
            <a:pPr>
              <a:lnSpc>
                <a:spcPct val="150000"/>
              </a:lnSpc>
              <a:buNone/>
            </a:pPr>
            <a:r>
              <a:rPr lang="el-GR" sz="2100" dirty="0" smtClean="0">
                <a:solidFill>
                  <a:schemeClr val="bg2">
                    <a:lumMod val="75000"/>
                  </a:schemeClr>
                </a:solidFill>
              </a:rPr>
              <a:t>                                       </a:t>
            </a:r>
            <a:r>
              <a:rPr lang="el-GR" sz="1500" i="1" dirty="0" err="1" smtClean="0">
                <a:solidFill>
                  <a:schemeClr val="bg2">
                    <a:lumMod val="75000"/>
                  </a:schemeClr>
                </a:solidFill>
              </a:rPr>
              <a:t>Διον</a:t>
            </a:r>
            <a:r>
              <a:rPr lang="el-GR" sz="1500" i="1" dirty="0" smtClean="0">
                <a:solidFill>
                  <a:schemeClr val="bg2">
                    <a:lumMod val="75000"/>
                  </a:schemeClr>
                </a:solidFill>
              </a:rPr>
              <a:t>. Σολωμού, Ελεύθεροι πολιορκημένοι</a:t>
            </a:r>
          </a:p>
          <a:p>
            <a:pPr>
              <a:lnSpc>
                <a:spcPct val="150000"/>
              </a:lnSpc>
              <a:buNone/>
            </a:pPr>
            <a:endParaRPr lang="el-GR" sz="2100" dirty="0" smtClean="0"/>
          </a:p>
          <a:p>
            <a:pPr>
              <a:buNone/>
            </a:pPr>
            <a:endParaRPr lang="el-GR" sz="2800" dirty="0" smtClean="0"/>
          </a:p>
          <a:p>
            <a:endParaRPr lang="el-GR" sz="2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dirty="0" smtClean="0">
                <a:solidFill>
                  <a:srgbClr val="FF0000"/>
                </a:solidFill>
              </a:rPr>
              <a:t>Η ηρωική έξοδος</a:t>
            </a:r>
            <a:endParaRPr lang="el-GR" dirty="0">
              <a:solidFill>
                <a:srgbClr val="FF0000"/>
              </a:solidFill>
            </a:endParaRPr>
          </a:p>
        </p:txBody>
      </p:sp>
      <p:sp>
        <p:nvSpPr>
          <p:cNvPr id="2" name="1 - Θέση περιεχομένου"/>
          <p:cNvSpPr>
            <a:spLocks noGrp="1"/>
          </p:cNvSpPr>
          <p:nvPr>
            <p:ph sz="half" idx="1"/>
          </p:nvPr>
        </p:nvSpPr>
        <p:spPr>
          <a:xfrm>
            <a:off x="179512" y="1484784"/>
            <a:ext cx="4059936" cy="4929336"/>
          </a:xfrm>
        </p:spPr>
        <p:txBody>
          <a:bodyPr>
            <a:normAutofit fontScale="25000" lnSpcReduction="20000"/>
          </a:bodyPr>
          <a:lstStyle/>
          <a:p>
            <a:r>
              <a:rPr lang="el-GR" sz="8000" dirty="0" smtClean="0"/>
              <a:t>Υπό τις συνθήκες αυτές, που καθιστούσαν αδύνατη την αποτελεσματική υπεράσπιση της πόλης, αποφασίστηκε σε συμβούλιο οπλαρχηγών και προκρίτων στις 6 Απριλίου η έξοδος και ορίστηκε γι' αυτή, η νύχτα του Σαββάτου του Λαζάρου προς Κυριακή των Βαΐων (9 προς 10 Απριλίου). </a:t>
            </a:r>
          </a:p>
          <a:p>
            <a:endParaRPr lang="el-GR" sz="8000" dirty="0" smtClean="0"/>
          </a:p>
          <a:p>
            <a:r>
              <a:rPr lang="el-GR" sz="8000" dirty="0" smtClean="0"/>
              <a:t>Από τους άντρες σώθηκαν περίπου 1200 από τους 3000 και από του άμαχους 13 μόνο γυναίκες, όλες σχεδόν ντυμένες  αντρικά</a:t>
            </a:r>
          </a:p>
          <a:p>
            <a:r>
              <a:rPr lang="el-GR" dirty="0" smtClean="0"/>
              <a:t/>
            </a:r>
            <a:br>
              <a:rPr lang="el-GR" dirty="0" smtClean="0"/>
            </a:br>
            <a:r>
              <a:rPr lang="el-GR" dirty="0" smtClean="0"/>
              <a:t>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pic>
        <p:nvPicPr>
          <p:cNvPr id="6" name="Picture 11" descr="443vb2364gh56gh6g8"/>
          <p:cNvPicPr>
            <a:picLocks noGrp="1" noChangeAspect="1"/>
          </p:cNvPicPr>
          <p:nvPr>
            <p:ph sz="half" idx="2"/>
          </p:nvPr>
        </p:nvPicPr>
        <p:blipFill>
          <a:blip r:embed="rId2" cstate="print"/>
          <a:stretch>
            <a:fillRect/>
          </a:stretch>
        </p:blipFill>
        <p:spPr>
          <a:xfrm>
            <a:off x="4067944" y="2276872"/>
            <a:ext cx="4871599" cy="3245188"/>
          </a:xfrm>
          <a:prstGeom prst="rect">
            <a:avLst/>
          </a:prstGeom>
          <a:noFill/>
          <a:ln w="9525">
            <a:noFill/>
          </a:ln>
        </p:spPr>
      </p:pic>
      <p:sp>
        <p:nvSpPr>
          <p:cNvPr id="5" name="4 - TextBox"/>
          <p:cNvSpPr txBox="1"/>
          <p:nvPr/>
        </p:nvSpPr>
        <p:spPr>
          <a:xfrm>
            <a:off x="3995936" y="5661248"/>
            <a:ext cx="4824536" cy="307777"/>
          </a:xfrm>
          <a:prstGeom prst="rect">
            <a:avLst/>
          </a:prstGeom>
          <a:noFill/>
        </p:spPr>
        <p:txBody>
          <a:bodyPr wrap="square" rtlCol="0">
            <a:spAutoFit/>
          </a:bodyPr>
          <a:lstStyle/>
          <a:p>
            <a:pPr algn="ctr"/>
            <a:r>
              <a:rPr lang="el-GR" sz="1400" i="1" dirty="0" smtClean="0">
                <a:solidFill>
                  <a:schemeClr val="bg1"/>
                </a:solidFill>
              </a:rPr>
              <a:t>Θ. Βρυζάκης, η έξοδος του Μεσολογγίου, 1853</a:t>
            </a:r>
            <a:endParaRPr lang="el-GR" sz="1400"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Σημαία Ελευθερία ή Θάνατος - Kokkonis Flags"/>
          <p:cNvPicPr>
            <a:picLocks noChangeAspect="1" noChangeArrowheads="1"/>
          </p:cNvPicPr>
          <p:nvPr/>
        </p:nvPicPr>
        <p:blipFill>
          <a:blip r:embed="rId2" cstate="print">
            <a:lum bright="-10000"/>
          </a:blip>
          <a:srcRect/>
          <a:stretch>
            <a:fillRect/>
          </a:stretch>
        </p:blipFill>
        <p:spPr bwMode="auto">
          <a:xfrm>
            <a:off x="2428860" y="3000372"/>
            <a:ext cx="4357718" cy="3174128"/>
          </a:xfrm>
          <a:prstGeom prst="rect">
            <a:avLst/>
          </a:prstGeom>
          <a:noFill/>
        </p:spPr>
      </p:pic>
      <p:sp>
        <p:nvSpPr>
          <p:cNvPr id="5" name="4 - Θέση περιεχομένου"/>
          <p:cNvSpPr>
            <a:spLocks noGrp="1"/>
          </p:cNvSpPr>
          <p:nvPr>
            <p:ph idx="4294967295"/>
          </p:nvPr>
        </p:nvSpPr>
        <p:spPr>
          <a:xfrm>
            <a:off x="357158" y="857232"/>
            <a:ext cx="8229600" cy="4572000"/>
          </a:xfrm>
        </p:spPr>
        <p:txBody>
          <a:bodyPr/>
          <a:lstStyle/>
          <a:p>
            <a:r>
              <a:rPr lang="el-GR" sz="3200" dirty="0" smtClean="0"/>
              <a:t> Οι Έλληνες απόδειξαν, για μια ακόμη φορά, ότι κανείς λαός δε  μένει υπόδουλος όταν πάρει την υπέρτατη απόφαση να ζήσει ελεύθερος ή να πεθάνει</a:t>
            </a:r>
            <a:r>
              <a:rPr lang="el-GR" dirty="0" smtClean="0"/>
              <a:t>.</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dirty="0" smtClean="0">
                <a:solidFill>
                  <a:srgbClr val="FF0000"/>
                </a:solidFill>
              </a:rPr>
              <a:t>Το ολοκαύτωμα</a:t>
            </a:r>
            <a:endParaRPr lang="el-GR" dirty="0">
              <a:solidFill>
                <a:srgbClr val="FF0000"/>
              </a:solidFill>
            </a:endParaRPr>
          </a:p>
        </p:txBody>
      </p:sp>
      <p:sp>
        <p:nvSpPr>
          <p:cNvPr id="2" name="1 - Θέση περιεχομένου"/>
          <p:cNvSpPr>
            <a:spLocks noGrp="1"/>
          </p:cNvSpPr>
          <p:nvPr>
            <p:ph sz="half" idx="4294967295"/>
          </p:nvPr>
        </p:nvSpPr>
        <p:spPr>
          <a:xfrm>
            <a:off x="0" y="1556792"/>
            <a:ext cx="4500562" cy="4572000"/>
          </a:xfrm>
        </p:spPr>
        <p:txBody>
          <a:bodyPr>
            <a:normAutofit fontScale="70000" lnSpcReduction="20000"/>
          </a:bodyPr>
          <a:lstStyle/>
          <a:p>
            <a:pPr>
              <a:lnSpc>
                <a:spcPct val="120000"/>
              </a:lnSpc>
            </a:pPr>
            <a:r>
              <a:rPr lang="el-GR" dirty="0" smtClean="0"/>
              <a:t>Σε πολλά σημεία σημειώθηκαν δραματικές σκηνές: ο δημογέροντας </a:t>
            </a:r>
            <a:r>
              <a:rPr lang="el-GR" dirty="0" smtClean="0">
                <a:solidFill>
                  <a:srgbClr val="C00000"/>
                </a:solidFill>
              </a:rPr>
              <a:t>Χρήστος Καψάλης, </a:t>
            </a:r>
            <a:r>
              <a:rPr lang="el-GR" dirty="0" smtClean="0"/>
              <a:t>όταν κυκλώθηκε από τους εισβολείς στο σπίτι του, όπου είχαν συγκεντρωθεί τραυματίες, γέροντες και γυναικόπαιδα, έβαλε φωτιά στην πυριτιδαποθήκη,</a:t>
            </a:r>
          </a:p>
          <a:p>
            <a:pPr>
              <a:lnSpc>
                <a:spcPct val="120000"/>
              </a:lnSpc>
            </a:pPr>
            <a:r>
              <a:rPr lang="el-GR" dirty="0" smtClean="0"/>
              <a:t> ενώ ο </a:t>
            </a:r>
            <a:r>
              <a:rPr lang="el-GR" dirty="0" smtClean="0">
                <a:solidFill>
                  <a:srgbClr val="C00000"/>
                </a:solidFill>
              </a:rPr>
              <a:t>μητροπολίτης Ρωγών Ιωσήφ </a:t>
            </a:r>
            <a:r>
              <a:rPr lang="el-GR" dirty="0" smtClean="0"/>
              <a:t>ανατίναξε τον Ανεμόμυλο, στην τελευταία πράξη αντίστασης, όταν κυκλώθηκε από τους εχθρούς. </a:t>
            </a:r>
          </a:p>
          <a:p>
            <a:pPr>
              <a:lnSpc>
                <a:spcPct val="120000"/>
              </a:lnSpc>
            </a:pPr>
            <a:r>
              <a:rPr lang="el-GR" dirty="0" smtClean="0"/>
              <a:t>Το πρωί της 10ης Απριλίου, ανήμερα των Βαΐων, η οθωμανική ημισέληνος κυμάτιζε στα χαλάσματά του</a:t>
            </a:r>
            <a:br>
              <a:rPr lang="el-GR" dirty="0" smtClean="0"/>
            </a:br>
            <a:endParaRPr lang="el-GR" dirty="0"/>
          </a:p>
        </p:txBody>
      </p:sp>
      <p:pic>
        <p:nvPicPr>
          <p:cNvPr id="7" name="6 - Θέση περιεχομένου" descr="Mesologi_Kapsalis.jpg"/>
          <p:cNvPicPr>
            <a:picLocks noGrp="1" noChangeAspect="1"/>
          </p:cNvPicPr>
          <p:nvPr>
            <p:ph sz="half" idx="4294967295"/>
          </p:nvPr>
        </p:nvPicPr>
        <p:blipFill>
          <a:blip r:embed="rId2" cstate="print"/>
          <a:stretch>
            <a:fillRect/>
          </a:stretch>
        </p:blipFill>
        <p:spPr>
          <a:xfrm>
            <a:off x="4499992" y="1556792"/>
            <a:ext cx="4416997" cy="4071938"/>
          </a:xfrm>
        </p:spPr>
      </p:pic>
      <p:sp>
        <p:nvSpPr>
          <p:cNvPr id="5" name="4 - TextBox"/>
          <p:cNvSpPr txBox="1"/>
          <p:nvPr/>
        </p:nvSpPr>
        <p:spPr>
          <a:xfrm>
            <a:off x="4644008" y="5733257"/>
            <a:ext cx="4248472" cy="307777"/>
          </a:xfrm>
          <a:prstGeom prst="rect">
            <a:avLst/>
          </a:prstGeom>
          <a:noFill/>
        </p:spPr>
        <p:txBody>
          <a:bodyPr wrap="square" rtlCol="0">
            <a:spAutoFit/>
          </a:bodyPr>
          <a:lstStyle/>
          <a:p>
            <a:pPr algn="ctr"/>
            <a:r>
              <a:rPr lang="el-GR" sz="1400" i="1" dirty="0" smtClean="0">
                <a:solidFill>
                  <a:schemeClr val="bg1"/>
                </a:solidFill>
              </a:rPr>
              <a:t>Θ. Βρυζάκη, η ανατίναξη του Χρήστου Καψάλη</a:t>
            </a:r>
            <a:endParaRPr lang="el-GR" sz="1400" i="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sz="half" idx="1"/>
          </p:nvPr>
        </p:nvSpPr>
        <p:spPr>
          <a:xfrm>
            <a:off x="457200" y="571480"/>
            <a:ext cx="4471990" cy="5786478"/>
          </a:xfrm>
        </p:spPr>
        <p:txBody>
          <a:bodyPr>
            <a:normAutofit fontScale="85000" lnSpcReduction="10000"/>
          </a:bodyPr>
          <a:lstStyle/>
          <a:p>
            <a:r>
              <a:rPr lang="el-GR" dirty="0" smtClean="0"/>
              <a:t>Όταν έπεσε το Μεσολόγγι φάνηκε σα να σκοτείνιασε ο  κόσμος πάνω από την Ελλάδα.</a:t>
            </a:r>
          </a:p>
          <a:p>
            <a:endParaRPr lang="el-GR" dirty="0" smtClean="0"/>
          </a:p>
          <a:p>
            <a:r>
              <a:rPr lang="el-GR" dirty="0" smtClean="0"/>
              <a:t>Η καταστροφή του Μεσολογγίου δεν ήταν μόνο συνέπεια της δυσαναλογίας των αντίπαλων δυνάμεων.</a:t>
            </a:r>
          </a:p>
          <a:p>
            <a:r>
              <a:rPr lang="el-GR" dirty="0" smtClean="0"/>
              <a:t> Ήταν και αποτέλεσμα της έλλειψης οικονομικών μέσων και του τυφλού κομματισμού που είχε διχάσει το αγωνιζόμενο έθνος. Θλιβερές παραλείψεις, άστοχες ενέργειες, αχρήστευση αναγνωρισμένων  στρατιωτικών ηγετών, υπήρξαν για το έθνος πιο επικίνδυνος εχθρός από τις συνεργαζόμενες δυνάμεις.</a:t>
            </a:r>
            <a:endParaRPr lang="el-GR" dirty="0"/>
          </a:p>
        </p:txBody>
      </p:sp>
      <p:pic>
        <p:nvPicPr>
          <p:cNvPr id="11" name="5 - Θέση περιεχομένου" descr="αρχείο λήψης.jpg"/>
          <p:cNvPicPr>
            <a:picLocks noGrp="1" noChangeAspect="1"/>
          </p:cNvPicPr>
          <p:nvPr>
            <p:ph sz="half" idx="2"/>
          </p:nvPr>
        </p:nvPicPr>
        <p:blipFill>
          <a:blip r:embed="rId2" cstate="print"/>
          <a:stretch>
            <a:fillRect/>
          </a:stretch>
        </p:blipFill>
        <p:spPr>
          <a:xfrm>
            <a:off x="5004048" y="980728"/>
            <a:ext cx="3536848" cy="4996501"/>
          </a:xfrm>
        </p:spPr>
      </p:pic>
      <p:sp>
        <p:nvSpPr>
          <p:cNvPr id="4" name="3 - TextBox"/>
          <p:cNvSpPr txBox="1"/>
          <p:nvPr/>
        </p:nvSpPr>
        <p:spPr>
          <a:xfrm>
            <a:off x="4860032" y="6021288"/>
            <a:ext cx="3888432" cy="523220"/>
          </a:xfrm>
          <a:prstGeom prst="rect">
            <a:avLst/>
          </a:prstGeom>
          <a:noFill/>
        </p:spPr>
        <p:txBody>
          <a:bodyPr wrap="square" rtlCol="0">
            <a:spAutoFit/>
          </a:bodyPr>
          <a:lstStyle/>
          <a:p>
            <a:pPr algn="ctr"/>
            <a:r>
              <a:rPr lang="el-GR" sz="1400" i="1" dirty="0" err="1" smtClean="0">
                <a:solidFill>
                  <a:schemeClr val="bg1"/>
                </a:solidFill>
              </a:rPr>
              <a:t>Ευγ</a:t>
            </a:r>
            <a:r>
              <a:rPr lang="el-GR" sz="1400" i="1" dirty="0" smtClean="0">
                <a:solidFill>
                  <a:schemeClr val="bg1"/>
                </a:solidFill>
              </a:rPr>
              <a:t>. </a:t>
            </a:r>
            <a:r>
              <a:rPr lang="el-GR" sz="1400" i="1" dirty="0" err="1" smtClean="0">
                <a:solidFill>
                  <a:schemeClr val="bg1"/>
                </a:solidFill>
              </a:rPr>
              <a:t>Ντελακρουά</a:t>
            </a:r>
            <a:r>
              <a:rPr lang="el-GR" sz="1400" i="1" dirty="0" smtClean="0">
                <a:solidFill>
                  <a:schemeClr val="bg1"/>
                </a:solidFill>
              </a:rPr>
              <a:t>, η Ελλάδα στα ερείπια του Μεσολογγίου, 1826</a:t>
            </a:r>
            <a:endParaRPr lang="el-GR" sz="1400" i="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λήψη (1)"/>
          <p:cNvPicPr>
            <a:picLocks noGrp="1" noChangeAspect="1"/>
          </p:cNvPicPr>
          <p:nvPr>
            <p:ph sz="quarter" idx="1"/>
          </p:nvPr>
        </p:nvPicPr>
        <p:blipFill>
          <a:blip r:embed="rId2" cstate="print"/>
          <a:stretch>
            <a:fillRect/>
          </a:stretch>
        </p:blipFill>
        <p:spPr>
          <a:xfrm>
            <a:off x="6444208" y="188640"/>
            <a:ext cx="2495550" cy="1828800"/>
          </a:xfrm>
          <a:prstGeom prst="rect">
            <a:avLst/>
          </a:prstGeom>
          <a:noFill/>
          <a:ln w="9525">
            <a:noFill/>
          </a:ln>
        </p:spPr>
      </p:pic>
      <p:pic>
        <p:nvPicPr>
          <p:cNvPr id="6146" name="Picture 2" descr="Γεώργιος Καραϊσκάκης - Εταιρεία για τον Ελληνισμό και τον Φιλελληνισμό"/>
          <p:cNvPicPr>
            <a:picLocks noChangeAspect="1" noChangeArrowheads="1"/>
          </p:cNvPicPr>
          <p:nvPr/>
        </p:nvPicPr>
        <p:blipFill>
          <a:blip r:embed="rId3" cstate="print"/>
          <a:srcRect/>
          <a:stretch>
            <a:fillRect/>
          </a:stretch>
        </p:blipFill>
        <p:spPr bwMode="auto">
          <a:xfrm>
            <a:off x="6215074" y="2204864"/>
            <a:ext cx="2714644" cy="4287045"/>
          </a:xfrm>
          <a:prstGeom prst="rect">
            <a:avLst/>
          </a:prstGeom>
          <a:noFill/>
        </p:spPr>
      </p:pic>
      <p:sp>
        <p:nvSpPr>
          <p:cNvPr id="7" name="6 - Ορθογώνιο"/>
          <p:cNvSpPr/>
          <p:nvPr/>
        </p:nvSpPr>
        <p:spPr>
          <a:xfrm>
            <a:off x="467544" y="908720"/>
            <a:ext cx="5357850" cy="5109091"/>
          </a:xfrm>
          <a:prstGeom prst="rect">
            <a:avLst/>
          </a:prstGeom>
        </p:spPr>
        <p:txBody>
          <a:bodyPr wrap="square">
            <a:spAutoFit/>
          </a:bodyPr>
          <a:lstStyle/>
          <a:p>
            <a:r>
              <a:rPr lang="el-GR" dirty="0" smtClean="0"/>
              <a:t>Μετά την πτώση του Μεσολογγίου όλη η Στερεά Ελλάδα βρισκόταν στα χέρια των Τούρκων, εκτός από την Ακρόπολη των Αθηνών. </a:t>
            </a:r>
          </a:p>
          <a:p>
            <a:r>
              <a:rPr lang="el-GR" dirty="0" smtClean="0"/>
              <a:t>Ο </a:t>
            </a:r>
            <a:r>
              <a:rPr lang="el-GR" sz="2000" dirty="0" smtClean="0">
                <a:solidFill>
                  <a:srgbClr val="C00000"/>
                </a:solidFill>
              </a:rPr>
              <a:t>Καραϊσκάκης</a:t>
            </a:r>
            <a:r>
              <a:rPr lang="el-GR" dirty="0" smtClean="0"/>
              <a:t> μπορεί για λίγο να αναπτέρωσε το φρόνιμα του πανικόβλητου πληθυσμό.</a:t>
            </a:r>
          </a:p>
          <a:p>
            <a:endParaRPr lang="el-GR" dirty="0" smtClean="0"/>
          </a:p>
          <a:p>
            <a:r>
              <a:rPr lang="el-GR" dirty="0" smtClean="0"/>
              <a:t> Όμως </a:t>
            </a:r>
            <a:r>
              <a:rPr lang="el-GR" dirty="0" smtClean="0">
                <a:solidFill>
                  <a:schemeClr val="bg2">
                    <a:lumMod val="75000"/>
                  </a:schemeClr>
                </a:solidFill>
              </a:rPr>
              <a:t>ο θάνατος </a:t>
            </a:r>
            <a:r>
              <a:rPr lang="el-GR" dirty="0" smtClean="0"/>
              <a:t>του Καραϊσκάκη </a:t>
            </a:r>
            <a:r>
              <a:rPr lang="el-GR" dirty="0" smtClean="0">
                <a:solidFill>
                  <a:schemeClr val="bg2">
                    <a:lumMod val="75000"/>
                  </a:schemeClr>
                </a:solidFill>
              </a:rPr>
              <a:t>στο Φάληρο, </a:t>
            </a:r>
            <a:r>
              <a:rPr lang="el-GR" dirty="0" smtClean="0"/>
              <a:t>20  Απριλίου 1827, υπήρξε αληθινή συμφορά και αποθάρρυνε τους Έλληνες που έβλεπαν στο πρόσωπό του έναν άξιο ηγέτη από τους λίγους που ανέδειξε η επανάσταση. </a:t>
            </a:r>
          </a:p>
          <a:p>
            <a:r>
              <a:rPr lang="el-GR" dirty="0" smtClean="0"/>
              <a:t>Έτσι, μετά το θάνατό του και την παράδοση της Ακρόπολης </a:t>
            </a:r>
            <a:r>
              <a:rPr lang="el-GR" dirty="0" smtClean="0"/>
              <a:t>στους </a:t>
            </a:r>
            <a:r>
              <a:rPr lang="el-GR" dirty="0" smtClean="0"/>
              <a:t>Τούρκους, 25 Μαΐου 1827, έκλεινε ο κύκλος των </a:t>
            </a:r>
            <a:r>
              <a:rPr lang="el-GR" dirty="0" smtClean="0"/>
              <a:t>συμφορών, </a:t>
            </a:r>
            <a:r>
              <a:rPr lang="el-GR" dirty="0" smtClean="0"/>
              <a:t>από τις οποίες δοκιμάστηκε η επανάσταση τα δύο τελευταία χρόνια σε αυτή την περιοχή. </a:t>
            </a:r>
          </a:p>
          <a:p>
            <a:r>
              <a:rPr lang="el-GR" dirty="0" smtClean="0"/>
              <a:t>Στην Πελοπόννησο, επίσης, είχε επιστρέψει ο Ιμπραήμ.</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600" b="1" dirty="0" smtClean="0">
                <a:solidFill>
                  <a:schemeClr val="bg2">
                    <a:lumMod val="75000"/>
                  </a:schemeClr>
                </a:solidFill>
              </a:rPr>
              <a:t>Ναυμαχία του Ναβαρίνου</a:t>
            </a:r>
            <a:endParaRPr lang="el-GR" sz="3600" b="1" dirty="0">
              <a:solidFill>
                <a:schemeClr val="bg2">
                  <a:lumMod val="75000"/>
                </a:schemeClr>
              </a:solidFill>
            </a:endParaRPr>
          </a:p>
        </p:txBody>
      </p:sp>
      <p:pic>
        <p:nvPicPr>
          <p:cNvPr id="6" name="5 - Θέση περιεχομένου" descr="Battle_of_Navarin_(4552424940).jpg"/>
          <p:cNvPicPr>
            <a:picLocks noGrp="1" noChangeAspect="1"/>
          </p:cNvPicPr>
          <p:nvPr>
            <p:ph idx="1"/>
          </p:nvPr>
        </p:nvPicPr>
        <p:blipFill>
          <a:blip r:embed="rId2" cstate="print">
            <a:lum contrast="10000"/>
          </a:blip>
          <a:stretch>
            <a:fillRect/>
          </a:stretch>
        </p:blipFill>
        <p:spPr>
          <a:xfrm>
            <a:off x="5067692" y="1643049"/>
            <a:ext cx="3790588" cy="4162215"/>
          </a:xfrm>
        </p:spPr>
      </p:pic>
      <p:sp>
        <p:nvSpPr>
          <p:cNvPr id="4" name="3 - Ορθογώνιο"/>
          <p:cNvSpPr/>
          <p:nvPr/>
        </p:nvSpPr>
        <p:spPr>
          <a:xfrm>
            <a:off x="500034" y="1571612"/>
            <a:ext cx="4572000" cy="6401753"/>
          </a:xfrm>
          <a:prstGeom prst="rect">
            <a:avLst/>
          </a:prstGeom>
        </p:spPr>
        <p:txBody>
          <a:bodyPr>
            <a:spAutoFit/>
          </a:bodyPr>
          <a:lstStyle/>
          <a:p>
            <a:r>
              <a:rPr lang="el-GR" sz="2000" b="1" dirty="0" smtClean="0"/>
              <a:t>Η ναυμαχία του Ναβαρίνου,  έγινε στις 20 Οκτωβρίου του 1827. </a:t>
            </a:r>
          </a:p>
          <a:p>
            <a:endParaRPr lang="el-GR" sz="2000" b="1" dirty="0" smtClean="0"/>
          </a:p>
          <a:p>
            <a:r>
              <a:rPr lang="el-GR" sz="2000" b="1" dirty="0" smtClean="0"/>
              <a:t>Μια τεράστια δύναμη πυρός από πλοία του Βρετανικού, Γαλλικού και Ρωσικού στόλου βύθισαν τα πλοία του Οθωμανικού και Αιγυπτιακού στόλου και έδωσαν έτσι μια ανάσα στην Ελληνική Επανάσταση.</a:t>
            </a:r>
          </a:p>
          <a:p>
            <a:endParaRPr lang="el-GR" sz="2000" b="1" dirty="0" smtClean="0"/>
          </a:p>
          <a:p>
            <a:r>
              <a:rPr lang="el-GR" sz="2000" b="1" dirty="0" smtClean="0"/>
              <a:t>Η </a:t>
            </a:r>
            <a:r>
              <a:rPr lang="el-GR" sz="2000" b="1" dirty="0" smtClean="0">
                <a:solidFill>
                  <a:schemeClr val="bg2">
                    <a:lumMod val="75000"/>
                  </a:schemeClr>
                </a:solidFill>
              </a:rPr>
              <a:t>σωτήρια αυτή παρέμβαση </a:t>
            </a:r>
            <a:r>
              <a:rPr lang="el-GR" sz="2000" b="1" dirty="0" smtClean="0"/>
              <a:t>των Μεγάλων Δυνάμεων της εποχής δρομολόγησε εξελίξεις που θα οδηγήσουν στην  δημιουργία του πρώτου ανεξάρτητου Ελληνικού  κράτους.</a:t>
            </a:r>
          </a:p>
          <a:p>
            <a:endParaRPr lang="el-GR" dirty="0" smtClean="0"/>
          </a:p>
          <a:p>
            <a:endParaRPr lang="el-GR" dirty="0" smtClean="0"/>
          </a:p>
          <a:p>
            <a:r>
              <a:rPr lang="el-GR" dirty="0" smtClean="0"/>
              <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      Αξιοσημείωτο είναι το γεγονός ότι διαρκούντος του εθνικοαπελευθερωτικού αγώνα  και παρά την ανηλεή δίωξη κάθε φιλελεύθερης ιδέας από την πανίσχυρη τότε Ιερή Συμμαχία και τις οξύτατες αντιπαραθέσεις μεταξύ των υπαρχόντων φορέων εξουσίας (προεστών και ιεραρχών) και των νέων (Δ. Υψηλάντη και οπλαρχηγών), αλλά και των </a:t>
            </a:r>
            <a:r>
              <a:rPr lang="el-GR" dirty="0" err="1" smtClean="0"/>
              <a:t>Φαναριωτών</a:t>
            </a:r>
            <a:r>
              <a:rPr lang="el-GR" dirty="0" smtClean="0"/>
              <a:t> που διεκδικούσαν τη διαχείριση της εξουσίας,</a:t>
            </a:r>
          </a:p>
          <a:p>
            <a:pPr>
              <a:buNone/>
            </a:pPr>
            <a:r>
              <a:rPr lang="el-GR" dirty="0" smtClean="0"/>
              <a:t>   </a:t>
            </a:r>
            <a:r>
              <a:rPr lang="el-GR" b="1" dirty="0" smtClean="0">
                <a:solidFill>
                  <a:srgbClr val="FFC000"/>
                </a:solidFill>
              </a:rPr>
              <a:t>οι επαναστατημένοι Έλληνες ψήφισαν σε τρεις Εθνοσυνελεύσεις ΤΑ ΠΙΟ ΔΗΜΟΚΡΑΤΙΚΑ ΣΥΝΤΑΓΜΑΤΑ παγκοσμίως!!</a:t>
            </a:r>
            <a:endParaRPr lang="el-GR" b="1" dirty="0">
              <a:solidFill>
                <a:srgbClr val="FFC000"/>
              </a:solidFill>
            </a:endParaRPr>
          </a:p>
        </p:txBody>
      </p:sp>
      <p:sp>
        <p:nvSpPr>
          <p:cNvPr id="3" name="2 - Τίτλος"/>
          <p:cNvSpPr>
            <a:spLocks noGrp="1"/>
          </p:cNvSpPr>
          <p:nvPr>
            <p:ph type="title"/>
          </p:nvPr>
        </p:nvSpPr>
        <p:spPr/>
        <p:txBody>
          <a:bodyPr>
            <a:normAutofit/>
          </a:bodyPr>
          <a:lstStyle/>
          <a:p>
            <a:pPr algn="ctr"/>
            <a:r>
              <a:rPr lang="el-GR" sz="3600" b="1" dirty="0" smtClean="0">
                <a:solidFill>
                  <a:srgbClr val="7030A0"/>
                </a:solidFill>
              </a:rPr>
              <a:t>Τα  «ΣΥΝΤΑΓΜΑΤΑ» του Αγώνα </a:t>
            </a:r>
            <a:endParaRPr lang="el-GR" sz="3600" b="1" dirty="0">
              <a:solidFill>
                <a:srgbClr val="7030A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eb5ceb8cebdceb9cebaceb7-cf83cf85cebdceb5cebbceb5cf85cf83ceb7-cf83cf84ceb7cebd-ceb5cf80ceafceb4ceb1cf85cf81cebf.jpg"/>
          <p:cNvPicPr>
            <a:picLocks noGrp="1" noChangeAspect="1"/>
          </p:cNvPicPr>
          <p:nvPr>
            <p:ph idx="1"/>
          </p:nvPr>
        </p:nvPicPr>
        <p:blipFill>
          <a:blip r:embed="rId2" cstate="print"/>
          <a:stretch>
            <a:fillRect/>
          </a:stretch>
        </p:blipFill>
        <p:spPr>
          <a:xfrm>
            <a:off x="467543" y="418280"/>
            <a:ext cx="8208913" cy="5984445"/>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Το Προσωρινό Πολίτευμα της Επιδαύρου"/>
          <p:cNvPicPr>
            <a:picLocks noGrp="1" noChangeAspect="1" noChangeArrowheads="1"/>
          </p:cNvPicPr>
          <p:nvPr>
            <p:ph idx="1"/>
          </p:nvPr>
        </p:nvPicPr>
        <p:blipFill>
          <a:blip r:embed="rId2" cstate="print"/>
          <a:srcRect/>
          <a:stretch>
            <a:fillRect/>
          </a:stretch>
        </p:blipFill>
        <p:spPr bwMode="auto">
          <a:xfrm>
            <a:off x="5923958" y="1340768"/>
            <a:ext cx="2870342" cy="4176464"/>
          </a:xfrm>
          <a:prstGeom prst="rect">
            <a:avLst/>
          </a:prstGeom>
          <a:noFill/>
          <a:ln w="9525">
            <a:noFill/>
            <a:miter lim="800000"/>
            <a:headEnd/>
            <a:tailEnd/>
          </a:ln>
        </p:spPr>
      </p:pic>
      <p:sp>
        <p:nvSpPr>
          <p:cNvPr id="5" name="4 - TextBox"/>
          <p:cNvSpPr txBox="1"/>
          <p:nvPr/>
        </p:nvSpPr>
        <p:spPr>
          <a:xfrm>
            <a:off x="323528" y="117693"/>
            <a:ext cx="5544616" cy="6740307"/>
          </a:xfrm>
          <a:prstGeom prst="rect">
            <a:avLst/>
          </a:prstGeom>
          <a:noFill/>
        </p:spPr>
        <p:txBody>
          <a:bodyPr wrap="square" rtlCol="0">
            <a:spAutoFit/>
          </a:bodyPr>
          <a:lstStyle/>
          <a:p>
            <a:pPr>
              <a:buFont typeface="Arial" panose="020B0604020202020204" pitchFamily="34" charset="0"/>
              <a:buChar char="•"/>
              <a:defRPr/>
            </a:pPr>
            <a:r>
              <a:rPr lang="el-GR" b="1" dirty="0" smtClean="0"/>
              <a:t>Η </a:t>
            </a:r>
            <a:r>
              <a:rPr lang="el-GR" b="1" dirty="0" smtClean="0">
                <a:solidFill>
                  <a:srgbClr val="FFC000"/>
                </a:solidFill>
              </a:rPr>
              <a:t>Α' Εθνοσυνέλευση </a:t>
            </a:r>
            <a:r>
              <a:rPr lang="el-GR" b="1" dirty="0" smtClean="0"/>
              <a:t>πραγματοποιήθηκε στην Επίδαυρο τον Δεκέμβριο του </a:t>
            </a:r>
            <a:r>
              <a:rPr lang="el-GR" b="1" dirty="0" smtClean="0">
                <a:solidFill>
                  <a:srgbClr val="FFC000"/>
                </a:solidFill>
              </a:rPr>
              <a:t>1821. </a:t>
            </a:r>
            <a:r>
              <a:rPr lang="el-GR" b="1" dirty="0" smtClean="0"/>
              <a:t>Κατά τη διάρκειά της ψηφίστηκε για πρώτη φορά </a:t>
            </a:r>
            <a:r>
              <a:rPr lang="el-GR" b="1" i="1" dirty="0" smtClean="0">
                <a:solidFill>
                  <a:srgbClr val="FFC000"/>
                </a:solidFill>
              </a:rPr>
              <a:t>Σύνταγμα</a:t>
            </a:r>
            <a:r>
              <a:rPr lang="el-GR" b="1" dirty="0" smtClean="0"/>
              <a:t>. </a:t>
            </a:r>
          </a:p>
          <a:p>
            <a:pPr>
              <a:buFont typeface="Arial" panose="020B0604020202020204" pitchFamily="34" charset="0"/>
              <a:buChar char="•"/>
              <a:defRPr/>
            </a:pPr>
            <a:r>
              <a:rPr lang="el-GR" b="1" dirty="0" smtClean="0"/>
              <a:t>Το πρώτο Σύνταγμα της Επανάστασης, περισσότερο γνωστό ως «</a:t>
            </a:r>
            <a:r>
              <a:rPr lang="el-GR" b="1" i="1" dirty="0" err="1" smtClean="0"/>
              <a:t>Προσωρινόν</a:t>
            </a:r>
            <a:r>
              <a:rPr lang="el-GR" b="1" i="1" dirty="0" smtClean="0"/>
              <a:t> Πολίτευμα της Ελλάδος</a:t>
            </a:r>
            <a:r>
              <a:rPr lang="el-GR" b="1" dirty="0" smtClean="0"/>
              <a:t>», ήταν βασισμένο σε αμερικανικά και γαλλικά πρότυπα.</a:t>
            </a:r>
          </a:p>
          <a:p>
            <a:pPr>
              <a:buFont typeface="Arial" panose="020B0604020202020204" pitchFamily="34" charset="0"/>
              <a:buChar char="•"/>
              <a:defRPr/>
            </a:pPr>
            <a:r>
              <a:rPr lang="el-GR" b="1" dirty="0" smtClean="0"/>
              <a:t>Διακηρύχθηκε επίσης η ανεξαρτησία των Ελλήνων και σχηματίσθηκαν δύο σώματα, το </a:t>
            </a:r>
            <a:r>
              <a:rPr lang="el-GR" b="1" i="1" dirty="0" smtClean="0"/>
              <a:t>Βουλευτικό</a:t>
            </a:r>
            <a:r>
              <a:rPr lang="el-GR" b="1" dirty="0" smtClean="0"/>
              <a:t> και το </a:t>
            </a:r>
            <a:r>
              <a:rPr lang="el-GR" b="1" i="1" dirty="0" smtClean="0"/>
              <a:t>Εκτελεστικό</a:t>
            </a:r>
            <a:r>
              <a:rPr lang="el-GR" b="1" dirty="0" smtClean="0"/>
              <a:t>, για την άσκηση της κεντρικής διοίκησης. </a:t>
            </a:r>
          </a:p>
          <a:p>
            <a:pPr>
              <a:buFont typeface="Arial" panose="020B0604020202020204" pitchFamily="34" charset="0"/>
              <a:buChar char="•"/>
              <a:defRPr/>
            </a:pPr>
            <a:r>
              <a:rPr lang="el-GR" b="1" dirty="0" smtClean="0"/>
              <a:t>Πρωτεύουσα του νέου κράτους ορίστηκε η Κόρινθος. </a:t>
            </a:r>
          </a:p>
          <a:p>
            <a:pPr>
              <a:buFont typeface="Arial" panose="020B0604020202020204" pitchFamily="34" charset="0"/>
              <a:buChar char="•"/>
              <a:defRPr/>
            </a:pPr>
            <a:r>
              <a:rPr lang="el-GR" b="1" dirty="0" smtClean="0"/>
              <a:t>Η </a:t>
            </a:r>
            <a:r>
              <a:rPr lang="el-GR" b="1" dirty="0" smtClean="0">
                <a:solidFill>
                  <a:srgbClr val="FFC000"/>
                </a:solidFill>
              </a:rPr>
              <a:t>Β' Εθνοσυνέλευση (1823)</a:t>
            </a:r>
            <a:r>
              <a:rPr lang="el-GR" b="1" dirty="0" smtClean="0"/>
              <a:t> συνήλθε στο </a:t>
            </a:r>
            <a:r>
              <a:rPr lang="el-GR" b="1" dirty="0" err="1" smtClean="0"/>
              <a:t>Άστρος</a:t>
            </a:r>
            <a:r>
              <a:rPr lang="el-GR" b="1" dirty="0" smtClean="0"/>
              <a:t> της Αρκαδίας. Στην Εθνοσυνέλευση αυτή ψηφίστηκε νέο Σύνταγμα</a:t>
            </a:r>
          </a:p>
          <a:p>
            <a:pPr>
              <a:buFont typeface="Arial" panose="020B0604020202020204" pitchFamily="34" charset="0"/>
              <a:buChar char="•"/>
              <a:defRPr/>
            </a:pPr>
            <a:r>
              <a:rPr lang="el-GR" b="1" dirty="0" smtClean="0"/>
              <a:t>Η </a:t>
            </a:r>
            <a:r>
              <a:rPr lang="el-GR" b="1" dirty="0" smtClean="0">
                <a:solidFill>
                  <a:srgbClr val="FFC000"/>
                </a:solidFill>
              </a:rPr>
              <a:t>Γ' Εθνοσυνέλευση  (1827), </a:t>
            </a:r>
            <a:r>
              <a:rPr lang="el-GR" b="1" dirty="0" smtClean="0"/>
              <a:t>στην </a:t>
            </a:r>
            <a:r>
              <a:rPr lang="el-GR" b="1" dirty="0" err="1" smtClean="0"/>
              <a:t>Τροιζήνα</a:t>
            </a:r>
            <a:r>
              <a:rPr lang="el-GR" b="1" dirty="0" smtClean="0"/>
              <a:t>, ψήφισε καινούργιο Σύνταγμα, δημοκρατικότερο από τα προηγούμενα και όρισε το Ναύπλιο πρωτεύουσα του Ελληνικού κράτους. </a:t>
            </a:r>
          </a:p>
          <a:p>
            <a:pPr>
              <a:buFont typeface="Arial" panose="020B0604020202020204" pitchFamily="34" charset="0"/>
              <a:buChar char="•"/>
              <a:defRPr/>
            </a:pPr>
            <a:r>
              <a:rPr lang="el-GR" b="1" dirty="0" smtClean="0"/>
              <a:t>Ο Ιωάννης Καποδίστριας εκλέχθηκε Κυβερνήτης της Ελλάδας</a:t>
            </a:r>
          </a:p>
          <a:p>
            <a:pPr>
              <a:buFont typeface="Arial" panose="020B0604020202020204" pitchFamily="34" charset="0"/>
              <a:buChar char="•"/>
              <a:defRPr/>
            </a:pP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sz="half" idx="1"/>
          </p:nvPr>
        </p:nvSpPr>
        <p:spPr>
          <a:xfrm>
            <a:off x="457200" y="1268760"/>
            <a:ext cx="4059936" cy="5112568"/>
          </a:xfrm>
        </p:spPr>
        <p:txBody>
          <a:bodyPr>
            <a:normAutofit/>
          </a:bodyPr>
          <a:lstStyle/>
          <a:p>
            <a:pPr>
              <a:buNone/>
            </a:pPr>
            <a:r>
              <a:rPr lang="el-GR" dirty="0" smtClean="0"/>
              <a:t>    </a:t>
            </a:r>
            <a:r>
              <a:rPr lang="el-GR" b="1" dirty="0" smtClean="0"/>
              <a:t>Στις 5 Μαΐου 1827, με τη λήξη των εργασιών της </a:t>
            </a:r>
            <a:r>
              <a:rPr lang="el-GR" b="1" dirty="0" smtClean="0">
                <a:solidFill>
                  <a:schemeClr val="bg2">
                    <a:lumMod val="75000"/>
                  </a:schemeClr>
                </a:solidFill>
              </a:rPr>
              <a:t>Γ΄ Εθνοσυνέλευσης </a:t>
            </a:r>
            <a:r>
              <a:rPr lang="el-GR" b="1" dirty="0" smtClean="0"/>
              <a:t>στην </a:t>
            </a:r>
            <a:r>
              <a:rPr lang="el-GR" b="1" dirty="0" err="1" smtClean="0"/>
              <a:t>Τροιζήνα</a:t>
            </a:r>
            <a:r>
              <a:rPr lang="el-GR" b="1" dirty="0" smtClean="0"/>
              <a:t>, με ψήφισμα της οποίας είχε εκλεγεί</a:t>
            </a:r>
          </a:p>
          <a:p>
            <a:pPr>
              <a:buNone/>
            </a:pPr>
            <a:r>
              <a:rPr lang="el-GR" b="1" dirty="0" smtClean="0"/>
              <a:t>    ως πρώτος </a:t>
            </a:r>
            <a:r>
              <a:rPr lang="el-GR" b="1" dirty="0" smtClean="0">
                <a:solidFill>
                  <a:schemeClr val="bg2">
                    <a:lumMod val="75000"/>
                  </a:schemeClr>
                </a:solidFill>
              </a:rPr>
              <a:t>κυβερνήτης</a:t>
            </a:r>
            <a:r>
              <a:rPr lang="el-GR" b="1" dirty="0" smtClean="0"/>
              <a:t> της Ελλάδας ο Ιωάννης Καποδίστριας, άρχισε το πρώτο κεφάλαιο της ιστορίας του νέου ελληνικού κράτους.</a:t>
            </a:r>
            <a:endParaRPr lang="el-GR" b="1" dirty="0"/>
          </a:p>
        </p:txBody>
      </p:sp>
      <p:sp>
        <p:nvSpPr>
          <p:cNvPr id="7" name="6 - Θέση περιεχομένου"/>
          <p:cNvSpPr>
            <a:spLocks noGrp="1"/>
          </p:cNvSpPr>
          <p:nvPr>
            <p:ph sz="half" idx="2"/>
          </p:nvPr>
        </p:nvSpPr>
        <p:spPr/>
        <p:txBody>
          <a:bodyPr>
            <a:normAutofit/>
          </a:bodyPr>
          <a:lstStyle/>
          <a:p>
            <a:endParaRPr lang="el-GR"/>
          </a:p>
        </p:txBody>
      </p:sp>
      <p:pic>
        <p:nvPicPr>
          <p:cNvPr id="38914" name="Picture 2" descr="Η Άφιξη του Ιωάννη Καποδίστρια ως πρώτου Κυβερνήτη της Ελλάδος."/>
          <p:cNvPicPr>
            <a:picLocks noChangeAspect="1" noChangeArrowheads="1"/>
          </p:cNvPicPr>
          <p:nvPr/>
        </p:nvPicPr>
        <p:blipFill>
          <a:blip r:embed="rId2" cstate="print"/>
          <a:srcRect/>
          <a:stretch>
            <a:fillRect/>
          </a:stretch>
        </p:blipFill>
        <p:spPr bwMode="auto">
          <a:xfrm>
            <a:off x="4714876" y="1428737"/>
            <a:ext cx="3709984" cy="485778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857752" y="152400"/>
            <a:ext cx="3829048" cy="1062022"/>
          </a:xfrm>
        </p:spPr>
        <p:txBody>
          <a:bodyPr>
            <a:noAutofit/>
          </a:bodyPr>
          <a:lstStyle/>
          <a:p>
            <a:r>
              <a:rPr lang="el-GR" sz="2800" b="1" dirty="0" smtClean="0">
                <a:solidFill>
                  <a:srgbClr val="0070C0"/>
                </a:solidFill>
              </a:rPr>
              <a:t>Τα σύνορα του πρώτου ελληνικού κράτους</a:t>
            </a:r>
            <a:endParaRPr lang="el-GR" sz="2800" b="1" dirty="0">
              <a:solidFill>
                <a:srgbClr val="0070C0"/>
              </a:solidFill>
            </a:endParaRPr>
          </a:p>
        </p:txBody>
      </p:sp>
      <p:sp>
        <p:nvSpPr>
          <p:cNvPr id="6" name="5 - Θέση περιεχομένου"/>
          <p:cNvSpPr>
            <a:spLocks noGrp="1"/>
          </p:cNvSpPr>
          <p:nvPr>
            <p:ph sz="half" idx="1"/>
          </p:nvPr>
        </p:nvSpPr>
        <p:spPr>
          <a:xfrm>
            <a:off x="251520" y="332656"/>
            <a:ext cx="4606232" cy="6143644"/>
          </a:xfrm>
        </p:spPr>
        <p:txBody>
          <a:bodyPr>
            <a:noAutofit/>
          </a:bodyPr>
          <a:lstStyle/>
          <a:p>
            <a:r>
              <a:rPr lang="el-GR" sz="1900" dirty="0" smtClean="0"/>
              <a:t>Η νέα τουρκική ήττα στον </a:t>
            </a:r>
            <a:r>
              <a:rPr lang="el-GR" sz="1900" dirty="0" err="1" smtClean="0"/>
              <a:t>ρωσοτουρκικό</a:t>
            </a:r>
            <a:r>
              <a:rPr lang="el-GR" sz="1900" dirty="0" smtClean="0"/>
              <a:t> πόλεμο που ακολούθησε (1828-1829) υποχρέωσε τον σουλτάνο να αποδεχτεί όλες τις μέχρι τότε αποφάσεις των Δυνάμεων σχετικά με το ελληνικό ζήτημα (συνθήκη της Αδριανούπολης, 14 Σεπτεμβρίου 1829).</a:t>
            </a:r>
          </a:p>
          <a:p>
            <a:r>
              <a:rPr lang="el-GR" sz="1900" dirty="0" smtClean="0"/>
              <a:t> Καθώς η Ρωσία φαινόταν έτοιμη να αποκομίσει μόνη της όλα τα διπλωματικά οφέλη από τη διευθέτηση του ελληνικού ζητήματος, η Αγγλία και η Γαλλία πρότειναν τη δημιουργία ενός ανεξάρτητου ελληνικού κράτους. </a:t>
            </a:r>
          </a:p>
          <a:p>
            <a:r>
              <a:rPr lang="el-GR" sz="1900" dirty="0" smtClean="0"/>
              <a:t>Πράγματι, στις 22 Ιανουαρίου/ 3 Φεβρουαρίου (</a:t>
            </a:r>
            <a:r>
              <a:rPr lang="el-GR" sz="1900" dirty="0" err="1" smtClean="0"/>
              <a:t>ν.η</a:t>
            </a:r>
            <a:r>
              <a:rPr lang="el-GR" sz="1900" dirty="0" smtClean="0"/>
              <a:t>.)</a:t>
            </a:r>
            <a:r>
              <a:rPr lang="el-GR" sz="1900" dirty="0" smtClean="0">
                <a:solidFill>
                  <a:srgbClr val="FF0000"/>
                </a:solidFill>
              </a:rPr>
              <a:t> 1830 </a:t>
            </a:r>
            <a:r>
              <a:rPr lang="el-GR" sz="1900" dirty="0" smtClean="0"/>
              <a:t>υπογράφτηκε </a:t>
            </a:r>
            <a:r>
              <a:rPr lang="el-GR" sz="1900" b="1" dirty="0" smtClean="0">
                <a:solidFill>
                  <a:schemeClr val="bg2">
                    <a:lumMod val="75000"/>
                  </a:schemeClr>
                </a:solidFill>
              </a:rPr>
              <a:t>στο Λονδίνο </a:t>
            </a:r>
            <a:r>
              <a:rPr lang="el-GR" sz="1900" dirty="0" smtClean="0"/>
              <a:t>από την Αγγλία, τη Ρωσία και τη Γαλλία</a:t>
            </a:r>
            <a:r>
              <a:rPr lang="el-GR" sz="1900" b="1" dirty="0" smtClean="0"/>
              <a:t> </a:t>
            </a:r>
            <a:r>
              <a:rPr lang="el-GR" sz="1900" b="1" dirty="0" smtClean="0">
                <a:solidFill>
                  <a:schemeClr val="bg2">
                    <a:lumMod val="75000"/>
                  </a:schemeClr>
                </a:solidFill>
              </a:rPr>
              <a:t>το πρωτόκολλο της Ανεξαρτησίας</a:t>
            </a:r>
            <a:r>
              <a:rPr lang="el-GR" sz="1900" dirty="0" smtClean="0"/>
              <a:t>, η πρώτη επίσημη διεθνής διπλωματική πράξη που αναγνώρισε την </a:t>
            </a:r>
            <a:r>
              <a:rPr lang="el-GR" sz="1900" dirty="0" smtClean="0">
                <a:solidFill>
                  <a:srgbClr val="FF0000"/>
                </a:solidFill>
              </a:rPr>
              <a:t>Ελλάδα ως κράτος κυρίαρχο και ανεξάρτητο.</a:t>
            </a:r>
          </a:p>
          <a:p>
            <a:endParaRPr lang="el-GR" sz="1900" dirty="0"/>
          </a:p>
        </p:txBody>
      </p:sp>
      <p:sp>
        <p:nvSpPr>
          <p:cNvPr id="7" name="6 - Θέση περιεχομένου"/>
          <p:cNvSpPr>
            <a:spLocks noGrp="1"/>
          </p:cNvSpPr>
          <p:nvPr>
            <p:ph sz="half" idx="2"/>
          </p:nvPr>
        </p:nvSpPr>
        <p:spPr>
          <a:xfrm>
            <a:off x="5000628" y="1524000"/>
            <a:ext cx="3707508" cy="4572000"/>
          </a:xfrm>
        </p:spPr>
        <p:txBody>
          <a:bodyPr>
            <a:normAutofit/>
          </a:bodyPr>
          <a:lstStyle/>
          <a:p>
            <a:endParaRPr lang="el-GR" dirty="0"/>
          </a:p>
        </p:txBody>
      </p:sp>
      <p:pic>
        <p:nvPicPr>
          <p:cNvPr id="39938" name="Picture 2" descr="Τράπεζα Ἰδεῶν - Το πρωτόκολλο της ανεξαρτησίας του Ελληνικού κράτους [22  Ιανουαρίου 1830]"/>
          <p:cNvPicPr>
            <a:picLocks noChangeAspect="1" noChangeArrowheads="1"/>
          </p:cNvPicPr>
          <p:nvPr/>
        </p:nvPicPr>
        <p:blipFill>
          <a:blip r:embed="rId2" cstate="print"/>
          <a:srcRect/>
          <a:stretch>
            <a:fillRect/>
          </a:stretch>
        </p:blipFill>
        <p:spPr bwMode="auto">
          <a:xfrm>
            <a:off x="4929190" y="1571612"/>
            <a:ext cx="3810000" cy="428628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832648"/>
          </a:xfrm>
        </p:spPr>
        <p:txBody>
          <a:bodyPr>
            <a:normAutofit fontScale="85000" lnSpcReduction="20000"/>
          </a:bodyPr>
          <a:lstStyle/>
          <a:p>
            <a:pPr>
              <a:lnSpc>
                <a:spcPct val="120000"/>
              </a:lnSpc>
            </a:pPr>
            <a:r>
              <a:rPr lang="el-GR" b="1" dirty="0" smtClean="0"/>
              <a:t>Αυτή είναι χρονολογικά η σειρά των γεγονότων.</a:t>
            </a:r>
          </a:p>
          <a:p>
            <a:pPr>
              <a:lnSpc>
                <a:spcPct val="120000"/>
              </a:lnSpc>
            </a:pPr>
            <a:r>
              <a:rPr lang="el-GR" b="1" dirty="0" smtClean="0"/>
              <a:t>Το τι ακριβώς συνέβη και το γιατί θα μείνουν αντικείμενα συνεχών συζητήσεων και ερευνών.</a:t>
            </a:r>
          </a:p>
          <a:p>
            <a:pPr>
              <a:lnSpc>
                <a:spcPct val="120000"/>
              </a:lnSpc>
            </a:pPr>
            <a:r>
              <a:rPr lang="el-GR" b="1" dirty="0" smtClean="0">
                <a:solidFill>
                  <a:schemeClr val="bg2">
                    <a:lumMod val="75000"/>
                  </a:schemeClr>
                </a:solidFill>
              </a:rPr>
              <a:t>Το σίγουρο πάντως είναι πως το 1821  συντελέστηκε ένα θαύμα, μια αδιανόητη επανάσταση που πέτυχε να υπάρχει ως σήμερα ανεξάρτητο ελληνικό κράτος.</a:t>
            </a:r>
          </a:p>
          <a:p>
            <a:pPr>
              <a:lnSpc>
                <a:spcPct val="120000"/>
              </a:lnSpc>
            </a:pPr>
            <a:r>
              <a:rPr lang="el-GR" b="1" dirty="0" smtClean="0">
                <a:solidFill>
                  <a:srgbClr val="C00000"/>
                </a:solidFill>
              </a:rPr>
              <a:t>Γι’ αυτό αιώνια δόξα ας στεφανώνει όλους και όλες που αγωνίστηκαν, πολέμησαν, θυσιάστηκαν και μαρτύρησαν  για τη λευτεριά της πατρίδας μας.</a:t>
            </a:r>
          </a:p>
          <a:p>
            <a:pPr>
              <a:lnSpc>
                <a:spcPct val="120000"/>
              </a:lnSpc>
            </a:pPr>
            <a:r>
              <a:rPr lang="el-GR" b="1" dirty="0" smtClean="0"/>
              <a:t>Ο </a:t>
            </a:r>
            <a:r>
              <a:rPr lang="el-GR" b="1" dirty="0" smtClean="0">
                <a:solidFill>
                  <a:schemeClr val="bg2">
                    <a:lumMod val="75000"/>
                  </a:schemeClr>
                </a:solidFill>
              </a:rPr>
              <a:t>ΥΜΝΟΣ ΣΤΗΝ ΕΛΕΥΘΕΡΙΑ</a:t>
            </a:r>
            <a:r>
              <a:rPr lang="el-GR" b="1" dirty="0" smtClean="0"/>
              <a:t> είναι ο εθνικός ύμνος που αξίζει να τραγουδιέται με υπερηφάνεια από κάθε άνθρωπο που απολαμβάνει το αγαθό της ελευθερίας  στο κράτος που εκείνοι δημιούργησαν, αλλά κι από κάθε Έλληνα και Ελληνίδα  που νιώθει το χρέος που έχει ως απόγονος τέτοιων προγόνων.</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Θέση περιεχομένου"/>
          <p:cNvSpPr>
            <a:spLocks noGrp="1"/>
          </p:cNvSpPr>
          <p:nvPr>
            <p:ph sz="half" idx="1"/>
          </p:nvPr>
        </p:nvSpPr>
        <p:spPr>
          <a:xfrm>
            <a:off x="285720" y="3786190"/>
            <a:ext cx="8346216" cy="2857520"/>
          </a:xfrm>
        </p:spPr>
        <p:txBody>
          <a:bodyPr>
            <a:normAutofit/>
          </a:bodyPr>
          <a:lstStyle/>
          <a:p>
            <a:r>
              <a:rPr lang="el-GR" sz="2200" dirty="0" smtClean="0"/>
              <a:t>Μετά το τέλος της χιλιόχρονης Βυζαντινής αυτοκρατορίας το μεγαλύτερο μέρος του ελληνισμού υποδουλώθηκε στους Οθωμανούς.</a:t>
            </a:r>
          </a:p>
          <a:p>
            <a:r>
              <a:rPr lang="el-GR" sz="2200" dirty="0" smtClean="0"/>
              <a:t>Μόνο μικρά τμήματα παρέμειναν κάτω από την κυριαρχία των Ενετών και των Φράγκων.</a:t>
            </a:r>
          </a:p>
          <a:p>
            <a:r>
              <a:rPr lang="el-GR" sz="2200" dirty="0" smtClean="0"/>
              <a:t>Άρχισε μια μακραίωνη δοκιμασία κάτω από τον βάρβαρο Τούρκο δυνάστη.</a:t>
            </a:r>
            <a:endParaRPr lang="el-GR" sz="2200" dirty="0"/>
          </a:p>
        </p:txBody>
      </p:sp>
      <p:sp>
        <p:nvSpPr>
          <p:cNvPr id="25602" name="AutoShape 2" descr="Η ΑΛΩΣΗ ΤΗΣ ΚΩΝΣΤΑΝΤΙΝΟΥΠΟΛΗΣ ΑΠΟ ΤΟΥΣ ΟΘΩΜΑΝΟΥΣ | Suto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5604" name="AutoShape 4" descr="Η ΑΛΩΣΗ ΤΗΣ ΚΩΝΣΤΑΝΤΙΝΟΥΠΟΛΗΣ ΑΠΟ ΤΟΥΣ ΟΘΩΜΑΝΟΥΣ | Suto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5606" name="AutoShape 6" descr="Η ΑΛΩΣΗ ΤΗΣ ΚΩΝΣΤΑΝΤΙΝΟΥΠΟΛΗΣ ΑΠΟ ΤΟΥΣ ΟΘΩΜΑΝΟΥΣ | Suto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5608" name="Picture 8" descr="Η ΑΛΩΣΗ ΤΗΣ ΚΩΝΣΤΑΝΤΙΝΟΥΠΟΛΗΣ ΑΠΟ ΤΟΥΣ ΟΘΩΜΑΝΟΥΣ | Sutori"/>
          <p:cNvPicPr>
            <a:picLocks noChangeAspect="1" noChangeArrowheads="1"/>
          </p:cNvPicPr>
          <p:nvPr/>
        </p:nvPicPr>
        <p:blipFill>
          <a:blip r:embed="rId2" cstate="print"/>
          <a:srcRect/>
          <a:stretch>
            <a:fillRect/>
          </a:stretch>
        </p:blipFill>
        <p:spPr bwMode="auto">
          <a:xfrm>
            <a:off x="2357422" y="428604"/>
            <a:ext cx="4686852" cy="334933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ο ιστολόγιο 12ου Νηπιαγωγείου Γλυφάδας,Θράκης1-3,Ελληνικό  Αττικής,2109621514 » Blog Archive » Η ελληνική σημαία"/>
          <p:cNvPicPr>
            <a:picLocks noChangeAspect="1" noChangeArrowheads="1"/>
          </p:cNvPicPr>
          <p:nvPr/>
        </p:nvPicPr>
        <p:blipFill>
          <a:blip r:embed="rId3" cstate="print">
            <a:lum bright="10000"/>
          </a:blip>
          <a:srcRect l="24138" b="10864"/>
          <a:stretch>
            <a:fillRect/>
          </a:stretch>
        </p:blipFill>
        <p:spPr bwMode="auto">
          <a:xfrm>
            <a:off x="395536" y="1772816"/>
            <a:ext cx="4752528" cy="4059832"/>
          </a:xfrm>
          <a:prstGeom prst="rect">
            <a:avLst/>
          </a:prstGeom>
          <a:noFill/>
        </p:spPr>
      </p:pic>
      <p:sp>
        <p:nvSpPr>
          <p:cNvPr id="2" name="1 - Τίτλος"/>
          <p:cNvSpPr>
            <a:spLocks noGrp="1"/>
          </p:cNvSpPr>
          <p:nvPr>
            <p:ph type="title"/>
          </p:nvPr>
        </p:nvSpPr>
        <p:spPr/>
        <p:txBody>
          <a:bodyPr>
            <a:normAutofit/>
          </a:bodyPr>
          <a:lstStyle/>
          <a:p>
            <a:pPr algn="ctr"/>
            <a:r>
              <a:rPr lang="el-GR" dirty="0" smtClean="0">
                <a:solidFill>
                  <a:srgbClr val="002060"/>
                </a:solidFill>
              </a:rPr>
              <a:t>Εθνικός ύμνος</a:t>
            </a:r>
            <a:br>
              <a:rPr lang="el-GR" dirty="0" smtClean="0">
                <a:solidFill>
                  <a:srgbClr val="002060"/>
                </a:solidFill>
              </a:rPr>
            </a:br>
            <a:r>
              <a:rPr lang="el-GR" sz="1600" dirty="0" smtClean="0">
                <a:solidFill>
                  <a:srgbClr val="002060"/>
                </a:solidFill>
              </a:rPr>
              <a:t>(Διονυσίου Σολωμού, Ύμνος εις την </a:t>
            </a:r>
            <a:r>
              <a:rPr lang="el-GR" sz="1600" dirty="0" err="1" smtClean="0">
                <a:solidFill>
                  <a:srgbClr val="002060"/>
                </a:solidFill>
              </a:rPr>
              <a:t>Ελευθερίαν</a:t>
            </a:r>
            <a:r>
              <a:rPr lang="el-GR" sz="1600" dirty="0" smtClean="0">
                <a:solidFill>
                  <a:srgbClr val="002060"/>
                </a:solidFill>
              </a:rPr>
              <a:t>)</a:t>
            </a:r>
            <a:endParaRPr lang="el-GR" sz="1600" dirty="0">
              <a:solidFill>
                <a:srgbClr val="002060"/>
              </a:solidFill>
            </a:endParaRPr>
          </a:p>
        </p:txBody>
      </p:sp>
      <p:sp>
        <p:nvSpPr>
          <p:cNvPr id="5" name="4 - Θέση περιεχομένου"/>
          <p:cNvSpPr>
            <a:spLocks noGrp="1"/>
          </p:cNvSpPr>
          <p:nvPr>
            <p:ph idx="1"/>
          </p:nvPr>
        </p:nvSpPr>
        <p:spPr>
          <a:xfrm>
            <a:off x="4860032" y="1628800"/>
            <a:ext cx="4114800" cy="4467200"/>
          </a:xfrm>
        </p:spPr>
        <p:txBody>
          <a:bodyPr>
            <a:normAutofit fontScale="92500" lnSpcReduction="20000"/>
          </a:bodyPr>
          <a:lstStyle/>
          <a:p>
            <a:pPr algn="ctr">
              <a:lnSpc>
                <a:spcPct val="150000"/>
              </a:lnSpc>
              <a:buNone/>
            </a:pPr>
            <a:r>
              <a:rPr lang="el-GR" sz="2400" dirty="0" err="1" smtClean="0">
                <a:solidFill>
                  <a:schemeClr val="bg1"/>
                </a:solidFill>
              </a:rPr>
              <a:t>Σὲ</a:t>
            </a:r>
            <a:r>
              <a:rPr lang="el-GR" sz="2400" dirty="0" smtClean="0">
                <a:solidFill>
                  <a:schemeClr val="bg1"/>
                </a:solidFill>
              </a:rPr>
              <a:t> γνωρίζω </a:t>
            </a:r>
            <a:r>
              <a:rPr lang="el-GR" sz="2400" dirty="0" err="1" smtClean="0">
                <a:solidFill>
                  <a:schemeClr val="bg1"/>
                </a:solidFill>
              </a:rPr>
              <a:t>ἀπὸ</a:t>
            </a:r>
            <a:r>
              <a:rPr lang="el-GR" sz="2400" dirty="0" smtClean="0">
                <a:solidFill>
                  <a:schemeClr val="bg1"/>
                </a:solidFill>
              </a:rPr>
              <a:t> </a:t>
            </a:r>
            <a:r>
              <a:rPr lang="el-GR" sz="2400" dirty="0" err="1" smtClean="0">
                <a:solidFill>
                  <a:schemeClr val="bg1"/>
                </a:solidFill>
              </a:rPr>
              <a:t>τὴν</a:t>
            </a:r>
            <a:r>
              <a:rPr lang="el-GR" sz="2400" dirty="0" smtClean="0">
                <a:solidFill>
                  <a:schemeClr val="bg1"/>
                </a:solidFill>
              </a:rPr>
              <a:t> </a:t>
            </a:r>
            <a:r>
              <a:rPr lang="el-GR" sz="2400" dirty="0" err="1" smtClean="0">
                <a:solidFill>
                  <a:schemeClr val="bg1"/>
                </a:solidFill>
              </a:rPr>
              <a:t>κόψι</a:t>
            </a:r>
            <a:r>
              <a:rPr lang="el-GR" sz="2400" dirty="0" smtClean="0">
                <a:solidFill>
                  <a:schemeClr val="bg1"/>
                </a:solidFill>
              </a:rPr>
              <a:t/>
            </a:r>
            <a:br>
              <a:rPr lang="el-GR" sz="2400" dirty="0" smtClean="0">
                <a:solidFill>
                  <a:schemeClr val="bg1"/>
                </a:solidFill>
              </a:rPr>
            </a:br>
            <a:r>
              <a:rPr lang="el-GR" sz="2400" dirty="0" err="1" smtClean="0">
                <a:solidFill>
                  <a:schemeClr val="bg1"/>
                </a:solidFill>
              </a:rPr>
              <a:t>τοῦ</a:t>
            </a:r>
            <a:r>
              <a:rPr lang="el-GR" sz="2400" dirty="0" smtClean="0">
                <a:solidFill>
                  <a:schemeClr val="bg1"/>
                </a:solidFill>
              </a:rPr>
              <a:t> </a:t>
            </a:r>
            <a:r>
              <a:rPr lang="el-GR" sz="2400" dirty="0" err="1" smtClean="0">
                <a:solidFill>
                  <a:schemeClr val="bg1"/>
                </a:solidFill>
              </a:rPr>
              <a:t>σπαθιοῦ</a:t>
            </a:r>
            <a:r>
              <a:rPr lang="el-GR" sz="2400" dirty="0" smtClean="0">
                <a:solidFill>
                  <a:schemeClr val="bg1"/>
                </a:solidFill>
              </a:rPr>
              <a:t> </a:t>
            </a:r>
            <a:r>
              <a:rPr lang="el-GR" sz="2400" dirty="0" err="1" smtClean="0">
                <a:solidFill>
                  <a:schemeClr val="bg1"/>
                </a:solidFill>
              </a:rPr>
              <a:t>τὴν</a:t>
            </a:r>
            <a:r>
              <a:rPr lang="el-GR" sz="2400" dirty="0" smtClean="0">
                <a:solidFill>
                  <a:schemeClr val="bg1"/>
                </a:solidFill>
              </a:rPr>
              <a:t> τρομερή,</a:t>
            </a:r>
            <a:br>
              <a:rPr lang="el-GR" sz="2400" dirty="0" smtClean="0">
                <a:solidFill>
                  <a:schemeClr val="bg1"/>
                </a:solidFill>
              </a:rPr>
            </a:br>
            <a:r>
              <a:rPr lang="el-GR" sz="2400" dirty="0" err="1" smtClean="0">
                <a:solidFill>
                  <a:schemeClr val="bg1"/>
                </a:solidFill>
              </a:rPr>
              <a:t>σὲ</a:t>
            </a:r>
            <a:r>
              <a:rPr lang="el-GR" sz="2400" dirty="0" smtClean="0">
                <a:solidFill>
                  <a:schemeClr val="bg1"/>
                </a:solidFill>
              </a:rPr>
              <a:t> γνωρίζω </a:t>
            </a:r>
            <a:r>
              <a:rPr lang="el-GR" sz="2400" dirty="0" err="1" smtClean="0">
                <a:solidFill>
                  <a:schemeClr val="bg1"/>
                </a:solidFill>
              </a:rPr>
              <a:t>ἀπὸ</a:t>
            </a:r>
            <a:r>
              <a:rPr lang="el-GR" sz="2400" dirty="0" smtClean="0">
                <a:solidFill>
                  <a:schemeClr val="bg1"/>
                </a:solidFill>
              </a:rPr>
              <a:t> </a:t>
            </a:r>
            <a:r>
              <a:rPr lang="el-GR" sz="2400" dirty="0" err="1" smtClean="0">
                <a:solidFill>
                  <a:schemeClr val="bg1"/>
                </a:solidFill>
              </a:rPr>
              <a:t>τὴν</a:t>
            </a:r>
            <a:r>
              <a:rPr lang="el-GR" sz="2400" dirty="0" smtClean="0">
                <a:solidFill>
                  <a:schemeClr val="bg1"/>
                </a:solidFill>
              </a:rPr>
              <a:t> </a:t>
            </a:r>
            <a:r>
              <a:rPr lang="el-GR" sz="2400" dirty="0" err="1" smtClean="0">
                <a:solidFill>
                  <a:schemeClr val="bg1"/>
                </a:solidFill>
              </a:rPr>
              <a:t>ὄψι</a:t>
            </a:r>
            <a:r>
              <a:rPr lang="el-GR" sz="2400" dirty="0" smtClean="0">
                <a:solidFill>
                  <a:schemeClr val="bg1"/>
                </a:solidFill>
              </a:rPr>
              <a:t/>
            </a:r>
            <a:br>
              <a:rPr lang="el-GR" sz="2400" dirty="0" smtClean="0">
                <a:solidFill>
                  <a:schemeClr val="bg1"/>
                </a:solidFill>
              </a:rPr>
            </a:br>
            <a:r>
              <a:rPr lang="el-GR" sz="2400" dirty="0" err="1" smtClean="0">
                <a:solidFill>
                  <a:schemeClr val="bg1"/>
                </a:solidFill>
              </a:rPr>
              <a:t>ποὺ</a:t>
            </a:r>
            <a:r>
              <a:rPr lang="el-GR" sz="2400" dirty="0" smtClean="0">
                <a:solidFill>
                  <a:schemeClr val="bg1"/>
                </a:solidFill>
              </a:rPr>
              <a:t> </a:t>
            </a:r>
            <a:r>
              <a:rPr lang="el-GR" sz="2400" dirty="0" err="1" smtClean="0">
                <a:solidFill>
                  <a:schemeClr val="bg1"/>
                </a:solidFill>
              </a:rPr>
              <a:t>μὲ</a:t>
            </a:r>
            <a:r>
              <a:rPr lang="el-GR" sz="2400" dirty="0" smtClean="0">
                <a:solidFill>
                  <a:schemeClr val="bg1"/>
                </a:solidFill>
              </a:rPr>
              <a:t> βία μετράει </a:t>
            </a:r>
            <a:r>
              <a:rPr lang="el-GR" sz="2400" dirty="0" err="1" smtClean="0">
                <a:solidFill>
                  <a:schemeClr val="bg1"/>
                </a:solidFill>
              </a:rPr>
              <a:t>τὴν</a:t>
            </a:r>
            <a:r>
              <a:rPr lang="el-GR" sz="2400" dirty="0" smtClean="0">
                <a:solidFill>
                  <a:schemeClr val="bg1"/>
                </a:solidFill>
              </a:rPr>
              <a:t> </a:t>
            </a:r>
            <a:r>
              <a:rPr lang="el-GR" sz="2400" dirty="0" err="1" smtClean="0">
                <a:solidFill>
                  <a:schemeClr val="bg1"/>
                </a:solidFill>
              </a:rPr>
              <a:t>γῆ</a:t>
            </a:r>
            <a:endParaRPr lang="el-GR" sz="2400" dirty="0" smtClean="0">
              <a:solidFill>
                <a:schemeClr val="bg1"/>
              </a:solidFill>
            </a:endParaRPr>
          </a:p>
          <a:p>
            <a:pPr algn="ctr">
              <a:lnSpc>
                <a:spcPct val="150000"/>
              </a:lnSpc>
              <a:buNone/>
            </a:pPr>
            <a:endParaRPr lang="el-GR" sz="2400" dirty="0" smtClean="0">
              <a:solidFill>
                <a:schemeClr val="bg1"/>
              </a:solidFill>
            </a:endParaRPr>
          </a:p>
          <a:p>
            <a:pPr algn="ctr">
              <a:lnSpc>
                <a:spcPct val="150000"/>
              </a:lnSpc>
              <a:buNone/>
            </a:pPr>
            <a:r>
              <a:rPr lang="el-GR" sz="2400" dirty="0" err="1" smtClean="0">
                <a:solidFill>
                  <a:schemeClr val="bg1"/>
                </a:solidFill>
              </a:rPr>
              <a:t>Ἀπ</a:t>
            </a:r>
            <a:r>
              <a:rPr lang="el-GR" sz="2400" dirty="0" smtClean="0">
                <a:solidFill>
                  <a:schemeClr val="bg1"/>
                </a:solidFill>
              </a:rPr>
              <a:t>’ </a:t>
            </a:r>
            <a:r>
              <a:rPr lang="el-GR" sz="2400" dirty="0" err="1" smtClean="0">
                <a:solidFill>
                  <a:schemeClr val="bg1"/>
                </a:solidFill>
              </a:rPr>
              <a:t>τὰ</a:t>
            </a:r>
            <a:r>
              <a:rPr lang="el-GR" sz="2400" dirty="0" smtClean="0">
                <a:solidFill>
                  <a:schemeClr val="bg1"/>
                </a:solidFill>
              </a:rPr>
              <a:t> κόκαλα βγαλμένη</a:t>
            </a:r>
            <a:br>
              <a:rPr lang="el-GR" sz="2400" dirty="0" smtClean="0">
                <a:solidFill>
                  <a:schemeClr val="bg1"/>
                </a:solidFill>
              </a:rPr>
            </a:br>
            <a:r>
              <a:rPr lang="el-GR" sz="2400" dirty="0" err="1" smtClean="0">
                <a:solidFill>
                  <a:schemeClr val="bg1"/>
                </a:solidFill>
              </a:rPr>
              <a:t>τῶν</a:t>
            </a:r>
            <a:r>
              <a:rPr lang="el-GR" sz="2400" dirty="0" smtClean="0">
                <a:solidFill>
                  <a:schemeClr val="bg1"/>
                </a:solidFill>
              </a:rPr>
              <a:t> </a:t>
            </a:r>
            <a:r>
              <a:rPr lang="el-GR" sz="2400" dirty="0" err="1" smtClean="0">
                <a:solidFill>
                  <a:schemeClr val="bg1"/>
                </a:solidFill>
              </a:rPr>
              <a:t>Ἑλλήνων</a:t>
            </a:r>
            <a:r>
              <a:rPr lang="el-GR" sz="2400" dirty="0" smtClean="0">
                <a:solidFill>
                  <a:schemeClr val="bg1"/>
                </a:solidFill>
              </a:rPr>
              <a:t> </a:t>
            </a:r>
            <a:r>
              <a:rPr lang="el-GR" sz="2400" dirty="0" err="1" smtClean="0">
                <a:solidFill>
                  <a:schemeClr val="bg1"/>
                </a:solidFill>
              </a:rPr>
              <a:t>τὰ</a:t>
            </a:r>
            <a:r>
              <a:rPr lang="el-GR" sz="2400" dirty="0" smtClean="0">
                <a:solidFill>
                  <a:schemeClr val="bg1"/>
                </a:solidFill>
              </a:rPr>
              <a:t> </a:t>
            </a:r>
            <a:r>
              <a:rPr lang="el-GR" sz="2400" dirty="0" err="1" smtClean="0">
                <a:solidFill>
                  <a:schemeClr val="bg1"/>
                </a:solidFill>
              </a:rPr>
              <a:t>ἱερά</a:t>
            </a:r>
            <a:r>
              <a:rPr lang="el-GR" sz="2400" dirty="0" smtClean="0">
                <a:solidFill>
                  <a:schemeClr val="bg1"/>
                </a:solidFill>
              </a:rPr>
              <a:t>,</a:t>
            </a:r>
            <a:br>
              <a:rPr lang="el-GR" sz="2400" dirty="0" smtClean="0">
                <a:solidFill>
                  <a:schemeClr val="bg1"/>
                </a:solidFill>
              </a:rPr>
            </a:br>
            <a:r>
              <a:rPr lang="el-GR" sz="2400" dirty="0" err="1" smtClean="0">
                <a:solidFill>
                  <a:schemeClr val="bg1"/>
                </a:solidFill>
              </a:rPr>
              <a:t>καὶ</a:t>
            </a:r>
            <a:r>
              <a:rPr lang="el-GR" sz="2400" dirty="0" smtClean="0">
                <a:solidFill>
                  <a:schemeClr val="bg1"/>
                </a:solidFill>
              </a:rPr>
              <a:t> </a:t>
            </a:r>
            <a:r>
              <a:rPr lang="el-GR" sz="2400" dirty="0" err="1" smtClean="0">
                <a:solidFill>
                  <a:schemeClr val="bg1"/>
                </a:solidFill>
              </a:rPr>
              <a:t>σὰν</a:t>
            </a:r>
            <a:r>
              <a:rPr lang="el-GR" sz="2400" dirty="0" smtClean="0">
                <a:solidFill>
                  <a:schemeClr val="bg1"/>
                </a:solidFill>
              </a:rPr>
              <a:t> </a:t>
            </a:r>
            <a:r>
              <a:rPr lang="el-GR" sz="2400" dirty="0" err="1" smtClean="0">
                <a:solidFill>
                  <a:schemeClr val="bg1"/>
                </a:solidFill>
              </a:rPr>
              <a:t>πρῶτα</a:t>
            </a:r>
            <a:r>
              <a:rPr lang="el-GR" sz="2400" dirty="0" smtClean="0">
                <a:solidFill>
                  <a:schemeClr val="bg1"/>
                </a:solidFill>
              </a:rPr>
              <a:t> </a:t>
            </a:r>
            <a:r>
              <a:rPr lang="el-GR" sz="2400" dirty="0" err="1" smtClean="0">
                <a:solidFill>
                  <a:schemeClr val="bg1"/>
                </a:solidFill>
              </a:rPr>
              <a:t>ἀνδρειωμένη</a:t>
            </a:r>
            <a:r>
              <a:rPr lang="el-GR" sz="2400" dirty="0" smtClean="0">
                <a:solidFill>
                  <a:schemeClr val="bg1"/>
                </a:solidFill>
              </a:rPr>
              <a:t>,</a:t>
            </a:r>
            <a:br>
              <a:rPr lang="el-GR" sz="2400" dirty="0" smtClean="0">
                <a:solidFill>
                  <a:schemeClr val="bg1"/>
                </a:solidFill>
              </a:rPr>
            </a:br>
            <a:r>
              <a:rPr lang="el-GR" sz="2400" dirty="0" err="1" smtClean="0">
                <a:solidFill>
                  <a:schemeClr val="bg1"/>
                </a:solidFill>
              </a:rPr>
              <a:t>χαῖρε</a:t>
            </a:r>
            <a:r>
              <a:rPr lang="el-GR" sz="2400" dirty="0" smtClean="0">
                <a:solidFill>
                  <a:schemeClr val="bg1"/>
                </a:solidFill>
              </a:rPr>
              <a:t>, ὦ </a:t>
            </a:r>
            <a:r>
              <a:rPr lang="el-GR" sz="2400" dirty="0" err="1" smtClean="0">
                <a:solidFill>
                  <a:schemeClr val="bg1"/>
                </a:solidFill>
              </a:rPr>
              <a:t>χαῖρε</a:t>
            </a:r>
            <a:r>
              <a:rPr lang="el-GR" sz="2400" dirty="0" smtClean="0">
                <a:solidFill>
                  <a:schemeClr val="bg1"/>
                </a:solidFill>
              </a:rPr>
              <a:t>, </a:t>
            </a:r>
            <a:r>
              <a:rPr lang="el-GR" sz="2400" dirty="0" err="1" smtClean="0">
                <a:solidFill>
                  <a:schemeClr val="bg1"/>
                </a:solidFill>
              </a:rPr>
              <a:t>Ἐλευθεριά</a:t>
            </a:r>
            <a:r>
              <a:rPr lang="el-GR" sz="2400" dirty="0" smtClean="0">
                <a:solidFill>
                  <a:schemeClr val="bg1"/>
                </a:solidFill>
              </a:rPr>
              <a:t>!</a:t>
            </a:r>
            <a:endParaRPr lang="el-GR" sz="2400" dirty="0">
              <a:solidFill>
                <a:schemeClr val="bg1"/>
              </a:solidFill>
            </a:endParaRPr>
          </a:p>
        </p:txBody>
      </p:sp>
      <p:pic>
        <p:nvPicPr>
          <p:cNvPr id="6" name="ethnikos_imnos.mp3">
            <a:hlinkClick r:id="" action="ppaction://media"/>
          </p:cNvPr>
          <p:cNvPicPr>
            <a:picLocks noRot="1" noChangeAspect="1"/>
          </p:cNvPicPr>
          <p:nvPr>
            <a:audioFile r:link="rId1"/>
          </p:nvPr>
        </p:nvPicPr>
        <p:blipFill>
          <a:blip r:embed="rId4" cstate="print"/>
          <a:stretch>
            <a:fillRect/>
          </a:stretch>
        </p:blipFill>
        <p:spPr>
          <a:xfrm>
            <a:off x="6804248" y="623731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9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929190" y="285728"/>
            <a:ext cx="3900486" cy="1219200"/>
          </a:xfrm>
        </p:spPr>
        <p:txBody>
          <a:bodyPr>
            <a:normAutofit fontScale="90000"/>
          </a:bodyPr>
          <a:lstStyle/>
          <a:p>
            <a:r>
              <a:rPr lang="el-GR" dirty="0" smtClean="0"/>
              <a:t>                            </a:t>
            </a:r>
            <a:r>
              <a:rPr lang="el-GR" b="1" dirty="0" smtClean="0">
                <a:solidFill>
                  <a:schemeClr val="bg2">
                    <a:lumMod val="75000"/>
                  </a:schemeClr>
                </a:solidFill>
              </a:rPr>
              <a:t>Τουρκοκρατία</a:t>
            </a:r>
            <a:endParaRPr lang="el-GR" b="1" dirty="0">
              <a:solidFill>
                <a:schemeClr val="bg2">
                  <a:lumMod val="75000"/>
                </a:schemeClr>
              </a:solidFill>
            </a:endParaRPr>
          </a:p>
        </p:txBody>
      </p:sp>
      <p:sp>
        <p:nvSpPr>
          <p:cNvPr id="5" name="4 - Θέση περιεχομένου"/>
          <p:cNvSpPr>
            <a:spLocks noGrp="1"/>
          </p:cNvSpPr>
          <p:nvPr>
            <p:ph sz="half" idx="1"/>
          </p:nvPr>
        </p:nvSpPr>
        <p:spPr>
          <a:xfrm>
            <a:off x="457200" y="142852"/>
            <a:ext cx="4038600" cy="6357982"/>
          </a:xfrm>
        </p:spPr>
        <p:txBody>
          <a:bodyPr/>
          <a:lstStyle/>
          <a:p>
            <a:endParaRPr lang="el-GR" dirty="0"/>
          </a:p>
        </p:txBody>
      </p:sp>
      <p:sp>
        <p:nvSpPr>
          <p:cNvPr id="6" name="5 - Θέση περιεχομένου"/>
          <p:cNvSpPr>
            <a:spLocks noGrp="1"/>
          </p:cNvSpPr>
          <p:nvPr>
            <p:ph sz="half" idx="2"/>
          </p:nvPr>
        </p:nvSpPr>
        <p:spPr>
          <a:xfrm>
            <a:off x="4643438" y="1643050"/>
            <a:ext cx="4038600" cy="4000528"/>
          </a:xfrm>
        </p:spPr>
        <p:txBody>
          <a:bodyPr>
            <a:normAutofit/>
          </a:bodyPr>
          <a:lstStyle/>
          <a:p>
            <a:r>
              <a:rPr lang="el-GR" sz="2400" dirty="0" smtClean="0"/>
              <a:t>Ο κατακτητής προσπάθησε με όλα τα μέσα, υλικές καταστροφές, βαριές φορολογίες, βίαιους </a:t>
            </a:r>
            <a:r>
              <a:rPr lang="el-GR" sz="2400" dirty="0" smtClean="0">
                <a:solidFill>
                  <a:schemeClr val="bg1">
                    <a:lumMod val="85000"/>
                    <a:lumOff val="15000"/>
                  </a:schemeClr>
                </a:solidFill>
              </a:rPr>
              <a:t>εξισλαμισμούς</a:t>
            </a:r>
            <a:r>
              <a:rPr lang="el-GR" sz="2400" dirty="0" smtClean="0"/>
              <a:t> και το φοβερό</a:t>
            </a:r>
            <a:r>
              <a:rPr lang="el-GR" sz="2400" dirty="0" smtClean="0">
                <a:solidFill>
                  <a:srgbClr val="FF0000"/>
                </a:solidFill>
              </a:rPr>
              <a:t> παιδομάζωμα</a:t>
            </a:r>
            <a:r>
              <a:rPr lang="el-GR" sz="2400" dirty="0" smtClean="0"/>
              <a:t>, με το οποίο οι Τούρκοι επάνδρωναν τον φοβερό </a:t>
            </a:r>
            <a:r>
              <a:rPr lang="el-GR" sz="2400" dirty="0" smtClean="0">
                <a:solidFill>
                  <a:schemeClr val="tx2">
                    <a:lumMod val="10000"/>
                  </a:schemeClr>
                </a:solidFill>
              </a:rPr>
              <a:t>στρατό των γενίτσαρων</a:t>
            </a:r>
            <a:r>
              <a:rPr lang="el-GR" sz="2400" dirty="0" smtClean="0"/>
              <a:t>, να γονατίσει τους υπόδουλους.</a:t>
            </a:r>
          </a:p>
          <a:p>
            <a:pPr>
              <a:buNone/>
            </a:pPr>
            <a:endParaRPr lang="el-GR" sz="2400" dirty="0"/>
          </a:p>
        </p:txBody>
      </p:sp>
      <p:pic>
        <p:nvPicPr>
          <p:cNvPr id="26628" name="Picture 4" descr="ΑΚΤΙΝΕΣ: Δημήτρης Νατσιός, «Ο Τούρκος και γεφύρι να γενεί, πάνω του μην  περάσεις !»"/>
          <p:cNvPicPr>
            <a:picLocks noChangeAspect="1" noChangeArrowheads="1"/>
          </p:cNvPicPr>
          <p:nvPr/>
        </p:nvPicPr>
        <p:blipFill>
          <a:blip r:embed="rId2" cstate="print"/>
          <a:srcRect/>
          <a:stretch>
            <a:fillRect/>
          </a:stretch>
        </p:blipFill>
        <p:spPr bwMode="auto">
          <a:xfrm>
            <a:off x="428596" y="3786190"/>
            <a:ext cx="4000528" cy="2886284"/>
          </a:xfrm>
          <a:prstGeom prst="rect">
            <a:avLst/>
          </a:prstGeom>
          <a:noFill/>
        </p:spPr>
      </p:pic>
      <p:pic>
        <p:nvPicPr>
          <p:cNvPr id="29698" name="Picture 2" descr="Έλληνες &amp; τουρκοκρατία… Θεωρία, πράξη, εξισλαμισμοί, φόροι, προφητείες |  Defence-point.gr"/>
          <p:cNvPicPr>
            <a:picLocks noChangeAspect="1" noChangeArrowheads="1"/>
          </p:cNvPicPr>
          <p:nvPr/>
        </p:nvPicPr>
        <p:blipFill>
          <a:blip r:embed="rId3" cstate="print"/>
          <a:srcRect/>
          <a:stretch>
            <a:fillRect/>
          </a:stretch>
        </p:blipFill>
        <p:spPr bwMode="auto">
          <a:xfrm>
            <a:off x="428596" y="214290"/>
            <a:ext cx="4000528" cy="362561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qwc9.jpg"/>
          <p:cNvPicPr>
            <a:picLocks noGrp="1" noChangeAspect="1"/>
          </p:cNvPicPr>
          <p:nvPr>
            <p:ph idx="1"/>
          </p:nvPr>
        </p:nvPicPr>
        <p:blipFill>
          <a:blip r:embed="rId2" cstate="print"/>
          <a:stretch>
            <a:fillRect/>
          </a:stretch>
        </p:blipFill>
        <p:spPr>
          <a:xfrm>
            <a:off x="336887" y="1435008"/>
            <a:ext cx="8555593" cy="5065826"/>
          </a:xfrm>
        </p:spPr>
      </p:pic>
      <p:sp>
        <p:nvSpPr>
          <p:cNvPr id="3" name="2 - Τίτλος"/>
          <p:cNvSpPr>
            <a:spLocks noGrp="1"/>
          </p:cNvSpPr>
          <p:nvPr>
            <p:ph type="title"/>
          </p:nvPr>
        </p:nvSpPr>
        <p:spPr>
          <a:xfrm>
            <a:off x="457200" y="152400"/>
            <a:ext cx="8229600" cy="1116360"/>
          </a:xfrm>
        </p:spPr>
        <p:txBody>
          <a:bodyPr>
            <a:normAutofit/>
          </a:bodyPr>
          <a:lstStyle/>
          <a:p>
            <a:pPr algn="ctr"/>
            <a:r>
              <a:rPr lang="el-GR" sz="3000" dirty="0" smtClean="0">
                <a:solidFill>
                  <a:schemeClr val="bg2">
                    <a:lumMod val="75000"/>
                  </a:schemeClr>
                </a:solidFill>
              </a:rPr>
              <a:t>Η Οθωμανική αυτοκρατορία στις αρχές του 19</a:t>
            </a:r>
            <a:r>
              <a:rPr lang="el-GR" sz="3000" baseline="30000" dirty="0" smtClean="0">
                <a:solidFill>
                  <a:schemeClr val="bg2">
                    <a:lumMod val="75000"/>
                  </a:schemeClr>
                </a:solidFill>
              </a:rPr>
              <a:t>ου</a:t>
            </a:r>
            <a:r>
              <a:rPr lang="el-GR" sz="3000" dirty="0" smtClean="0">
                <a:solidFill>
                  <a:schemeClr val="bg2">
                    <a:lumMod val="75000"/>
                  </a:schemeClr>
                </a:solidFill>
              </a:rPr>
              <a:t> αι. </a:t>
            </a:r>
            <a:endParaRPr lang="el-GR" sz="3000"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 Τίτλος"/>
          <p:cNvSpPr>
            <a:spLocks noGrp="1"/>
          </p:cNvSpPr>
          <p:nvPr>
            <p:ph type="title"/>
          </p:nvPr>
        </p:nvSpPr>
        <p:spPr>
          <a:xfrm>
            <a:off x="500034" y="0"/>
            <a:ext cx="8229600" cy="1219200"/>
          </a:xfrm>
        </p:spPr>
        <p:txBody>
          <a:bodyPr>
            <a:normAutofit/>
          </a:bodyPr>
          <a:lstStyle/>
          <a:p>
            <a:pPr algn="ctr"/>
            <a:r>
              <a:rPr lang="el-GR" sz="4000" b="1" dirty="0" smtClean="0">
                <a:solidFill>
                  <a:schemeClr val="bg2">
                    <a:lumMod val="75000"/>
                  </a:schemeClr>
                </a:solidFill>
              </a:rPr>
              <a:t>Η « μαγιά της επανάστασης»</a:t>
            </a:r>
            <a:endParaRPr lang="el-GR" sz="4000" b="1" dirty="0">
              <a:solidFill>
                <a:schemeClr val="bg2">
                  <a:lumMod val="75000"/>
                </a:schemeClr>
              </a:solidFill>
            </a:endParaRPr>
          </a:p>
        </p:txBody>
      </p:sp>
      <p:sp>
        <p:nvSpPr>
          <p:cNvPr id="22" name="21 - Θέση περιεχομένου"/>
          <p:cNvSpPr>
            <a:spLocks noGrp="1"/>
          </p:cNvSpPr>
          <p:nvPr>
            <p:ph sz="half" idx="1"/>
          </p:nvPr>
        </p:nvSpPr>
        <p:spPr>
          <a:xfrm>
            <a:off x="4500562" y="1785926"/>
            <a:ext cx="4059936" cy="4572000"/>
          </a:xfrm>
        </p:spPr>
        <p:txBody>
          <a:bodyPr>
            <a:normAutofit fontScale="92500" lnSpcReduction="10000"/>
          </a:bodyPr>
          <a:lstStyle/>
          <a:p>
            <a:r>
              <a:rPr lang="el-GR" sz="2000" dirty="0" smtClean="0"/>
              <a:t>Οι κατατρεγμένοι Έλληνες που δεν άντεχαν την τυραννία κι έβγαιναν </a:t>
            </a:r>
            <a:r>
              <a:rPr lang="el-GR" sz="2000" b="1" dirty="0" smtClean="0">
                <a:solidFill>
                  <a:srgbClr val="FF0000"/>
                </a:solidFill>
              </a:rPr>
              <a:t>κλέφτες</a:t>
            </a:r>
            <a:r>
              <a:rPr lang="el-GR" sz="2000" dirty="0" smtClean="0">
                <a:solidFill>
                  <a:srgbClr val="FF0000"/>
                </a:solidFill>
              </a:rPr>
              <a:t> </a:t>
            </a:r>
            <a:r>
              <a:rPr lang="el-GR" sz="2000" dirty="0" smtClean="0"/>
              <a:t>στα βουνά ήταν οι ένοπλοι προστάτες του απλού λαού και μαζί με τους </a:t>
            </a:r>
            <a:r>
              <a:rPr lang="el-GR" sz="2000" b="1" dirty="0" smtClean="0">
                <a:solidFill>
                  <a:srgbClr val="FF0000"/>
                </a:solidFill>
              </a:rPr>
              <a:t>αρματολούς</a:t>
            </a:r>
            <a:r>
              <a:rPr lang="el-GR" sz="2000" dirty="0" smtClean="0"/>
              <a:t>, δηλαδή τους κλέφτες που πληρώνονταν για να αναλάβουν  να απομακρύνουν άλλους κλέφτες από μια περιοχή,  </a:t>
            </a:r>
            <a:r>
              <a:rPr lang="el-GR" sz="2000" dirty="0" smtClean="0">
                <a:solidFill>
                  <a:srgbClr val="FF0000"/>
                </a:solidFill>
              </a:rPr>
              <a:t>δημιούργησαν το βασικό στρατό της Επανάστασης,  </a:t>
            </a:r>
            <a:r>
              <a:rPr lang="el-GR" sz="2000" dirty="0" smtClean="0"/>
              <a:t>γιατί εκτός από όπλα γνώριζαν άριστα όλα τα βουνά και τα περάσματα που τους επέτρεψαν </a:t>
            </a:r>
            <a:r>
              <a:rPr lang="el-GR" sz="2000" dirty="0" smtClean="0"/>
              <a:t>ν’ αντιμετωπίσουν </a:t>
            </a:r>
            <a:r>
              <a:rPr lang="el-GR" sz="2000" dirty="0" smtClean="0"/>
              <a:t>νικηφόρα τους κατά πολύ καλύτερα εξοπλισμένους Τούρκους.</a:t>
            </a:r>
            <a:endParaRPr lang="el-GR" sz="2000" dirty="0"/>
          </a:p>
        </p:txBody>
      </p:sp>
      <p:sp>
        <p:nvSpPr>
          <p:cNvPr id="21" name="20 - Θέση κειμένου"/>
          <p:cNvSpPr>
            <a:spLocks noGrp="1"/>
          </p:cNvSpPr>
          <p:nvPr>
            <p:ph sz="half" idx="2"/>
          </p:nvPr>
        </p:nvSpPr>
        <p:spPr>
          <a:xfrm>
            <a:off x="2786050" y="1285860"/>
            <a:ext cx="3643338" cy="500066"/>
          </a:xfrm>
        </p:spPr>
        <p:txBody>
          <a:bodyPr>
            <a:normAutofit fontScale="92500" lnSpcReduction="10000"/>
          </a:bodyPr>
          <a:lstStyle/>
          <a:p>
            <a:pPr>
              <a:buNone/>
            </a:pPr>
            <a:r>
              <a:rPr lang="el-GR" sz="2400" b="1" dirty="0" smtClean="0">
                <a:solidFill>
                  <a:srgbClr val="C00000"/>
                </a:solidFill>
              </a:rPr>
              <a:t>Κλέφτες &amp; </a:t>
            </a:r>
            <a:r>
              <a:rPr lang="el-GR" b="1" dirty="0" smtClean="0">
                <a:solidFill>
                  <a:srgbClr val="C00000"/>
                </a:solidFill>
              </a:rPr>
              <a:t>αρματολοί</a:t>
            </a:r>
            <a:endParaRPr lang="el-GR" b="1" dirty="0">
              <a:solidFill>
                <a:srgbClr val="C00000"/>
              </a:solidFill>
            </a:endParaRPr>
          </a:p>
        </p:txBody>
      </p:sp>
      <p:pic>
        <p:nvPicPr>
          <p:cNvPr id="37890" name="Picture 2" descr="Πρόγραμμα Εορτασμού Εθνικής Επετείου 25ης Μαρτίου 1821 Δήμου Διστόμου  Αράχωβας Αντίκυρας"/>
          <p:cNvPicPr>
            <a:picLocks noChangeAspect="1" noChangeArrowheads="1"/>
          </p:cNvPicPr>
          <p:nvPr/>
        </p:nvPicPr>
        <p:blipFill>
          <a:blip r:embed="rId2" cstate="print"/>
          <a:srcRect/>
          <a:stretch>
            <a:fillRect/>
          </a:stretch>
        </p:blipFill>
        <p:spPr bwMode="auto">
          <a:xfrm>
            <a:off x="1142976" y="1857364"/>
            <a:ext cx="3214710" cy="429354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52400"/>
            <a:ext cx="8229600" cy="990584"/>
          </a:xfrm>
        </p:spPr>
        <p:txBody>
          <a:bodyPr>
            <a:normAutofit/>
          </a:bodyPr>
          <a:lstStyle/>
          <a:p>
            <a:pPr algn="ctr"/>
            <a:r>
              <a:rPr lang="el-GR" sz="4000" b="1" dirty="0" smtClean="0">
                <a:solidFill>
                  <a:schemeClr val="bg2">
                    <a:lumMod val="75000"/>
                  </a:schemeClr>
                </a:solidFill>
              </a:rPr>
              <a:t>Οι συνθήκες πριν την επανάσταση</a:t>
            </a:r>
            <a:endParaRPr lang="el-GR" sz="4000" b="1" dirty="0">
              <a:solidFill>
                <a:schemeClr val="bg2">
                  <a:lumMod val="75000"/>
                </a:schemeClr>
              </a:solidFill>
            </a:endParaRPr>
          </a:p>
        </p:txBody>
      </p:sp>
      <p:sp>
        <p:nvSpPr>
          <p:cNvPr id="6" name="5 - Θέση περιεχομένου"/>
          <p:cNvSpPr>
            <a:spLocks noGrp="1"/>
          </p:cNvSpPr>
          <p:nvPr>
            <p:ph sz="half" idx="1"/>
          </p:nvPr>
        </p:nvSpPr>
        <p:spPr>
          <a:xfrm>
            <a:off x="323528" y="1196752"/>
            <a:ext cx="5043494" cy="5143536"/>
          </a:xfrm>
        </p:spPr>
        <p:txBody>
          <a:bodyPr>
            <a:normAutofit fontScale="77500" lnSpcReduction="20000"/>
          </a:bodyPr>
          <a:lstStyle/>
          <a:p>
            <a:r>
              <a:rPr lang="el-GR" dirty="0" smtClean="0"/>
              <a:t>Για την ανασύνταξη όμως των δυνάμεων του ελληνισμού τεράστια σημασία είχαν οι εξελίξεις στην Ευρώπη (</a:t>
            </a:r>
            <a:r>
              <a:rPr lang="el-GR" dirty="0" err="1" smtClean="0"/>
              <a:t>ρωσοτουρκικοί</a:t>
            </a:r>
            <a:r>
              <a:rPr lang="el-GR" dirty="0" smtClean="0"/>
              <a:t> πόλεμοι- συνθήκη Κιουτσούκ-Καϊναρτζή, Γαλλική επανάσταση, Ναπολεόντειοι πόλεμοι) που επέτρεψαν στους Έλληνες </a:t>
            </a:r>
            <a:r>
              <a:rPr lang="el-GR" b="1" dirty="0" smtClean="0">
                <a:solidFill>
                  <a:schemeClr val="bg2">
                    <a:lumMod val="75000"/>
                  </a:schemeClr>
                </a:solidFill>
              </a:rPr>
              <a:t>ναυτικούς και εμπόρους</a:t>
            </a:r>
            <a:r>
              <a:rPr lang="el-GR" b="1" dirty="0" smtClean="0">
                <a:solidFill>
                  <a:srgbClr val="FFC000"/>
                </a:solidFill>
              </a:rPr>
              <a:t> </a:t>
            </a:r>
            <a:r>
              <a:rPr lang="el-GR" dirty="0" smtClean="0"/>
              <a:t>να αναπτύξουν αξιόλογη οικονομική δραστηριότητα κατά τις τελευταίες δεκαετίες του 18</a:t>
            </a:r>
            <a:r>
              <a:rPr lang="el-GR" baseline="30000" dirty="0" smtClean="0"/>
              <a:t>ου</a:t>
            </a:r>
            <a:r>
              <a:rPr lang="el-GR" dirty="0" smtClean="0"/>
              <a:t> και τις πρώτες του 19ου αιώνα,  κυρίως  στο θαλάσσιο χώρο από τον Εύξεινο Πόντο ως τα λιμάνια της δυτικής Ευρώπης.</a:t>
            </a:r>
          </a:p>
          <a:p>
            <a:endParaRPr lang="en-US" dirty="0" smtClean="0"/>
          </a:p>
          <a:p>
            <a:r>
              <a:rPr lang="el-GR" dirty="0" smtClean="0"/>
              <a:t>Όμως, μετά την ίδρυση της </a:t>
            </a:r>
            <a:r>
              <a:rPr lang="el-GR" b="1" dirty="0" smtClean="0">
                <a:solidFill>
                  <a:schemeClr val="bg2">
                    <a:lumMod val="75000"/>
                  </a:schemeClr>
                </a:solidFill>
              </a:rPr>
              <a:t>Ιερής Συμμαχίας</a:t>
            </a:r>
            <a:r>
              <a:rPr lang="el-GR" dirty="0" smtClean="0">
                <a:solidFill>
                  <a:schemeClr val="bg1">
                    <a:lumMod val="75000"/>
                    <a:lumOff val="25000"/>
                  </a:schemeClr>
                </a:solidFill>
              </a:rPr>
              <a:t> </a:t>
            </a:r>
            <a:r>
              <a:rPr lang="el-GR" dirty="0" smtClean="0"/>
              <a:t>το 1815  στη Βιέννη και το πολιτικό κλίμα του αυταρχικού δεσποτισμού που </a:t>
            </a:r>
            <a:r>
              <a:rPr lang="el-GR" dirty="0" smtClean="0"/>
              <a:t>επικρατεί, η </a:t>
            </a:r>
            <a:r>
              <a:rPr lang="el-GR" dirty="0" smtClean="0"/>
              <a:t>κατάσταση αλλάζει δραματικά. Κάθε αγώνας ταυτίζεται με τρομοκρατία!</a:t>
            </a:r>
            <a:endParaRPr lang="el-GR" dirty="0"/>
          </a:p>
        </p:txBody>
      </p:sp>
      <p:pic>
        <p:nvPicPr>
          <p:cNvPr id="7" name="6 - Θέση περιεχομένου" descr="cartouche-18th-c-map-black-sea-1024x528.jpg"/>
          <p:cNvPicPr>
            <a:picLocks noGrp="1" noChangeAspect="1"/>
          </p:cNvPicPr>
          <p:nvPr>
            <p:ph sz="half" idx="2"/>
          </p:nvPr>
        </p:nvPicPr>
        <p:blipFill>
          <a:blip r:embed="rId2" cstate="print"/>
          <a:stretch>
            <a:fillRect/>
          </a:stretch>
        </p:blipFill>
        <p:spPr>
          <a:xfrm>
            <a:off x="5357818" y="1285860"/>
            <a:ext cx="3158149" cy="2074023"/>
          </a:xfrm>
        </p:spPr>
      </p:pic>
      <p:pic>
        <p:nvPicPr>
          <p:cNvPr id="38916" name="Picture 4" descr="Β5 - Η οικονομική ζωή των Ελλήνων"/>
          <p:cNvPicPr>
            <a:picLocks noChangeAspect="1" noChangeArrowheads="1"/>
          </p:cNvPicPr>
          <p:nvPr/>
        </p:nvPicPr>
        <p:blipFill>
          <a:blip r:embed="rId3" cstate="print"/>
          <a:srcRect/>
          <a:stretch>
            <a:fillRect/>
          </a:stretch>
        </p:blipFill>
        <p:spPr bwMode="auto">
          <a:xfrm>
            <a:off x="5715008" y="3500438"/>
            <a:ext cx="2571736" cy="298172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1627</TotalTime>
  <Words>2753</Words>
  <Application>Microsoft Office PowerPoint</Application>
  <PresentationFormat>Προβολή στην οθόνη (4:3)</PresentationFormat>
  <Paragraphs>189</Paragraphs>
  <Slides>50</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50</vt:i4>
      </vt:variant>
    </vt:vector>
  </HeadingPairs>
  <TitlesOfParts>
    <vt:vector size="51" baseType="lpstr">
      <vt:lpstr>Χαρτί</vt:lpstr>
      <vt:lpstr>1821-2021 200 χρόνια από την Ελληνική Επανάσταση</vt:lpstr>
      <vt:lpstr>1821  Η Ελλάδα ξαναγεννιέται!!</vt:lpstr>
      <vt:lpstr> Το  1821 παραμένει η μέγιστη ώρα του λαού μας</vt:lpstr>
      <vt:lpstr>Διαφάνεια 4</vt:lpstr>
      <vt:lpstr>Διαφάνεια 5</vt:lpstr>
      <vt:lpstr>                            Τουρκοκρατία</vt:lpstr>
      <vt:lpstr>Η Οθωμανική αυτοκρατορία στις αρχές του 19ου αι. </vt:lpstr>
      <vt:lpstr>Η « μαγιά της επανάστασης»</vt:lpstr>
      <vt:lpstr>Οι συνθήκες πριν την επανάσταση</vt:lpstr>
      <vt:lpstr>Νεοελληνικός Διαφωτισμός</vt:lpstr>
      <vt:lpstr>Οι οργανωτές: Φιλική Εταιρεία</vt:lpstr>
      <vt:lpstr>Η επανάσταση αρχίζει</vt:lpstr>
      <vt:lpstr>22 Φεβρουαρίου 1821,  ο αρχηγός της Φιλικής Εταιρείας  Αλέξανδρος Υψηλάντης κηρύσσει την επανάσταση στη Μολδοβλαχία</vt:lpstr>
      <vt:lpstr>Η επανάσταση στην Ελλάδα</vt:lpstr>
      <vt:lpstr>25η Μαρτίου </vt:lpstr>
      <vt:lpstr>Διαφάνεια 16</vt:lpstr>
      <vt:lpstr>Η φάση των επιτυχιών (1821-1822) Όλοι οι Έλληνες στον αγώνα</vt:lpstr>
      <vt:lpstr>Οι Τούρκοι απαντούν με αντίποινα σε βάρος αμάχων…</vt:lpstr>
      <vt:lpstr>22 Απριλίου 1821 απαγχονίστηκε στην Κωνσταντινούπολη  ο Πατριάρχης Γρηγόριος Ε΄</vt:lpstr>
      <vt:lpstr>Το καλοκαίρι του 1821 ηρωικά η κλεφτουριά της Ρούμελης αναλαμβάνει να σταματήσει τα τουρκικά στρατεύματα που κατέβαιναν  να  πνίξουν την επανάσταση </vt:lpstr>
      <vt:lpstr>12-13 Μαΐου: Η νίκη των επαναστατικών δυνάμεων στο Βαλτέτσι ανοίγει το δρόμο για την κατάληψη της Τριπολιτσάς, στρατιωτικού και πολιτικού κέντρου της Πελοποννήσου (οπλαρχηγοί:  Θ. Κολοκοτρώνης, Κυριακούλης  Μαυρομιχάλης, Ηλίας Μαυρομιχάλης, Ιωάννης Μαυρομιχάλης, Δ. Πλαπούτας κ.ά.) </vt:lpstr>
      <vt:lpstr>Στο Αιγαίο</vt:lpstr>
      <vt:lpstr>1822</vt:lpstr>
      <vt:lpstr>Η ελληνική νέμεση θα έλθει σύντομα, με την ανατίναξη της τουρκικής ναυαρχίδας από τον Κωνσταντίνο Κανάρη (6 - 7 Ιουνίου 1822).</vt:lpstr>
      <vt:lpstr>Η καταστροφή του Δράμαλη στα Δερβενάκια</vt:lpstr>
      <vt:lpstr>Γυναίκες στην Επανάσταση</vt:lpstr>
      <vt:lpstr>Φιλελληνισμός</vt:lpstr>
      <vt:lpstr>Ο λόρδος Βύρωνας φτάνει στο Μεσολόγγι (1823)</vt:lpstr>
      <vt:lpstr>1823-1824: Εμφύλιοι πόλεμοι!!</vt:lpstr>
      <vt:lpstr>1824 : Αιγυπτιακός στρατός  καλείται να καταστείλει την επανάσταση</vt:lpstr>
      <vt:lpstr>Η ελληνική απάντηση δόθηκε στη ναυμαχία του Γέροντα (απέναντι από τη Λέρο, 29 Αυγούστου 1824), στην οποία ελληνικές ναυτικές δυνάμεις με επικεφαλής τον Α. Μιαούλη κατάφεραν ισχυρό χτύπημα στον τουρκοαιγυπτιακό στόλο</vt:lpstr>
      <vt:lpstr>1825 : ο Ιμπραήμ καταστρέφει την Πελοπόννησο</vt:lpstr>
      <vt:lpstr>Αρχίζει από τη νοτιοδυτική Πελοπόννησο</vt:lpstr>
      <vt:lpstr>Ο θάνατος του Παπαφλέσσα στο Μανιάκι αποτέλεσε βαρύ πλήγμα για την επανάσταση</vt:lpstr>
      <vt:lpstr>Μόνο  στους Μύλους, περιοχή κοντά στο Άργος, οι Δημ. Yψηλάντης, Κων. Μαυρομιχάλης και Μακρυγιάννης κατάφεραν να πλήξουν τις δυνάμεις του Ιμπραήμ (13 Ιουνίου 1825)</vt:lpstr>
      <vt:lpstr>Σε αυτές τις κρίσιμες ώρες ο Κολοκοτρώνης προσπάθησε και κατόρθωσε να συγκρατήσει τους πληθυσμούς, να  μείνει  ορθός και απτόητος στις απειλές του Ιμπραήμ</vt:lpstr>
      <vt:lpstr>2η πολιορκία Μεσολογγίου «ελεύθεροι πολιορκημένοι»</vt:lpstr>
      <vt:lpstr>Η πείνα …</vt:lpstr>
      <vt:lpstr>Η ηρωική έξοδος</vt:lpstr>
      <vt:lpstr>Το ολοκαύτωμα</vt:lpstr>
      <vt:lpstr>Διαφάνεια 41</vt:lpstr>
      <vt:lpstr>Διαφάνεια 42</vt:lpstr>
      <vt:lpstr>Ναυμαχία του Ναβαρίνου</vt:lpstr>
      <vt:lpstr>Τα  «ΣΥΝΤΑΓΜΑΤΑ» του Αγώνα </vt:lpstr>
      <vt:lpstr>Διαφάνεια 45</vt:lpstr>
      <vt:lpstr>Διαφάνεια 46</vt:lpstr>
      <vt:lpstr>Διαφάνεια 47</vt:lpstr>
      <vt:lpstr>Τα σύνορα του πρώτου ελληνικού κράτους</vt:lpstr>
      <vt:lpstr>Διαφάνεια 49</vt:lpstr>
      <vt:lpstr>Εθνικός ύμνος (Διονυσίου Σολωμού, Ύμνος εις την Ελευθερίαν)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Windows User</cp:lastModifiedBy>
  <cp:revision>250</cp:revision>
  <dcterms:created xsi:type="dcterms:W3CDTF">2021-03-19T14:00:54Z</dcterms:created>
  <dcterms:modified xsi:type="dcterms:W3CDTF">2021-03-23T17:42:31Z</dcterms:modified>
</cp:coreProperties>
</file>