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8" r:id="rId4"/>
    <p:sldId id="270" r:id="rId5"/>
    <p:sldId id="256" r:id="rId6"/>
    <p:sldId id="257" r:id="rId7"/>
    <p:sldId id="272" r:id="rId8"/>
    <p:sldId id="259" r:id="rId9"/>
    <p:sldId id="260" r:id="rId10"/>
    <p:sldId id="273" r:id="rId11"/>
    <p:sldId id="263" r:id="rId12"/>
    <p:sldId id="261" r:id="rId13"/>
    <p:sldId id="275" r:id="rId14"/>
    <p:sldId id="262" r:id="rId15"/>
    <p:sldId id="276" r:id="rId16"/>
    <p:sldId id="265" r:id="rId17"/>
    <p:sldId id="271" r:id="rId18"/>
    <p:sldId id="274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16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130C-D6BB-40B1-B54D-6DFA2A748367}" type="datetimeFigureOut">
              <a:rPr lang="fr-FR" smtClean="0"/>
              <a:pPr/>
              <a:t>19/04/2013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5382-3E85-4AFC-8E76-38384C6A6B30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130C-D6BB-40B1-B54D-6DFA2A748367}" type="datetimeFigureOut">
              <a:rPr lang="fr-FR" smtClean="0"/>
              <a:pPr/>
              <a:t>19/04/2013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5382-3E85-4AFC-8E76-38384C6A6B30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130C-D6BB-40B1-B54D-6DFA2A748367}" type="datetimeFigureOut">
              <a:rPr lang="fr-FR" smtClean="0"/>
              <a:pPr/>
              <a:t>19/04/2013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5382-3E85-4AFC-8E76-38384C6A6B30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130C-D6BB-40B1-B54D-6DFA2A748367}" type="datetimeFigureOut">
              <a:rPr lang="fr-FR" smtClean="0"/>
              <a:pPr/>
              <a:t>19/04/2013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5382-3E85-4AFC-8E76-38384C6A6B30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130C-D6BB-40B1-B54D-6DFA2A748367}" type="datetimeFigureOut">
              <a:rPr lang="fr-FR" smtClean="0"/>
              <a:pPr/>
              <a:t>19/04/2013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5382-3E85-4AFC-8E76-38384C6A6B30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130C-D6BB-40B1-B54D-6DFA2A748367}" type="datetimeFigureOut">
              <a:rPr lang="fr-FR" smtClean="0"/>
              <a:pPr/>
              <a:t>19/04/2013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5382-3E85-4AFC-8E76-38384C6A6B30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130C-D6BB-40B1-B54D-6DFA2A748367}" type="datetimeFigureOut">
              <a:rPr lang="fr-FR" smtClean="0"/>
              <a:pPr/>
              <a:t>19/04/2013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5382-3E85-4AFC-8E76-38384C6A6B30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130C-D6BB-40B1-B54D-6DFA2A748367}" type="datetimeFigureOut">
              <a:rPr lang="fr-FR" smtClean="0"/>
              <a:pPr/>
              <a:t>19/04/2013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5382-3E85-4AFC-8E76-38384C6A6B30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130C-D6BB-40B1-B54D-6DFA2A748367}" type="datetimeFigureOut">
              <a:rPr lang="fr-FR" smtClean="0"/>
              <a:pPr/>
              <a:t>19/04/2013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5382-3E85-4AFC-8E76-38384C6A6B30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130C-D6BB-40B1-B54D-6DFA2A748367}" type="datetimeFigureOut">
              <a:rPr lang="fr-FR" smtClean="0"/>
              <a:pPr/>
              <a:t>19/04/2013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5382-3E85-4AFC-8E76-38384C6A6B30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130C-D6BB-40B1-B54D-6DFA2A748367}" type="datetimeFigureOut">
              <a:rPr lang="fr-FR" smtClean="0"/>
              <a:pPr/>
              <a:t>19/04/2013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5382-3E85-4AFC-8E76-38384C6A6B30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3130C-D6BB-40B1-B54D-6DFA2A748367}" type="datetimeFigureOut">
              <a:rPr lang="fr-FR" smtClean="0"/>
              <a:pPr/>
              <a:t>19/04/2013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15382-3E85-4AFC-8E76-38384C6A6B30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etwinning%20&#920;&#961;&#945;&#954;&#959;&#956;&#945;&#954;&#949;&#948;&#972;&#957;&#949;&#962;%202013\extrait%202.wmv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4.xml"/><Relationship Id="rId1" Type="http://schemas.openxmlformats.org/officeDocument/2006/relationships/video" Target="file:///E:\etwinning%20&#920;&#961;&#945;&#954;&#959;&#956;&#945;&#954;&#949;&#948;&#972;&#957;&#949;&#962;%202013\extrait%202.wmv" TargetMode="Externa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etwinning%20&#920;&#961;&#945;&#954;&#959;&#956;&#945;&#954;&#949;&#948;&#972;&#957;&#949;&#962;%202013\Vid&#233;o%20chanson%20%20&#224;%2011.47.mov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etwinning%20&#920;&#961;&#945;&#954;&#959;&#956;&#945;&#954;&#949;&#948;&#972;&#957;&#949;&#962;%202013\extrait%201.wm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  <a:ln w="28575">
            <a:noFill/>
          </a:ln>
        </p:spPr>
        <p:txBody>
          <a:bodyPr>
            <a:normAutofit/>
          </a:bodyPr>
          <a:lstStyle/>
          <a:p>
            <a:r>
              <a:rPr lang="el-G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ταξίδι του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11o</a:t>
            </a:r>
            <a:r>
              <a:rPr lang="el-G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γυμνασίου</a:t>
            </a:r>
            <a:br>
              <a:rPr lang="el-G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στο </a:t>
            </a:r>
            <a:r>
              <a:rPr lang="fr-FR" sz="4000" b="1" i="1" dirty="0" smtClean="0">
                <a:solidFill>
                  <a:srgbClr val="FFC000"/>
                </a:solidFill>
              </a:rPr>
              <a:t>e-</a:t>
            </a:r>
            <a:r>
              <a:rPr lang="fr-FR" sz="4000" b="1" i="1" dirty="0" err="1" smtClean="0">
                <a:solidFill>
                  <a:srgbClr val="FFC000"/>
                </a:solidFill>
              </a:rPr>
              <a:t>twinning</a:t>
            </a:r>
            <a:endParaRPr lang="el-G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http://pekp.gr/wp-content/uploads/etwinning.jpg"/>
          <p:cNvPicPr>
            <a:picLocks noChangeAspect="1" noChangeArrowheads="1"/>
          </p:cNvPicPr>
          <p:nvPr/>
        </p:nvPicPr>
        <p:blipFill>
          <a:blip r:embed="rId2" cstate="print">
            <a:lum bright="13000" contrast="11000"/>
          </a:blip>
          <a:srcRect/>
          <a:stretch>
            <a:fillRect/>
          </a:stretch>
        </p:blipFill>
        <p:spPr bwMode="auto">
          <a:xfrm>
            <a:off x="827584" y="2132856"/>
            <a:ext cx="7416824" cy="41764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/>
          </a:bodyPr>
          <a:lstStyle/>
          <a:p>
            <a:r>
              <a:rPr lang="el-GR" sz="3200" dirty="0" smtClean="0">
                <a:solidFill>
                  <a:srgbClr val="FFC000"/>
                </a:solidFill>
              </a:rPr>
              <a:t>Μας ζήτησαν </a:t>
            </a:r>
            <a:r>
              <a:rPr lang="el-GR" sz="3200" i="1" dirty="0" smtClean="0">
                <a:solidFill>
                  <a:srgbClr val="FFC000"/>
                </a:solidFill>
              </a:rPr>
              <a:t>να αναγνωρίσουμε λέξεις </a:t>
            </a:r>
            <a:br>
              <a:rPr lang="el-GR" sz="3200" i="1" dirty="0" smtClean="0">
                <a:solidFill>
                  <a:srgbClr val="FFC000"/>
                </a:solidFill>
              </a:rPr>
            </a:br>
            <a:r>
              <a:rPr lang="el-GR" sz="3200" i="1" dirty="0" smtClean="0">
                <a:solidFill>
                  <a:srgbClr val="FFC000"/>
                </a:solidFill>
              </a:rPr>
              <a:t>ελληνικής προέλευσης μέσα από σκίτσα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8194" name="Picture 2" descr="G:\DSC063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1667" t="4760" r="8333" b="7279"/>
          <a:stretch>
            <a:fillRect/>
          </a:stretch>
        </p:blipFill>
        <p:spPr bwMode="auto">
          <a:xfrm>
            <a:off x="251520" y="2204864"/>
            <a:ext cx="4248472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G:\DSC063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3448"/>
          <a:stretch>
            <a:fillRect/>
          </a:stretch>
        </p:blipFill>
        <p:spPr bwMode="auto">
          <a:xfrm>
            <a:off x="4499992" y="2996952"/>
            <a:ext cx="4464496" cy="3533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85786" y="500042"/>
            <a:ext cx="7786742" cy="1225536"/>
          </a:xfrm>
        </p:spPr>
        <p:txBody>
          <a:bodyPr>
            <a:normAutofit fontScale="90000"/>
          </a:bodyPr>
          <a:lstStyle/>
          <a:p>
            <a:pPr algn="l"/>
            <a:r>
              <a:rPr lang="el-GR" sz="2800" b="1" i="1" dirty="0" smtClean="0">
                <a:solidFill>
                  <a:srgbClr val="FFC000"/>
                </a:solidFill>
              </a:rPr>
              <a:t> </a:t>
            </a:r>
            <a:r>
              <a:rPr lang="el-GR" sz="3600" b="1" i="1" dirty="0" smtClean="0">
                <a:solidFill>
                  <a:srgbClr val="FFC000"/>
                </a:solidFill>
              </a:rPr>
              <a:t>Δραστηριότητα  3:</a:t>
            </a:r>
            <a:r>
              <a:rPr lang="el-GR" sz="3600" i="1" dirty="0" smtClean="0">
                <a:solidFill>
                  <a:srgbClr val="FFC000"/>
                </a:solidFill>
              </a:rPr>
              <a:t> </a:t>
            </a:r>
            <a:r>
              <a:rPr lang="el-GR" sz="3600" b="1" i="1" dirty="0" smtClean="0">
                <a:solidFill>
                  <a:srgbClr val="FFC000"/>
                </a:solidFill>
              </a:rPr>
              <a:t>Τεχνικές αναγνώρισης </a:t>
            </a:r>
            <a:br>
              <a:rPr lang="el-GR" sz="3600" b="1" i="1" dirty="0" smtClean="0">
                <a:solidFill>
                  <a:srgbClr val="FFC000"/>
                </a:solidFill>
              </a:rPr>
            </a:br>
            <a:r>
              <a:rPr lang="el-GR" sz="3600" b="1" i="1" dirty="0" smtClean="0">
                <a:solidFill>
                  <a:srgbClr val="FFC000"/>
                </a:solidFill>
              </a:rPr>
              <a:t>                                    ελληνικών  λέξεων</a:t>
            </a:r>
            <a:r>
              <a:rPr lang="el-GR" sz="2800" b="1" i="1" dirty="0" smtClean="0">
                <a:solidFill>
                  <a:srgbClr val="FFC000"/>
                </a:solidFill>
              </a:rPr>
              <a:t/>
            </a:r>
            <a:br>
              <a:rPr lang="el-GR" sz="2800" b="1" i="1" dirty="0" smtClean="0">
                <a:solidFill>
                  <a:srgbClr val="FFC000"/>
                </a:solidFill>
              </a:rPr>
            </a:br>
            <a:endParaRPr lang="el-GR" sz="2800" dirty="0"/>
          </a:p>
        </p:txBody>
      </p:sp>
      <p:pic>
        <p:nvPicPr>
          <p:cNvPr id="6146" name="Picture 2" descr="G:\DSC063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928802"/>
            <a:ext cx="6768752" cy="43577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5" name="4 - TextBox"/>
          <p:cNvSpPr txBox="1"/>
          <p:nvPr/>
        </p:nvSpPr>
        <p:spPr>
          <a:xfrm>
            <a:off x="428596" y="2643182"/>
            <a:ext cx="121444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smtClean="0">
                <a:solidFill>
                  <a:srgbClr val="FFC000"/>
                </a:solidFill>
              </a:rPr>
              <a:t>ph=</a:t>
            </a:r>
            <a:r>
              <a:rPr lang="el-GR" sz="3200" b="1" i="1" dirty="0" smtClean="0">
                <a:solidFill>
                  <a:srgbClr val="FFC000"/>
                </a:solidFill>
              </a:rPr>
              <a:t>φ</a:t>
            </a:r>
          </a:p>
          <a:p>
            <a:r>
              <a:rPr lang="fr-FR" sz="3200" b="1" i="1" dirty="0" smtClean="0">
                <a:solidFill>
                  <a:srgbClr val="FFC000"/>
                </a:solidFill>
              </a:rPr>
              <a:t>th=</a:t>
            </a:r>
            <a:r>
              <a:rPr lang="el-GR" sz="3200" b="1" i="1" dirty="0" smtClean="0">
                <a:solidFill>
                  <a:srgbClr val="FFC000"/>
                </a:solidFill>
              </a:rPr>
              <a:t>θ</a:t>
            </a:r>
          </a:p>
          <a:p>
            <a:r>
              <a:rPr lang="fr-FR" sz="3200" b="1" i="1" dirty="0" err="1" smtClean="0">
                <a:solidFill>
                  <a:srgbClr val="FFC000"/>
                </a:solidFill>
              </a:rPr>
              <a:t>ch</a:t>
            </a:r>
            <a:r>
              <a:rPr lang="fr-FR" sz="3200" b="1" i="1" dirty="0" smtClean="0">
                <a:solidFill>
                  <a:srgbClr val="FFC000"/>
                </a:solidFill>
              </a:rPr>
              <a:t>=</a:t>
            </a:r>
            <a:r>
              <a:rPr lang="el-GR" sz="3200" b="1" i="1" dirty="0" smtClean="0">
                <a:solidFill>
                  <a:srgbClr val="FFC000"/>
                </a:solidFill>
              </a:rPr>
              <a:t>χ </a:t>
            </a:r>
          </a:p>
          <a:p>
            <a:r>
              <a:rPr lang="fr-FR" sz="3200" b="1" i="1" dirty="0" err="1" smtClean="0">
                <a:solidFill>
                  <a:srgbClr val="FFC000"/>
                </a:solidFill>
              </a:rPr>
              <a:t>ps</a:t>
            </a:r>
            <a:r>
              <a:rPr lang="fr-FR" sz="3200" b="1" i="1" dirty="0" smtClean="0">
                <a:solidFill>
                  <a:srgbClr val="FFC000"/>
                </a:solidFill>
              </a:rPr>
              <a:t>=</a:t>
            </a:r>
            <a:r>
              <a:rPr lang="el-GR" sz="3200" b="1" i="1" dirty="0" smtClean="0">
                <a:solidFill>
                  <a:srgbClr val="FFC000"/>
                </a:solidFill>
              </a:rPr>
              <a:t>ψ</a:t>
            </a:r>
          </a:p>
          <a:p>
            <a:r>
              <a:rPr lang="fr-FR" sz="3200" b="1" i="1" dirty="0" smtClean="0">
                <a:solidFill>
                  <a:srgbClr val="FFC000"/>
                </a:solidFill>
              </a:rPr>
              <a:t>y=</a:t>
            </a:r>
            <a:r>
              <a:rPr lang="el-GR" sz="3200" b="1" i="1" dirty="0" smtClean="0">
                <a:solidFill>
                  <a:srgbClr val="FFC000"/>
                </a:solidFill>
              </a:rPr>
              <a:t>υ </a:t>
            </a:r>
          </a:p>
          <a:p>
            <a:endParaRPr lang="el-GR" b="1" i="1" dirty="0" smtClean="0">
              <a:solidFill>
                <a:srgbClr val="FFC000"/>
              </a:solidFill>
            </a:endParaRP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907704" y="332656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i="1" dirty="0" smtClean="0">
                <a:solidFill>
                  <a:srgbClr val="FFC000"/>
                </a:solidFill>
              </a:rPr>
              <a:t>Β΄ τηλεδιάσκεψη: τεχνικές αναγνώρισης ελληνικών λέξεων</a:t>
            </a:r>
          </a:p>
        </p:txBody>
      </p:sp>
      <p:pic>
        <p:nvPicPr>
          <p:cNvPr id="3" name="extrait 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71604" y="1428736"/>
            <a:ext cx="6096000" cy="4572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5" name="4 - TextBox"/>
          <p:cNvSpPr txBox="1"/>
          <p:nvPr/>
        </p:nvSpPr>
        <p:spPr>
          <a:xfrm>
            <a:off x="4286248" y="6215082"/>
            <a:ext cx="3357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i="1" dirty="0" smtClean="0">
                <a:solidFill>
                  <a:srgbClr val="FFC000"/>
                </a:solidFill>
              </a:rPr>
              <a:t>17 </a:t>
            </a:r>
            <a:r>
              <a:rPr lang="el-GR" sz="2800" i="1" dirty="0" smtClean="0">
                <a:solidFill>
                  <a:srgbClr val="FFC000"/>
                </a:solidFill>
              </a:rPr>
              <a:t>Ιανουαρίου</a:t>
            </a:r>
            <a:r>
              <a:rPr lang="fr-FR" sz="2800" i="1" dirty="0" smtClean="0">
                <a:solidFill>
                  <a:srgbClr val="FFC000"/>
                </a:solidFill>
              </a:rPr>
              <a:t> 2013</a:t>
            </a:r>
            <a:endParaRPr lang="fr-FR" sz="2800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b="1" i="1" dirty="0" smtClean="0">
                <a:solidFill>
                  <a:srgbClr val="FFC000"/>
                </a:solidFill>
              </a:rPr>
              <a:t/>
            </a:r>
            <a:br>
              <a:rPr lang="el-GR" sz="3200" b="1" i="1" dirty="0" smtClean="0">
                <a:solidFill>
                  <a:srgbClr val="FFC000"/>
                </a:solidFill>
              </a:rPr>
            </a:br>
            <a:r>
              <a:rPr lang="el-GR" sz="3200" b="1" i="1" dirty="0" smtClean="0">
                <a:solidFill>
                  <a:srgbClr val="FFC000"/>
                </a:solidFill>
              </a:rPr>
              <a:t>Οι δύο όψεις της τηλεδιάσκεψης </a:t>
            </a:r>
            <a:r>
              <a:rPr lang="fr-FR" sz="3200" b="1" i="1" dirty="0" smtClean="0">
                <a:solidFill>
                  <a:srgbClr val="FFC000"/>
                </a:solidFill>
              </a:rPr>
              <a:t/>
            </a:r>
            <a:br>
              <a:rPr lang="fr-FR" sz="3200" b="1" i="1" dirty="0" smtClean="0">
                <a:solidFill>
                  <a:srgbClr val="FFC000"/>
                </a:solidFill>
              </a:rPr>
            </a:br>
            <a:endParaRPr lang="en-US" sz="3200" dirty="0"/>
          </a:p>
        </p:txBody>
      </p:sp>
      <p:pic>
        <p:nvPicPr>
          <p:cNvPr id="1026" name="Picture 2" descr="I:\etwinning MICKAEL 2013\2 vc Vincen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36912"/>
            <a:ext cx="4499992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extrait 2.wmv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51520" y="1844824"/>
            <a:ext cx="4244280" cy="374459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844" y="214290"/>
            <a:ext cx="9001156" cy="939784"/>
          </a:xfrm>
        </p:spPr>
        <p:txBody>
          <a:bodyPr>
            <a:normAutofit fontScale="90000"/>
          </a:bodyPr>
          <a:lstStyle/>
          <a:p>
            <a:r>
              <a:rPr lang="fr-FR" b="1" i="1" dirty="0" smtClean="0">
                <a:solidFill>
                  <a:srgbClr val="FFC000"/>
                </a:solidFill>
              </a:rPr>
              <a:t/>
            </a:r>
            <a:br>
              <a:rPr lang="fr-FR" b="1" i="1" dirty="0" smtClean="0">
                <a:solidFill>
                  <a:srgbClr val="FFC000"/>
                </a:solidFill>
              </a:rPr>
            </a:br>
            <a:r>
              <a:rPr lang="el-GR" sz="3600" i="1" dirty="0" smtClean="0">
                <a:solidFill>
                  <a:srgbClr val="FFC000"/>
                </a:solidFill>
              </a:rPr>
              <a:t> </a:t>
            </a:r>
            <a:r>
              <a:rPr lang="el-GR" sz="3600" b="1" i="1" dirty="0" smtClean="0">
                <a:solidFill>
                  <a:srgbClr val="FFC000"/>
                </a:solidFill>
              </a:rPr>
              <a:t>Δραστηριότητα  4</a:t>
            </a:r>
            <a:r>
              <a:rPr lang="el-GR" sz="3600" i="1" dirty="0" smtClean="0">
                <a:solidFill>
                  <a:srgbClr val="FFC000"/>
                </a:solidFill>
              </a:rPr>
              <a:t>: </a:t>
            </a:r>
            <a:r>
              <a:rPr lang="el-GR" sz="3600" b="1" i="1" dirty="0" smtClean="0">
                <a:solidFill>
                  <a:srgbClr val="FFC000"/>
                </a:solidFill>
              </a:rPr>
              <a:t>Η εξάπλωση της γαλλικής   </a:t>
            </a:r>
            <a:br>
              <a:rPr lang="el-GR" sz="3600" b="1" i="1" dirty="0" smtClean="0">
                <a:solidFill>
                  <a:srgbClr val="FFC000"/>
                </a:solidFill>
              </a:rPr>
            </a:br>
            <a:r>
              <a:rPr lang="el-GR" sz="3600" b="1" i="1" dirty="0" smtClean="0">
                <a:solidFill>
                  <a:srgbClr val="FFC000"/>
                </a:solidFill>
              </a:rPr>
              <a:t>                 γλώσσας</a:t>
            </a:r>
            <a:r>
              <a:rPr lang="fr-FR" sz="3600" b="1" i="1" dirty="0" smtClean="0">
                <a:solidFill>
                  <a:srgbClr val="FFC000"/>
                </a:solidFill>
              </a:rPr>
              <a:t/>
            </a:r>
            <a:br>
              <a:rPr lang="fr-FR" sz="3600" b="1" i="1" dirty="0" smtClean="0">
                <a:solidFill>
                  <a:srgbClr val="FFC000"/>
                </a:solidFill>
              </a:rPr>
            </a:br>
            <a:endParaRPr lang="fr-FR" sz="36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 l="5542"/>
          <a:stretch>
            <a:fillRect/>
          </a:stretch>
        </p:blipFill>
        <p:spPr bwMode="auto">
          <a:xfrm>
            <a:off x="251520" y="1196752"/>
            <a:ext cx="4283968" cy="2723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upload.wikimedia.org/wikipedia/commons/4/42/Ex%C3%A9cution_de_Louis_XVI_Carnavalet.jpg"/>
          <p:cNvPicPr>
            <a:picLocks noChangeAspect="1" noChangeArrowheads="1"/>
          </p:cNvPicPr>
          <p:nvPr/>
        </p:nvPicPr>
        <p:blipFill>
          <a:blip r:embed="rId3" cstate="print"/>
          <a:srcRect l="14245"/>
          <a:stretch>
            <a:fillRect/>
          </a:stretch>
        </p:blipFill>
        <p:spPr bwMode="auto">
          <a:xfrm>
            <a:off x="530424" y="3933056"/>
            <a:ext cx="3681536" cy="286206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 l="2649" r="3302" b="6321"/>
          <a:stretch>
            <a:fillRect/>
          </a:stretch>
        </p:blipFill>
        <p:spPr bwMode="auto">
          <a:xfrm>
            <a:off x="5004048" y="3933056"/>
            <a:ext cx="3722515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1.bp.blogspot.com/_b8LtCs27Pb4/TLNJUZ0wJaI/AAAAAAAAC2E/vRR8_VmnaZw/s1600/%D9%85%D8%AF%D8%B1%D8%B3%D8%A9+%D9%84%D9%8A%D8%B3%D9%8A%D9%87+%D8%A7%D9%84%D8%A7%D8%B3%D9%83%D9%86%D8%AF%D8%B1%D9%8A%D8%A9+%D9%82%D8%AF%D9%8A%D9%85%D8%A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3504" y="1556792"/>
            <a:ext cx="4480496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i="1" dirty="0" smtClean="0">
                <a:solidFill>
                  <a:srgbClr val="FFC000"/>
                </a:solidFill>
              </a:rPr>
              <a:t>Δραστηριότητα  5 </a:t>
            </a:r>
            <a:r>
              <a:rPr lang="fr-FR" b="1" i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fr-FR" b="1" i="1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64705"/>
            <a:ext cx="4040188" cy="864096"/>
          </a:xfrm>
        </p:spPr>
        <p:txBody>
          <a:bodyPr>
            <a:normAutofit/>
          </a:bodyPr>
          <a:lstStyle/>
          <a:p>
            <a:r>
              <a:rPr lang="el-GR" sz="3200" i="1" dirty="0" smtClean="0">
                <a:solidFill>
                  <a:srgbClr val="FFC000"/>
                </a:solidFill>
              </a:rPr>
              <a:t>Αινίγματα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6314" y="908720"/>
            <a:ext cx="3900486" cy="1091519"/>
          </a:xfrm>
        </p:spPr>
        <p:txBody>
          <a:bodyPr>
            <a:noAutofit/>
          </a:bodyPr>
          <a:lstStyle/>
          <a:p>
            <a:r>
              <a:rPr lang="el-GR" sz="3200" i="1" dirty="0" err="1" smtClean="0">
                <a:solidFill>
                  <a:srgbClr val="FFC000"/>
                </a:solidFill>
              </a:rPr>
              <a:t>Κρυπτόλεξα</a:t>
            </a:r>
            <a:endParaRPr lang="en-US" sz="3200" i="1" dirty="0">
              <a:solidFill>
                <a:srgbClr val="FFC000"/>
              </a:solidFill>
            </a:endParaRPr>
          </a:p>
        </p:txBody>
      </p:sp>
      <p:pic>
        <p:nvPicPr>
          <p:cNvPr id="1026" name="Picture 2" descr="G:\photos εργ etwinning\DSC0699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5347" t="6896" r="5538"/>
          <a:stretch>
            <a:fillRect/>
          </a:stretch>
        </p:blipFill>
        <p:spPr bwMode="auto">
          <a:xfrm>
            <a:off x="251520" y="1772816"/>
            <a:ext cx="4133793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G:\photos εργ etwinning\DSC0699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l="3563" t="4552" b="8957"/>
          <a:stretch>
            <a:fillRect/>
          </a:stretch>
        </p:blipFill>
        <p:spPr bwMode="auto">
          <a:xfrm>
            <a:off x="4716016" y="2132856"/>
            <a:ext cx="4176464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214414" y="428604"/>
            <a:ext cx="6357982" cy="714380"/>
          </a:xfrm>
        </p:spPr>
        <p:txBody>
          <a:bodyPr>
            <a:normAutofit fontScale="90000"/>
          </a:bodyPr>
          <a:lstStyle/>
          <a:p>
            <a:r>
              <a:rPr lang="fr-FR" b="1" i="1" dirty="0" smtClean="0">
                <a:solidFill>
                  <a:srgbClr val="FFC000"/>
                </a:solidFill>
              </a:rPr>
              <a:t/>
            </a:r>
            <a:br>
              <a:rPr lang="fr-FR" b="1" i="1" dirty="0" smtClean="0">
                <a:solidFill>
                  <a:srgbClr val="FFC000"/>
                </a:solidFill>
              </a:rPr>
            </a:br>
            <a:r>
              <a:rPr lang="el-GR" b="1" i="1" dirty="0" smtClean="0">
                <a:solidFill>
                  <a:srgbClr val="FFC000"/>
                </a:solidFill>
              </a:rPr>
              <a:t/>
            </a:r>
            <a:br>
              <a:rPr lang="el-GR" b="1" i="1" dirty="0" smtClean="0">
                <a:solidFill>
                  <a:srgbClr val="FFC000"/>
                </a:solidFill>
              </a:rPr>
            </a:br>
            <a:r>
              <a:rPr lang="el-GR" b="1" i="1" dirty="0" smtClean="0">
                <a:solidFill>
                  <a:srgbClr val="FFC000"/>
                </a:solidFill>
              </a:rPr>
              <a:t/>
            </a:r>
            <a:br>
              <a:rPr lang="el-GR" b="1" i="1" dirty="0" smtClean="0">
                <a:solidFill>
                  <a:srgbClr val="FFC000"/>
                </a:solidFill>
              </a:rPr>
            </a:br>
            <a:r>
              <a:rPr lang="el-GR" b="1" i="1" dirty="0" smtClean="0">
                <a:solidFill>
                  <a:srgbClr val="FFC000"/>
                </a:solidFill>
              </a:rPr>
              <a:t/>
            </a:r>
            <a:br>
              <a:rPr lang="el-GR" b="1" i="1" dirty="0" smtClean="0">
                <a:solidFill>
                  <a:srgbClr val="FFC000"/>
                </a:solidFill>
              </a:rPr>
            </a:br>
            <a:r>
              <a:rPr lang="el-GR" sz="3600" b="1" i="1" dirty="0" smtClean="0">
                <a:solidFill>
                  <a:srgbClr val="FFC000"/>
                </a:solidFill>
              </a:rPr>
              <a:t>Γ΄ τηλεδιάσκεψη</a:t>
            </a:r>
            <a:r>
              <a:rPr lang="fr-FR" sz="3600" b="1" i="1" dirty="0" smtClean="0">
                <a:solidFill>
                  <a:srgbClr val="FFC000"/>
                </a:solidFill>
              </a:rPr>
              <a:t> </a:t>
            </a:r>
            <a:br>
              <a:rPr lang="fr-FR" sz="3600" b="1" i="1" dirty="0" smtClean="0">
                <a:solidFill>
                  <a:srgbClr val="FFC000"/>
                </a:solidFill>
              </a:rPr>
            </a:br>
            <a:r>
              <a:rPr lang="fr-FR" sz="3600" b="1" i="1" dirty="0" smtClean="0">
                <a:solidFill>
                  <a:srgbClr val="FFC000"/>
                </a:solidFill>
              </a:rPr>
              <a:t/>
            </a:r>
            <a:br>
              <a:rPr lang="fr-FR" sz="3600" b="1" i="1" dirty="0" smtClean="0">
                <a:solidFill>
                  <a:srgbClr val="FFC000"/>
                </a:solidFill>
              </a:rPr>
            </a:br>
            <a:r>
              <a:rPr lang="el-GR" sz="3600" b="1" i="1" dirty="0" smtClean="0">
                <a:solidFill>
                  <a:srgbClr val="FFC000"/>
                </a:solidFill>
              </a:rPr>
              <a:t/>
            </a:r>
            <a:br>
              <a:rPr lang="el-GR" sz="3600" b="1" i="1" dirty="0" smtClean="0">
                <a:solidFill>
                  <a:srgbClr val="FFC000"/>
                </a:solidFill>
              </a:rPr>
            </a:br>
            <a:r>
              <a:rPr lang="en-US" sz="2800" b="1" i="1" dirty="0" err="1" smtClean="0">
                <a:solidFill>
                  <a:srgbClr val="FFC000"/>
                </a:solidFill>
              </a:rPr>
              <a:t>vidéo</a:t>
            </a:r>
            <a:r>
              <a:rPr lang="en-US" sz="2800" b="1" i="1" dirty="0" smtClean="0">
                <a:solidFill>
                  <a:srgbClr val="FFC000"/>
                </a:solidFill>
              </a:rPr>
              <a:t/>
            </a:r>
            <a:br>
              <a:rPr lang="en-US" sz="2800" b="1" i="1" dirty="0" smtClean="0">
                <a:solidFill>
                  <a:srgbClr val="FFC000"/>
                </a:solidFill>
              </a:rPr>
            </a:br>
            <a:r>
              <a:rPr lang="en-US" sz="2800" b="1" i="1" dirty="0" smtClean="0">
                <a:solidFill>
                  <a:srgbClr val="FFC000"/>
                </a:solidFill>
              </a:rPr>
              <a:t>chanson </a:t>
            </a:r>
            <a:r>
              <a:rPr lang="en-US" sz="2800" b="1" i="1" dirty="0" err="1" smtClean="0">
                <a:solidFill>
                  <a:srgbClr val="FFC000"/>
                </a:solidFill>
              </a:rPr>
              <a:t>française</a:t>
            </a:r>
            <a:r>
              <a:rPr lang="fr-FR" sz="2800" b="1" i="1" dirty="0" smtClean="0">
                <a:solidFill>
                  <a:srgbClr val="FFC000"/>
                </a:solidFill>
              </a:rPr>
              <a:t/>
            </a:r>
            <a:br>
              <a:rPr lang="fr-FR" sz="2800" b="1" i="1" dirty="0" smtClean="0">
                <a:solidFill>
                  <a:srgbClr val="FFC000"/>
                </a:solidFill>
              </a:rPr>
            </a:br>
            <a:endParaRPr lang="el-GR" sz="2800" dirty="0"/>
          </a:p>
        </p:txBody>
      </p:sp>
      <p:sp>
        <p:nvSpPr>
          <p:cNvPr id="5" name="4 - TextBox"/>
          <p:cNvSpPr txBox="1"/>
          <p:nvPr/>
        </p:nvSpPr>
        <p:spPr>
          <a:xfrm>
            <a:off x="5643570" y="6215082"/>
            <a:ext cx="242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FFC000"/>
                </a:solidFill>
              </a:rPr>
              <a:t>28 </a:t>
            </a:r>
            <a:r>
              <a:rPr lang="el-GR" sz="2400" i="1" dirty="0" smtClean="0">
                <a:solidFill>
                  <a:srgbClr val="FFC000"/>
                </a:solidFill>
              </a:rPr>
              <a:t>Μαρτίου </a:t>
            </a:r>
            <a:r>
              <a:rPr lang="fr-FR" sz="2400" i="1" dirty="0" smtClean="0">
                <a:solidFill>
                  <a:srgbClr val="FFC000"/>
                </a:solidFill>
              </a:rPr>
              <a:t>2013</a:t>
            </a:r>
            <a:endParaRPr lang="el-GR" sz="2400" dirty="0">
              <a:solidFill>
                <a:srgbClr val="FFC000"/>
              </a:solidFill>
            </a:endParaRPr>
          </a:p>
        </p:txBody>
      </p:sp>
      <p:pic>
        <p:nvPicPr>
          <p:cNvPr id="3" name="Vidéo chanson  à 11.47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428728" y="1500174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ln w="28575">
            <a:solidFill>
              <a:schemeClr val="bg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el-GR" sz="3600" dirty="0" smtClean="0">
                <a:solidFill>
                  <a:srgbClr val="FFC000"/>
                </a:solidFill>
              </a:rPr>
              <a:t>Εντυπώσεις</a:t>
            </a:r>
            <a:r>
              <a:rPr lang="fr-FR" sz="3600" dirty="0" smtClean="0">
                <a:solidFill>
                  <a:srgbClr val="FFC000"/>
                </a:solidFill>
              </a:rPr>
              <a:t> E</a:t>
            </a:r>
            <a:r>
              <a:rPr lang="el-GR" sz="3600" dirty="0" err="1" smtClean="0">
                <a:solidFill>
                  <a:srgbClr val="FFC000"/>
                </a:solidFill>
              </a:rPr>
              <a:t>λλήνων</a:t>
            </a:r>
            <a:r>
              <a:rPr lang="el-GR" sz="3600" dirty="0" smtClean="0">
                <a:solidFill>
                  <a:srgbClr val="FFC000"/>
                </a:solidFill>
              </a:rPr>
              <a:t> μαθητών </a:t>
            </a:r>
            <a:endParaRPr lang="en-US" sz="3600" dirty="0">
              <a:solidFill>
                <a:srgbClr val="FFC000"/>
              </a:solidFill>
            </a:endParaRPr>
          </a:p>
        </p:txBody>
      </p:sp>
      <p:pic>
        <p:nvPicPr>
          <p:cNvPr id="1026" name="Picture 2" descr="C:\Users\MARY\Desktop\Comenius 12-13 Michael\2η vc 17-1-13\DSC066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7200800" cy="5112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l-GR" sz="3600" dirty="0" smtClean="0">
                <a:solidFill>
                  <a:srgbClr val="FFC000"/>
                </a:solidFill>
              </a:rPr>
              <a:t>Εντυπώσεις</a:t>
            </a:r>
            <a:r>
              <a:rPr lang="fr-FR" sz="3600" dirty="0" smtClean="0">
                <a:solidFill>
                  <a:srgbClr val="FFC000"/>
                </a:solidFill>
              </a:rPr>
              <a:t> </a:t>
            </a:r>
            <a:r>
              <a:rPr lang="el-GR" sz="3600" dirty="0" smtClean="0">
                <a:solidFill>
                  <a:srgbClr val="FFC000"/>
                </a:solidFill>
              </a:rPr>
              <a:t>Γάλλων μαθητών </a:t>
            </a:r>
            <a:endParaRPr lang="en-US" sz="3600" dirty="0">
              <a:solidFill>
                <a:srgbClr val="FFC000"/>
              </a:solidFill>
            </a:endParaRPr>
          </a:p>
        </p:txBody>
      </p:sp>
      <p:pic>
        <p:nvPicPr>
          <p:cNvPr id="2050" name="Picture 2" descr="I:\etwinning MICKAEL 2013\vince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62" t="12545" r="6122" b="29549"/>
          <a:stretch>
            <a:fillRect/>
          </a:stretch>
        </p:blipFill>
        <p:spPr bwMode="auto">
          <a:xfrm>
            <a:off x="683568" y="1853258"/>
            <a:ext cx="7848872" cy="4384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584176"/>
          </a:xfrm>
          <a:ln w="28575">
            <a:solidFill>
              <a:schemeClr val="bg2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r>
              <a:rPr lang="el-GR" sz="2400" dirty="0" err="1" smtClean="0"/>
              <a:t>Σχ</a:t>
            </a:r>
            <a:r>
              <a:rPr lang="en-US" sz="2400" dirty="0" smtClean="0"/>
              <a:t>.</a:t>
            </a:r>
            <a:r>
              <a:rPr lang="el-GR" sz="2400" dirty="0" smtClean="0"/>
              <a:t>  έτος  2010-11</a:t>
            </a:r>
            <a:r>
              <a:rPr lang="el-GR" sz="3200" dirty="0" smtClean="0"/>
              <a:t/>
            </a:r>
            <a:br>
              <a:rPr lang="el-GR" sz="3200" dirty="0" smtClean="0"/>
            </a:br>
            <a:r>
              <a:rPr lang="el-GR" sz="3200" b="1" dirty="0" smtClean="0"/>
              <a:t>«</a:t>
            </a:r>
            <a:r>
              <a:rPr lang="en-US" sz="3200" b="1" dirty="0" smtClean="0"/>
              <a:t>O </a:t>
            </a:r>
            <a:r>
              <a:rPr lang="el-GR" sz="3200" b="1" dirty="0" smtClean="0"/>
              <a:t>χρόνος κι εμείς»</a:t>
            </a:r>
            <a:r>
              <a:rPr lang="fr-FR" sz="3200" b="1" dirty="0" smtClean="0"/>
              <a:t/>
            </a:r>
            <a:br>
              <a:rPr lang="fr-FR" sz="3200" b="1" dirty="0" smtClean="0"/>
            </a:br>
            <a:r>
              <a:rPr lang="en-US" sz="2800" b="1" dirty="0" smtClean="0"/>
              <a:t>Notre Dame de </a:t>
            </a:r>
            <a:r>
              <a:rPr lang="en-US" sz="2800" b="1" dirty="0" err="1" smtClean="0"/>
              <a:t>Kerbertrand</a:t>
            </a:r>
            <a:r>
              <a:rPr lang="en-US" sz="2800" b="1" dirty="0" smtClean="0"/>
              <a:t> , </a:t>
            </a:r>
            <a:r>
              <a:rPr lang="en-US" sz="2800" b="1" dirty="0" err="1" smtClean="0"/>
              <a:t>Quimperl</a:t>
            </a:r>
            <a:r>
              <a:rPr lang="fr-FR" sz="2800" b="1" dirty="0" smtClean="0"/>
              <a:t>é, Bretagne</a:t>
            </a:r>
            <a:endParaRPr lang="el-GR" sz="2800" b="1" dirty="0"/>
          </a:p>
        </p:txBody>
      </p:sp>
      <p:pic>
        <p:nvPicPr>
          <p:cNvPr id="1026" name="Picture 2" descr="G:\Capture d’écran 2011-02-16 à 13.04.1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9804"/>
          <a:stretch>
            <a:fillRect/>
          </a:stretch>
        </p:blipFill>
        <p:spPr bwMode="auto">
          <a:xfrm>
            <a:off x="1259632" y="2276872"/>
            <a:ext cx="6552728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el-GR" sz="2700" dirty="0" err="1" smtClean="0"/>
              <a:t>Σχ</a:t>
            </a:r>
            <a:r>
              <a:rPr lang="en-US" sz="2700" dirty="0" smtClean="0"/>
              <a:t>.</a:t>
            </a:r>
            <a:r>
              <a:rPr lang="el-GR" sz="2700" dirty="0" smtClean="0"/>
              <a:t>  έτος  2011-12</a:t>
            </a:r>
            <a:r>
              <a:rPr lang="el-GR" sz="2800" dirty="0" smtClean="0"/>
              <a:t/>
            </a:r>
            <a:br>
              <a:rPr lang="el-GR" sz="2800" dirty="0" smtClean="0"/>
            </a:br>
            <a:r>
              <a:rPr lang="el-GR" sz="3600" b="1" dirty="0" smtClean="0"/>
              <a:t>«Η Ευρώπη προσκαλείται στο γυμνάσιο»</a:t>
            </a:r>
            <a:r>
              <a:rPr lang="fr-FR" sz="3200" b="1" dirty="0" smtClean="0"/>
              <a:t/>
            </a:r>
            <a:br>
              <a:rPr lang="fr-FR" sz="3200" b="1" dirty="0" smtClean="0"/>
            </a:br>
            <a:r>
              <a:rPr lang="fr-FR" sz="3100" b="1" dirty="0" smtClean="0"/>
              <a:t>Marie Immaculée, Mauron, Bretagne</a:t>
            </a:r>
            <a:r>
              <a:rPr lang="fr-FR" sz="3200" b="1" dirty="0" smtClean="0"/>
              <a:t/>
            </a:r>
            <a:br>
              <a:rPr lang="fr-FR" sz="3200" b="1" dirty="0" smtClean="0"/>
            </a:br>
            <a:r>
              <a:rPr lang="fr-FR" sz="3200" b="1" dirty="0" smtClean="0"/>
              <a:t/>
            </a:r>
            <a:br>
              <a:rPr lang="fr-FR" sz="3200" b="1" dirty="0" smtClean="0"/>
            </a:br>
            <a:endParaRPr lang="el-GR" sz="3200" dirty="0"/>
          </a:p>
        </p:txBody>
      </p:sp>
      <p:pic>
        <p:nvPicPr>
          <p:cNvPr id="2050" name="Picture 2" descr="G:\DSC045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83" t="8607" r="8951" b="19202"/>
          <a:stretch>
            <a:fillRect/>
          </a:stretch>
        </p:blipFill>
        <p:spPr bwMode="auto">
          <a:xfrm>
            <a:off x="467544" y="1988840"/>
            <a:ext cx="8136904" cy="4234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26170"/>
          </a:xfrm>
          <a:ln w="28575">
            <a:noFill/>
          </a:ln>
        </p:spPr>
        <p:txBody>
          <a:bodyPr>
            <a:normAutofit fontScale="90000"/>
          </a:bodyPr>
          <a:lstStyle/>
          <a:p>
            <a:r>
              <a:rPr lang="el-GR" sz="3100" dirty="0" smtClean="0"/>
              <a:t/>
            </a:r>
            <a:br>
              <a:rPr lang="el-GR" sz="3100" dirty="0" smtClean="0"/>
            </a:br>
            <a:r>
              <a:rPr lang="el-GR" sz="3600" b="1" dirty="0" smtClean="0"/>
              <a:t>«Η Ευρώπη προσκαλείται στο γυμνάσιο»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l-GR" sz="2700" b="1" dirty="0" smtClean="0"/>
              <a:t>4 τηλεδιασκέψεις</a:t>
            </a:r>
            <a:r>
              <a:rPr lang="en-US" sz="2700" b="1" dirty="0" smtClean="0"/>
              <a:t/>
            </a:r>
            <a:br>
              <a:rPr lang="en-US" sz="2700" b="1" dirty="0" smtClean="0"/>
            </a:br>
            <a:r>
              <a:rPr lang="en-US" sz="2700" b="1" dirty="0" smtClean="0"/>
              <a:t>                                                                    </a:t>
            </a:r>
            <a:br>
              <a:rPr lang="en-US" sz="2700" b="1" dirty="0" smtClean="0"/>
            </a:br>
            <a:r>
              <a:rPr lang="en-US" sz="2700" b="1" dirty="0" smtClean="0"/>
              <a:t>                                                                      </a:t>
            </a:r>
            <a:r>
              <a:rPr lang="el-GR" sz="2700" b="1" dirty="0" smtClean="0"/>
              <a:t>επιτραπέζιο παιχνίδι</a:t>
            </a:r>
            <a:r>
              <a:rPr lang="fr-FR" sz="3600" b="1" dirty="0" smtClean="0"/>
              <a:t/>
            </a:r>
            <a:br>
              <a:rPr lang="fr-FR" sz="3600" b="1" dirty="0" smtClean="0"/>
            </a:br>
            <a:endParaRPr lang="en-US" sz="3100" dirty="0"/>
          </a:p>
        </p:txBody>
      </p:sp>
      <p:pic>
        <p:nvPicPr>
          <p:cNvPr id="4098" name="Picture 2" descr="G:\DSC049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4752528" cy="3169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G:\DSC035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861048"/>
            <a:ext cx="4063380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2376263"/>
          </a:xfrm>
        </p:spPr>
        <p:txBody>
          <a:bodyPr>
            <a:normAutofit fontScale="90000"/>
          </a:bodyPr>
          <a:lstStyle/>
          <a:p>
            <a:r>
              <a:rPr lang="el-GR" sz="3100" dirty="0" smtClean="0"/>
              <a:t/>
            </a:r>
            <a:br>
              <a:rPr lang="el-GR" sz="3100" dirty="0" smtClean="0"/>
            </a:br>
            <a:r>
              <a:rPr lang="el-GR" sz="3100" dirty="0" smtClean="0"/>
              <a:t/>
            </a:r>
            <a:br>
              <a:rPr lang="el-GR" sz="3100" dirty="0" smtClean="0"/>
            </a:br>
            <a:r>
              <a:rPr lang="el-GR" sz="3100" dirty="0" smtClean="0"/>
              <a:t/>
            </a:r>
            <a:br>
              <a:rPr lang="el-GR" sz="3100" dirty="0" smtClean="0"/>
            </a:br>
            <a:r>
              <a:rPr lang="el-GR" sz="3100" dirty="0" err="1" smtClean="0">
                <a:solidFill>
                  <a:srgbClr val="FFC000"/>
                </a:solidFill>
              </a:rPr>
              <a:t>Σχ</a:t>
            </a:r>
            <a:r>
              <a:rPr lang="en-US" sz="3100" dirty="0" smtClean="0">
                <a:solidFill>
                  <a:srgbClr val="FFC000"/>
                </a:solidFill>
              </a:rPr>
              <a:t>.</a:t>
            </a:r>
            <a:r>
              <a:rPr lang="el-GR" sz="3100" dirty="0" smtClean="0">
                <a:solidFill>
                  <a:srgbClr val="FFC000"/>
                </a:solidFill>
              </a:rPr>
              <a:t>  έτος  2012-13</a:t>
            </a:r>
            <a:br>
              <a:rPr lang="el-GR" sz="3100" dirty="0" smtClean="0">
                <a:solidFill>
                  <a:srgbClr val="FFC000"/>
                </a:solidFill>
              </a:rPr>
            </a:br>
            <a:r>
              <a:rPr lang="el-GR" sz="3600" b="1" dirty="0" smtClean="0">
                <a:solidFill>
                  <a:srgbClr val="FFC000"/>
                </a:solidFill>
              </a:rPr>
              <a:t>«Το ταξίδι των λέξεων»</a:t>
            </a:r>
            <a:r>
              <a:rPr lang="fr-FR" sz="3200" b="1" i="1" dirty="0" smtClean="0">
                <a:solidFill>
                  <a:srgbClr val="FFC000"/>
                </a:solidFill>
              </a:rPr>
              <a:t/>
            </a:r>
            <a:br>
              <a:rPr lang="fr-FR" sz="3200" b="1" i="1" dirty="0" smtClean="0">
                <a:solidFill>
                  <a:srgbClr val="FFC000"/>
                </a:solidFill>
              </a:rPr>
            </a:br>
            <a:r>
              <a:rPr lang="el-GR" sz="1800" b="1" i="1" dirty="0" smtClean="0">
                <a:solidFill>
                  <a:srgbClr val="FFC000"/>
                </a:solidFill>
              </a:rPr>
              <a:t/>
            </a:r>
            <a:br>
              <a:rPr lang="el-GR" sz="1800" b="1" i="1" dirty="0" smtClean="0">
                <a:solidFill>
                  <a:srgbClr val="FFC000"/>
                </a:solidFill>
              </a:rPr>
            </a:br>
            <a:r>
              <a:rPr lang="el-GR" sz="1800" b="1" i="1" dirty="0" smtClean="0">
                <a:solidFill>
                  <a:srgbClr val="FFC000"/>
                </a:solidFill>
              </a:rPr>
              <a:t>	</a:t>
            </a:r>
            <a:br>
              <a:rPr lang="el-GR" sz="1800" b="1" i="1" dirty="0" smtClean="0">
                <a:solidFill>
                  <a:srgbClr val="FFC000"/>
                </a:solidFill>
              </a:rPr>
            </a:br>
            <a:r>
              <a:rPr lang="el-GR" sz="1800" b="1" i="1" dirty="0" smtClean="0">
                <a:solidFill>
                  <a:srgbClr val="FFC000"/>
                </a:solidFill>
              </a:rPr>
              <a:t>Να μάθουμε ελληνικά στους γάλλους συνομήλικούς μας!!!</a:t>
            </a:r>
            <a:r>
              <a:rPr lang="el-GR" sz="2800" b="1" i="1" dirty="0" smtClean="0">
                <a:solidFill>
                  <a:srgbClr val="FFC000"/>
                </a:solidFill>
              </a:rPr>
              <a:t/>
            </a:r>
            <a:br>
              <a:rPr lang="el-GR" sz="2800" b="1" i="1" dirty="0" smtClean="0">
                <a:solidFill>
                  <a:srgbClr val="FFC000"/>
                </a:solidFill>
              </a:rPr>
            </a:br>
            <a:r>
              <a:rPr lang="el-GR" sz="3200" b="1" i="1" dirty="0" smtClean="0">
                <a:solidFill>
                  <a:srgbClr val="FFC000"/>
                </a:solidFill>
              </a:rPr>
              <a:t/>
            </a:r>
            <a:br>
              <a:rPr lang="el-GR" sz="3200" b="1" i="1" dirty="0" smtClean="0">
                <a:solidFill>
                  <a:srgbClr val="FFC000"/>
                </a:solidFill>
              </a:rPr>
            </a:br>
            <a:r>
              <a:rPr lang="el-GR" sz="3200" b="1" i="1" dirty="0" smtClean="0">
                <a:solidFill>
                  <a:srgbClr val="FFC000"/>
                </a:solidFill>
              </a:rPr>
              <a:t>		</a:t>
            </a:r>
            <a:r>
              <a:rPr lang="fr-FR" sz="1600" b="1" i="1" dirty="0" smtClean="0">
                <a:solidFill>
                  <a:srgbClr val="FFC000"/>
                </a:solidFill>
              </a:rPr>
              <a:t/>
            </a:r>
            <a:br>
              <a:rPr lang="fr-FR" sz="1600" b="1" i="1" dirty="0" smtClean="0">
                <a:solidFill>
                  <a:srgbClr val="FFC000"/>
                </a:solidFill>
              </a:rPr>
            </a:br>
            <a:r>
              <a:rPr lang="el-GR" sz="1600" b="1" i="1" dirty="0" smtClean="0">
                <a:solidFill>
                  <a:srgbClr val="FFC000"/>
                </a:solidFill>
              </a:rPr>
              <a:t>	    </a:t>
            </a:r>
            <a:r>
              <a:rPr lang="en-US" sz="1600" b="1" i="1" dirty="0" smtClean="0">
                <a:solidFill>
                  <a:srgbClr val="FFC000"/>
                </a:solidFill>
              </a:rPr>
              <a:t>			</a:t>
            </a:r>
            <a:r>
              <a:rPr lang="fr-FR" sz="1600" b="1" i="1" dirty="0" smtClean="0">
                <a:solidFill>
                  <a:srgbClr val="FFC000"/>
                </a:solidFill>
              </a:rPr>
              <a:t/>
            </a:r>
            <a:br>
              <a:rPr lang="fr-FR" sz="1600" b="1" i="1" dirty="0" smtClean="0">
                <a:solidFill>
                  <a:srgbClr val="FFC000"/>
                </a:solidFill>
              </a:rPr>
            </a:br>
            <a:r>
              <a:rPr lang="fr-FR" sz="1600" b="1" dirty="0" smtClean="0"/>
              <a:t> </a:t>
            </a:r>
            <a:r>
              <a:rPr lang="el-GR" sz="6000" dirty="0" smtClean="0"/>
              <a:t/>
            </a:r>
            <a:br>
              <a:rPr lang="el-GR" sz="6000" dirty="0" smtClean="0"/>
            </a:br>
            <a:endParaRPr lang="fr-FR" sz="6000" b="1" i="1" dirty="0">
              <a:solidFill>
                <a:srgbClr val="FFC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051720" y="3140968"/>
            <a:ext cx="5184576" cy="3024336"/>
          </a:xfrm>
        </p:spPr>
        <p:txBody>
          <a:bodyPr>
            <a:normAutofit/>
          </a:bodyPr>
          <a:lstStyle/>
          <a:p>
            <a:endParaRPr lang="fr-FR" sz="2400" b="1" i="1" dirty="0">
              <a:solidFill>
                <a:srgbClr val="FFC000"/>
              </a:solidFill>
            </a:endParaRPr>
          </a:p>
        </p:txBody>
      </p:sp>
      <p:pic>
        <p:nvPicPr>
          <p:cNvPr id="5122" name="Picture 2" descr="G:\DSC06326.JPG"/>
          <p:cNvPicPr>
            <a:picLocks noChangeAspect="1" noChangeArrowheads="1"/>
          </p:cNvPicPr>
          <p:nvPr/>
        </p:nvPicPr>
        <p:blipFill>
          <a:blip r:embed="rId2" cstate="print"/>
          <a:srcRect l="18367"/>
          <a:stretch>
            <a:fillRect/>
          </a:stretch>
        </p:blipFill>
        <p:spPr bwMode="auto">
          <a:xfrm>
            <a:off x="1403648" y="2420888"/>
            <a:ext cx="6624736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G: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124744"/>
            <a:ext cx="722100" cy="10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403648" y="260648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i="1" dirty="0" smtClean="0">
                <a:solidFill>
                  <a:srgbClr val="FFC000"/>
                </a:solidFill>
              </a:rPr>
              <a:t>Συνεργάτες της δράσης</a:t>
            </a:r>
            <a:endParaRPr lang="fr-FR" sz="3200" b="1" i="1" dirty="0">
              <a:solidFill>
                <a:srgbClr val="FFC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" y="990550"/>
            <a:ext cx="9182100" cy="603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ZoneTexte 8"/>
          <p:cNvSpPr txBox="1"/>
          <p:nvPr/>
        </p:nvSpPr>
        <p:spPr>
          <a:xfrm>
            <a:off x="395536" y="1285860"/>
            <a:ext cx="874846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 smtClean="0">
                <a:solidFill>
                  <a:srgbClr val="FFC000"/>
                </a:solidFill>
              </a:rPr>
              <a:t>Collège Marie-Immaculée à Mauron</a:t>
            </a:r>
          </a:p>
          <a:p>
            <a:pPr lvl="5"/>
            <a:endParaRPr lang="el-GR" sz="4000" b="1" dirty="0" smtClean="0">
              <a:solidFill>
                <a:srgbClr val="FFC000"/>
              </a:solidFill>
            </a:endParaRPr>
          </a:p>
          <a:p>
            <a:pPr lvl="5"/>
            <a:endParaRPr lang="el-GR" sz="4000" b="1" dirty="0" smtClean="0">
              <a:solidFill>
                <a:srgbClr val="FFC000"/>
              </a:solidFill>
            </a:endParaRPr>
          </a:p>
          <a:p>
            <a:pPr lvl="5"/>
            <a:r>
              <a:rPr lang="el-GR" sz="4000" b="1" dirty="0" smtClean="0">
                <a:solidFill>
                  <a:srgbClr val="FFC000"/>
                </a:solidFill>
              </a:rPr>
              <a:t>			</a:t>
            </a:r>
          </a:p>
          <a:p>
            <a:pPr lvl="5"/>
            <a:r>
              <a:rPr lang="el-GR" sz="4000" b="1" dirty="0" smtClean="0">
                <a:solidFill>
                  <a:srgbClr val="FFC000"/>
                </a:solidFill>
              </a:rPr>
              <a:t>				</a:t>
            </a:r>
            <a:endParaRPr lang="en-US" sz="4000" b="1" dirty="0" smtClean="0">
              <a:solidFill>
                <a:srgbClr val="FFC000"/>
              </a:solidFill>
            </a:endParaRPr>
          </a:p>
          <a:p>
            <a:pPr lvl="5"/>
            <a:endParaRPr lang="en-US" sz="4000" b="1" u="sng" dirty="0" smtClean="0">
              <a:solidFill>
                <a:srgbClr val="FFC000"/>
              </a:solidFill>
            </a:endParaRPr>
          </a:p>
          <a:p>
            <a:pPr lvl="5" algn="r"/>
            <a:endParaRPr lang="fr-FR" sz="2400" b="1" u="sng" dirty="0" smtClean="0">
              <a:solidFill>
                <a:srgbClr val="FFC000"/>
              </a:solidFill>
            </a:endParaRPr>
          </a:p>
          <a:p>
            <a:pPr lvl="5" algn="ctr"/>
            <a:endParaRPr lang="fr-FR" sz="2400" b="1" u="sng" dirty="0" smtClean="0">
              <a:solidFill>
                <a:srgbClr val="FFC000"/>
              </a:solidFill>
            </a:endParaRPr>
          </a:p>
          <a:p>
            <a:pPr lvl="5" algn="ctr"/>
            <a:endParaRPr lang="fr-FR" sz="2400" b="1" u="sng" dirty="0" smtClean="0">
              <a:solidFill>
                <a:srgbClr val="FFC000"/>
              </a:solidFill>
            </a:endParaRPr>
          </a:p>
          <a:p>
            <a:pPr lvl="5" algn="ctr"/>
            <a:r>
              <a:rPr lang="fr-FR" sz="2400" b="1" dirty="0" smtClean="0">
                <a:solidFill>
                  <a:srgbClr val="FFC000"/>
                </a:solidFill>
              </a:rPr>
              <a:t>                             </a:t>
            </a:r>
            <a:r>
              <a:rPr lang="fr-FR" sz="2400" b="1" u="sng" dirty="0" smtClean="0">
                <a:solidFill>
                  <a:srgbClr val="FFC000"/>
                </a:solidFill>
              </a:rPr>
              <a:t>11o </a:t>
            </a:r>
            <a:r>
              <a:rPr lang="el-GR" sz="2400" b="1" u="sng" dirty="0" smtClean="0">
                <a:solidFill>
                  <a:srgbClr val="FFC000"/>
                </a:solidFill>
              </a:rPr>
              <a:t>Γυμνάσιο Αχαρνών</a:t>
            </a:r>
            <a:endParaRPr lang="fr-FR" sz="2400" b="1" u="sng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i="1" dirty="0" smtClean="0">
                <a:solidFill>
                  <a:srgbClr val="FFC000"/>
                </a:solidFill>
              </a:rPr>
              <a:t>Στόχοι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2962672" cy="5544616"/>
          </a:xfrm>
        </p:spPr>
        <p:txBody>
          <a:bodyPr>
            <a:normAutofit fontScale="92500" lnSpcReduction="20000"/>
          </a:bodyPr>
          <a:lstStyle/>
          <a:p>
            <a:endParaRPr lang="el-GR" dirty="0" smtClean="0"/>
          </a:p>
          <a:p>
            <a:r>
              <a:rPr lang="el-GR" sz="2600" dirty="0" smtClean="0">
                <a:solidFill>
                  <a:srgbClr val="FFC000"/>
                </a:solidFill>
              </a:rPr>
              <a:t>Επικοινωνία με γάλλους συνομήλικους</a:t>
            </a:r>
          </a:p>
          <a:p>
            <a:pPr>
              <a:buNone/>
            </a:pPr>
            <a:r>
              <a:rPr lang="el-GR" sz="2600" dirty="0" smtClean="0">
                <a:solidFill>
                  <a:srgbClr val="FFC000"/>
                </a:solidFill>
              </a:rPr>
              <a:t> </a:t>
            </a:r>
          </a:p>
          <a:p>
            <a:r>
              <a:rPr lang="el-GR" sz="2600" dirty="0" smtClean="0">
                <a:solidFill>
                  <a:srgbClr val="FFC000"/>
                </a:solidFill>
              </a:rPr>
              <a:t>Μελέτη ιστορίας  ελληνικής γλώσσας </a:t>
            </a:r>
          </a:p>
          <a:p>
            <a:endParaRPr lang="el-GR" sz="2600" dirty="0" smtClean="0">
              <a:solidFill>
                <a:srgbClr val="FFC000"/>
              </a:solidFill>
            </a:endParaRPr>
          </a:p>
          <a:p>
            <a:r>
              <a:rPr lang="el-GR" sz="2600" dirty="0" smtClean="0">
                <a:solidFill>
                  <a:srgbClr val="FFC000"/>
                </a:solidFill>
              </a:rPr>
              <a:t>Εμπλουτισμός γνώσεων  μητρική &amp; ξένη γλώσσα</a:t>
            </a:r>
          </a:p>
          <a:p>
            <a:pPr>
              <a:buNone/>
            </a:pPr>
            <a:endParaRPr lang="fr-FR" sz="2600" dirty="0" smtClean="0">
              <a:solidFill>
                <a:srgbClr val="FFC000"/>
              </a:solidFill>
            </a:endParaRPr>
          </a:p>
          <a:p>
            <a:r>
              <a:rPr lang="el-GR" sz="2600" dirty="0" smtClean="0">
                <a:solidFill>
                  <a:srgbClr val="FFC000"/>
                </a:solidFill>
              </a:rPr>
              <a:t>Διασκεδαστική μετάδοση γνώσεων</a:t>
            </a:r>
            <a:endParaRPr lang="fr-FR" sz="2600" dirty="0" smtClean="0">
              <a:solidFill>
                <a:srgbClr val="FFC000"/>
              </a:solidFill>
            </a:endParaRPr>
          </a:p>
          <a:p>
            <a:endParaRPr lang="en-US" dirty="0"/>
          </a:p>
        </p:txBody>
      </p:sp>
      <p:pic>
        <p:nvPicPr>
          <p:cNvPr id="7170" name="Picture 2" descr="G:\DSC063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772816"/>
            <a:ext cx="5256584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23528" y="188640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i="1" dirty="0" smtClean="0">
                <a:solidFill>
                  <a:srgbClr val="FFC000"/>
                </a:solidFill>
              </a:rPr>
              <a:t>Υλοποίηση</a:t>
            </a:r>
          </a:p>
          <a:p>
            <a:pPr algn="ctr"/>
            <a:r>
              <a:rPr lang="el-GR" sz="2800" b="1" i="1" dirty="0" smtClean="0">
                <a:solidFill>
                  <a:srgbClr val="FFC000"/>
                </a:solidFill>
              </a:rPr>
              <a:t>Δραστηριότητα </a:t>
            </a:r>
            <a:r>
              <a:rPr lang="fr-FR" sz="2800" b="1" i="1" dirty="0" smtClean="0">
                <a:solidFill>
                  <a:srgbClr val="FFC000"/>
                </a:solidFill>
              </a:rPr>
              <a:t>1: </a:t>
            </a:r>
            <a:r>
              <a:rPr lang="el-GR" sz="2800" b="1" i="1" dirty="0" smtClean="0">
                <a:solidFill>
                  <a:srgbClr val="FFC000"/>
                </a:solidFill>
              </a:rPr>
              <a:t>	Η εξάπλωση της ελληνικής γλώσσας</a:t>
            </a:r>
            <a:endParaRPr lang="fr-FR" sz="2800" b="1" i="1" dirty="0" smtClean="0">
              <a:solidFill>
                <a:srgbClr val="FFC000"/>
              </a:solidFill>
            </a:endParaRPr>
          </a:p>
        </p:txBody>
      </p:sp>
      <p:pic>
        <p:nvPicPr>
          <p:cNvPr id="10" name="Espace réservé du contenu 3" descr="carte-peuplement-mediterranee-550avJ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4730" y="1440846"/>
            <a:ext cx="8158742" cy="5059988"/>
          </a:xfr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7057" t="2975"/>
          <a:stretch>
            <a:fillRect/>
          </a:stretch>
        </p:blipFill>
        <p:spPr bwMode="auto">
          <a:xfrm>
            <a:off x="1383729" y="1643050"/>
            <a:ext cx="6679955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85720" y="428604"/>
            <a:ext cx="8858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i="1" dirty="0" smtClean="0">
                <a:solidFill>
                  <a:srgbClr val="FFC000"/>
                </a:solidFill>
              </a:rPr>
              <a:t>Δραστηριότητα 2 : βιντεοσκόπηση &amp; </a:t>
            </a:r>
            <a:r>
              <a:rPr lang="el-GR" sz="2800" b="1" i="1" dirty="0" err="1" smtClean="0">
                <a:solidFill>
                  <a:srgbClr val="FFC000"/>
                </a:solidFill>
              </a:rPr>
              <a:t>α΄</a:t>
            </a:r>
            <a:r>
              <a:rPr lang="el-GR" sz="2800" b="1" i="1" dirty="0" smtClean="0">
                <a:solidFill>
                  <a:srgbClr val="FFC000"/>
                </a:solidFill>
              </a:rPr>
              <a:t> τηλεδιάσκεψη</a:t>
            </a:r>
          </a:p>
        </p:txBody>
      </p:sp>
      <p:pic>
        <p:nvPicPr>
          <p:cNvPr id="3" name="extrait 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285852" y="1428736"/>
            <a:ext cx="6336704" cy="4752529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4786314" y="6215082"/>
            <a:ext cx="278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FFC000"/>
                </a:solidFill>
              </a:rPr>
              <a:t>29  Νοεμβρίου 2012</a:t>
            </a:r>
            <a:endParaRPr lang="el-GR" sz="2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97</Words>
  <Application>Microsoft Office PowerPoint</Application>
  <PresentationFormat>Προβολή στην οθόνη (4:3)</PresentationFormat>
  <Paragraphs>47</Paragraphs>
  <Slides>18</Slides>
  <Notes>0</Notes>
  <HiddenSlides>0</HiddenSlides>
  <MMClips>4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18</vt:i4>
      </vt:variant>
    </vt:vector>
  </HeadingPairs>
  <TitlesOfParts>
    <vt:vector size="19" baseType="lpstr">
      <vt:lpstr>Thème Office</vt:lpstr>
      <vt:lpstr>Το ταξίδι του 11oυ γυμνασίου στο e-twinning</vt:lpstr>
      <vt:lpstr>Σχ.  έτος  2010-11 «O χρόνος κι εμείς» Notre Dame de Kerbertrand , Quimperlé, Bretagne</vt:lpstr>
      <vt:lpstr>  Σχ.  έτος  2011-12 «Η Ευρώπη προσκαλείται στο γυμνάσιο» Marie Immaculée, Mauron, Bretagne  </vt:lpstr>
      <vt:lpstr> «Η Ευρώπη προσκαλείται στο γυμνάσιο» 4 τηλεδιασκέψεις                                                                                                                                            επιτραπέζιο παιχνίδι </vt:lpstr>
      <vt:lpstr>   Σχ.  έτος  2012-13 «Το ταξίδι των λέξεων»    Να μάθουμε ελληνικά στους γάλλους συνομήλικούς μας!!!                </vt:lpstr>
      <vt:lpstr>Διαφάνεια 6</vt:lpstr>
      <vt:lpstr>Στόχοι</vt:lpstr>
      <vt:lpstr>Διαφάνεια 8</vt:lpstr>
      <vt:lpstr>Διαφάνεια 9</vt:lpstr>
      <vt:lpstr>Μας ζήτησαν να αναγνωρίσουμε λέξεις  ελληνικής προέλευσης μέσα από σκίτσα </vt:lpstr>
      <vt:lpstr> Δραστηριότητα  3: Τεχνικές αναγνώρισης                                      ελληνικών  λέξεων </vt:lpstr>
      <vt:lpstr>Διαφάνεια 12</vt:lpstr>
      <vt:lpstr> Οι δύο όψεις της τηλεδιάσκεψης  </vt:lpstr>
      <vt:lpstr>  Δραστηριότητα  4: Η εξάπλωση της γαλλικής                     γλώσσας </vt:lpstr>
      <vt:lpstr>Δραστηριότητα  5  </vt:lpstr>
      <vt:lpstr>    Γ΄ τηλεδιάσκεψη    vidéo chanson française </vt:lpstr>
      <vt:lpstr>Εντυπώσεις Eλλήνων μαθητών </vt:lpstr>
      <vt:lpstr>Εντυπώσεις Γάλλων μαθητών 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Programme e-twinning</dc:title>
  <dc:creator>Mickaël</dc:creator>
  <cp:lastModifiedBy>MARY</cp:lastModifiedBy>
  <cp:revision>84</cp:revision>
  <dcterms:created xsi:type="dcterms:W3CDTF">2013-03-28T18:55:32Z</dcterms:created>
  <dcterms:modified xsi:type="dcterms:W3CDTF">2013-04-19T08:45:49Z</dcterms:modified>
</cp:coreProperties>
</file>