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61" r:id="rId3"/>
    <p:sldId id="264" r:id="rId4"/>
    <p:sldId id="265" r:id="rId5"/>
    <p:sldId id="266" r:id="rId6"/>
    <p:sldId id="267"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118" autoAdjust="0"/>
  </p:normalViewPr>
  <p:slideViewPr>
    <p:cSldViewPr snapToGrid="0">
      <p:cViewPr varScale="1">
        <p:scale>
          <a:sx n="83" d="100"/>
          <a:sy n="83" d="100"/>
        </p:scale>
        <p:origin x="2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D21B5-D0F2-4B60-9E8A-1AAA8F49540B}" type="datetimeFigureOut">
              <a:rPr lang="el-GR" smtClean="0"/>
              <a:t>17/3/2021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AB1C5-7A83-4F0F-964C-6D5ADCC6DF16}" type="slidenum">
              <a:rPr lang="el-GR" smtClean="0"/>
              <a:t>‹#›</a:t>
            </a:fld>
            <a:endParaRPr lang="el-GR"/>
          </a:p>
        </p:txBody>
      </p:sp>
    </p:spTree>
    <p:extLst>
      <p:ext uri="{BB962C8B-B14F-4D97-AF65-F5344CB8AC3E}">
        <p14:creationId xmlns:p14="http://schemas.microsoft.com/office/powerpoint/2010/main" val="298601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A76577-E0E0-4B88-9F9D-8E36BDD5701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200C040-3EA2-4FF3-9BA6-C1F9B1433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FCD2754-5F47-4108-AAE6-B581C7717029}"/>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5" name="Θέση υποσέλιδου 4">
            <a:extLst>
              <a:ext uri="{FF2B5EF4-FFF2-40B4-BE49-F238E27FC236}">
                <a16:creationId xmlns:a16="http://schemas.microsoft.com/office/drawing/2014/main" id="{A3A10425-418D-4943-8959-4BD71AAE816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27331FD-D97A-4451-91CA-C86D14130085}"/>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125161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382237-D44E-4DBD-9518-320ABECAA0D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DD14905-9F00-48E6-A96A-424689C888D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BA655E-6AFE-4590-9F95-CFE4CA9D1D02}"/>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5" name="Θέση υποσέλιδου 4">
            <a:extLst>
              <a:ext uri="{FF2B5EF4-FFF2-40B4-BE49-F238E27FC236}">
                <a16:creationId xmlns:a16="http://schemas.microsoft.com/office/drawing/2014/main" id="{EE3C2C36-C3BC-4EB1-8DF4-6B4874686B3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FC540FE-F043-490B-AEA0-F4EAB4166523}"/>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101135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0824DC8-0D23-4904-BFD2-50EF3D60863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C2D1098-5E7F-4983-A3D6-D91D7844E0A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B207B4D-B62C-462B-ADCB-496FFCA85C2B}"/>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5" name="Θέση υποσέλιδου 4">
            <a:extLst>
              <a:ext uri="{FF2B5EF4-FFF2-40B4-BE49-F238E27FC236}">
                <a16:creationId xmlns:a16="http://schemas.microsoft.com/office/drawing/2014/main" id="{E46C18FC-C915-46FA-9B13-3E016556D0F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216969C-D503-4F58-90A3-FCAECF23361F}"/>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421506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D77458-BE79-4436-B115-D8419F1B59B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5BC03EC-737B-4A5D-A279-9A428B44F6B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25CE4A8-B735-4FF2-853F-EDC8AFB0E61F}"/>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5" name="Θέση υποσέλιδου 4">
            <a:extLst>
              <a:ext uri="{FF2B5EF4-FFF2-40B4-BE49-F238E27FC236}">
                <a16:creationId xmlns:a16="http://schemas.microsoft.com/office/drawing/2014/main" id="{04912686-9AF4-42CE-9F86-90C98655EF1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D08F9CB-EAF5-4204-AC7F-FF0B20BE6E9A}"/>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132574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712DFD-39FD-4B12-AC13-C906D5307B8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ED81C08-3E87-43E7-A705-C0DB6D89D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AAFCA57-C737-4A2A-B3C0-1F1F22F76AD6}"/>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5" name="Θέση υποσέλιδου 4">
            <a:extLst>
              <a:ext uri="{FF2B5EF4-FFF2-40B4-BE49-F238E27FC236}">
                <a16:creationId xmlns:a16="http://schemas.microsoft.com/office/drawing/2014/main" id="{4A98EF76-0E51-4B91-9608-B79AEED3775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FDA3CA3-4F7D-4180-B465-8CA08495F455}"/>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205326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32F6AF-A7C5-4375-9CAE-61A37FC7610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A3BD62B-7AD5-446A-BEB1-FBB33C7FED2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E77B61E-BDB8-4607-8521-418CD946842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C5E7E87-ACC2-47EA-BE74-03AD8DEA533F}"/>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6" name="Θέση υποσέλιδου 5">
            <a:extLst>
              <a:ext uri="{FF2B5EF4-FFF2-40B4-BE49-F238E27FC236}">
                <a16:creationId xmlns:a16="http://schemas.microsoft.com/office/drawing/2014/main" id="{372B80FA-E645-464B-A159-AEE9106B0C7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76F85D5-4FE1-470F-8D2F-1CBB06D779BE}"/>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17914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20F5F-8CDF-4D14-9D49-5B2521B061D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FF0D97F-89AA-47A4-97E2-4EF643FF4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735186F-1F62-440C-AA7B-D28AC377A3B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707698C-DCA3-4D59-942F-1819639B8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ED6ECA2-33B8-4046-A237-7DE366A6DC7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9C2A4B2-4769-411A-83D2-59BC7819A74E}"/>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8" name="Θέση υποσέλιδου 7">
            <a:extLst>
              <a:ext uri="{FF2B5EF4-FFF2-40B4-BE49-F238E27FC236}">
                <a16:creationId xmlns:a16="http://schemas.microsoft.com/office/drawing/2014/main" id="{4FD783FB-3E3D-4B8B-9373-F0AF3136379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1EFFBE3-245B-48D8-8E17-946199851964}"/>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74076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5F840F-A29D-4199-A0E6-18C2F461414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86F1912-D745-46C1-B4D0-D58CCAE0C102}"/>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4" name="Θέση υποσέλιδου 3">
            <a:extLst>
              <a:ext uri="{FF2B5EF4-FFF2-40B4-BE49-F238E27FC236}">
                <a16:creationId xmlns:a16="http://schemas.microsoft.com/office/drawing/2014/main" id="{E7C38199-F0A9-4375-A1F1-FCF1CE390F7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21A530C-3210-4047-9209-264029DE8A28}"/>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6984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9943CCE-3882-47A4-8191-E6A52B263668}"/>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3" name="Θέση υποσέλιδου 2">
            <a:extLst>
              <a:ext uri="{FF2B5EF4-FFF2-40B4-BE49-F238E27FC236}">
                <a16:creationId xmlns:a16="http://schemas.microsoft.com/office/drawing/2014/main" id="{AB4D943D-42AD-4867-ACEF-C24B0B1DCF1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C7B03A1-7F03-4970-BAC8-BD656D10E27A}"/>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77672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40AF81-905B-4311-9A10-D8F1F540A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9FF1C35-AED4-4164-968B-D996082AC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AD181B7-E2D3-490C-BD12-88C5F9D90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3DEC7E7-E48B-48B1-9C86-A2C9F741DCBA}"/>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6" name="Θέση υποσέλιδου 5">
            <a:extLst>
              <a:ext uri="{FF2B5EF4-FFF2-40B4-BE49-F238E27FC236}">
                <a16:creationId xmlns:a16="http://schemas.microsoft.com/office/drawing/2014/main" id="{88820BBA-3764-43A0-8226-A93F5C48477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1E9B85B-81A8-4C70-ADDD-25751BEB39CD}"/>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199717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9C5856-572E-4CE9-A5F8-7FD15926950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E3552E9-A85E-45BC-A301-E2FA48651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3142D0F-EC24-47A5-9F4B-7884E2766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023056F-8A10-463F-AD97-41B653A9FE1D}"/>
              </a:ext>
            </a:extLst>
          </p:cNvPr>
          <p:cNvSpPr>
            <a:spLocks noGrp="1"/>
          </p:cNvSpPr>
          <p:nvPr>
            <p:ph type="dt" sz="half" idx="10"/>
          </p:nvPr>
        </p:nvSpPr>
        <p:spPr/>
        <p:txBody>
          <a:bodyPr/>
          <a:lstStyle/>
          <a:p>
            <a:fld id="{B5BF13B5-C050-4CFE-BA0D-1A404984D376}" type="datetimeFigureOut">
              <a:rPr lang="el-GR" smtClean="0"/>
              <a:t>17/3/2021</a:t>
            </a:fld>
            <a:endParaRPr lang="el-GR"/>
          </a:p>
        </p:txBody>
      </p:sp>
      <p:sp>
        <p:nvSpPr>
          <p:cNvPr id="6" name="Θέση υποσέλιδου 5">
            <a:extLst>
              <a:ext uri="{FF2B5EF4-FFF2-40B4-BE49-F238E27FC236}">
                <a16:creationId xmlns:a16="http://schemas.microsoft.com/office/drawing/2014/main" id="{083808CE-9E8F-4AB4-9895-8155E6FD404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AB9A59F-5E00-4D16-85F6-422074809631}"/>
              </a:ext>
            </a:extLst>
          </p:cNvPr>
          <p:cNvSpPr>
            <a:spLocks noGrp="1"/>
          </p:cNvSpPr>
          <p:nvPr>
            <p:ph type="sldNum" sz="quarter" idx="12"/>
          </p:nvPr>
        </p:nvSpPr>
        <p:spPr/>
        <p:txBody>
          <a:bodyPr/>
          <a:lstStyle/>
          <a:p>
            <a:fld id="{1C8C83E9-AD09-440E-990F-7CE8CD746B5D}" type="slidenum">
              <a:rPr lang="el-GR" smtClean="0"/>
              <a:t>‹#›</a:t>
            </a:fld>
            <a:endParaRPr lang="el-GR"/>
          </a:p>
        </p:txBody>
      </p:sp>
    </p:spTree>
    <p:extLst>
      <p:ext uri="{BB962C8B-B14F-4D97-AF65-F5344CB8AC3E}">
        <p14:creationId xmlns:p14="http://schemas.microsoft.com/office/powerpoint/2010/main" val="285628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5EED3C9-93E0-4F08-971B-F5F6F58DD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4B819C6-937C-4E70-A6AA-6853C21AE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596FCF6-777C-4F6D-8F24-4743A55C8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F13B5-C050-4CFE-BA0D-1A404984D376}" type="datetimeFigureOut">
              <a:rPr lang="el-GR" smtClean="0"/>
              <a:t>17/3/2021</a:t>
            </a:fld>
            <a:endParaRPr lang="el-GR"/>
          </a:p>
        </p:txBody>
      </p:sp>
      <p:sp>
        <p:nvSpPr>
          <p:cNvPr id="5" name="Θέση υποσέλιδου 4">
            <a:extLst>
              <a:ext uri="{FF2B5EF4-FFF2-40B4-BE49-F238E27FC236}">
                <a16:creationId xmlns:a16="http://schemas.microsoft.com/office/drawing/2014/main" id="{2A6F2BB9-5447-4DDF-931D-C8D369E637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A28EDF3-1B45-452C-AF0D-33F695C81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C83E9-AD09-440E-990F-7CE8CD746B5D}" type="slidenum">
              <a:rPr lang="el-GR" smtClean="0"/>
              <a:t>‹#›</a:t>
            </a:fld>
            <a:endParaRPr lang="el-GR"/>
          </a:p>
        </p:txBody>
      </p:sp>
    </p:spTree>
    <p:extLst>
      <p:ext uri="{BB962C8B-B14F-4D97-AF65-F5344CB8AC3E}">
        <p14:creationId xmlns:p14="http://schemas.microsoft.com/office/powerpoint/2010/main" val="2181033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Σχέδιο χρωματισμού το πουλάκι">
            <a:extLst>
              <a:ext uri="{FF2B5EF4-FFF2-40B4-BE49-F238E27FC236}">
                <a16:creationId xmlns:a16="http://schemas.microsoft.com/office/drawing/2014/main" id="{BC58A615-D5D4-423A-B532-CF8644C71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26" r="1" b="27860"/>
          <a:stretch/>
        </p:blipFill>
        <p:spPr bwMode="auto">
          <a:xfrm>
            <a:off x="4583464" y="-174914"/>
            <a:ext cx="7203799" cy="3627343"/>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Boceto De Una Cáscara De Huevo Roto Aislado En Blanco Ilustraciones  Vectoriales, Clip Art Vectorizado Libre De Derechos. Image 91113173.">
            <a:extLst>
              <a:ext uri="{FF2B5EF4-FFF2-40B4-BE49-F238E27FC236}">
                <a16:creationId xmlns:a16="http://schemas.microsoft.com/office/drawing/2014/main" id="{898BEE23-E108-4EE2-8032-E4D20BE354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6" r="2" b="2"/>
          <a:stretch/>
        </p:blipFill>
        <p:spPr bwMode="auto">
          <a:xfrm>
            <a:off x="5620471" y="3114756"/>
            <a:ext cx="5129784" cy="2538165"/>
          </a:xfrm>
          <a:prstGeom prst="rect">
            <a:avLst/>
          </a:prstGeom>
          <a:solidFill>
            <a:schemeClr val="accent1">
              <a:lumMod val="40000"/>
              <a:lumOff val="60000"/>
            </a:schemeClr>
          </a:solidFill>
        </p:spPr>
      </p:pic>
      <p:sp>
        <p:nvSpPr>
          <p:cNvPr id="6" name="Οβάλ 5">
            <a:extLst>
              <a:ext uri="{FF2B5EF4-FFF2-40B4-BE49-F238E27FC236}">
                <a16:creationId xmlns:a16="http://schemas.microsoft.com/office/drawing/2014/main" id="{2CBCF134-44BD-45F6-8BA3-33741D96102C}"/>
              </a:ext>
            </a:extLst>
          </p:cNvPr>
          <p:cNvSpPr/>
          <p:nvPr/>
        </p:nvSpPr>
        <p:spPr>
          <a:xfrm>
            <a:off x="520505" y="289926"/>
            <a:ext cx="4062959" cy="374963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i="0" u="sng" dirty="0">
                <a:solidFill>
                  <a:srgbClr val="FF0000"/>
                </a:solidFill>
                <a:effectLst/>
                <a:latin typeface="Helvetica Neue Light"/>
              </a:rPr>
              <a:t>Το πουλάκι με τα 7 πολύχρωμα φτερά</a:t>
            </a:r>
            <a:br>
              <a:rPr lang="el-GR" dirty="0"/>
            </a:br>
            <a:br>
              <a:rPr lang="el-GR" b="1" i="0" u="sng" dirty="0">
                <a:solidFill>
                  <a:srgbClr val="000000"/>
                </a:solidFill>
                <a:effectLst/>
                <a:latin typeface="Helvetica Neue Light"/>
              </a:rPr>
            </a:br>
            <a:r>
              <a:rPr lang="el-GR" sz="1600" b="1" i="0" dirty="0">
                <a:solidFill>
                  <a:srgbClr val="000000"/>
                </a:solidFill>
                <a:effectLst/>
                <a:latin typeface="Helvetica Neue Light"/>
              </a:rPr>
              <a:t>Μια φορά κι έναν καιρό ήταν ένα μικρό-μικρό πουλάκι, που μόλις βγήκε απ’ το αυγό του</a:t>
            </a:r>
            <a:endParaRPr lang="el-GR" sz="1600" b="1" dirty="0"/>
          </a:p>
        </p:txBody>
      </p:sp>
      <p:sp>
        <p:nvSpPr>
          <p:cNvPr id="7" name="Διάγραμμα ροής: Διάτρητη ταινία 6">
            <a:extLst>
              <a:ext uri="{FF2B5EF4-FFF2-40B4-BE49-F238E27FC236}">
                <a16:creationId xmlns:a16="http://schemas.microsoft.com/office/drawing/2014/main" id="{A79556EF-4EDC-4C89-9244-11F9F0DF2E62}"/>
              </a:ext>
            </a:extLst>
          </p:cNvPr>
          <p:cNvSpPr/>
          <p:nvPr/>
        </p:nvSpPr>
        <p:spPr>
          <a:xfrm>
            <a:off x="0" y="5011838"/>
            <a:ext cx="12192000" cy="1837006"/>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Σύννεφο 7">
            <a:extLst>
              <a:ext uri="{FF2B5EF4-FFF2-40B4-BE49-F238E27FC236}">
                <a16:creationId xmlns:a16="http://schemas.microsoft.com/office/drawing/2014/main" id="{92E231DD-22A3-498D-BFDE-82D3209DABAA}"/>
              </a:ext>
            </a:extLst>
          </p:cNvPr>
          <p:cNvSpPr/>
          <p:nvPr/>
        </p:nvSpPr>
        <p:spPr>
          <a:xfrm>
            <a:off x="4004841" y="289926"/>
            <a:ext cx="2511706" cy="47400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Σύννεφο 8">
            <a:extLst>
              <a:ext uri="{FF2B5EF4-FFF2-40B4-BE49-F238E27FC236}">
                <a16:creationId xmlns:a16="http://schemas.microsoft.com/office/drawing/2014/main" id="{4AEC0644-269E-4048-A0F4-FAEB5B30BA53}"/>
              </a:ext>
            </a:extLst>
          </p:cNvPr>
          <p:cNvSpPr/>
          <p:nvPr/>
        </p:nvSpPr>
        <p:spPr>
          <a:xfrm>
            <a:off x="9236597" y="-174914"/>
            <a:ext cx="3252487" cy="15668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8" name="Picture 6" descr="Transparent Grass and Flowers Clipart | Flower drawing design, Butterfly  clip art, Flower painting">
            <a:extLst>
              <a:ext uri="{FF2B5EF4-FFF2-40B4-BE49-F238E27FC236}">
                <a16:creationId xmlns:a16="http://schemas.microsoft.com/office/drawing/2014/main" id="{FFD447E0-7120-49AC-87DD-0AA30F927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51337"/>
            <a:ext cx="6220178" cy="25381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ransparent Grass and Flowers Clipart | Flower drawing design, Butterfly  clip art, Flower painting">
            <a:extLst>
              <a:ext uri="{FF2B5EF4-FFF2-40B4-BE49-F238E27FC236}">
                <a16:creationId xmlns:a16="http://schemas.microsoft.com/office/drawing/2014/main" id="{0D08FFDB-DE3E-4872-BBFE-D9596CEACB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5511" y="3341511"/>
            <a:ext cx="2277680" cy="183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3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βάλ 3">
            <a:extLst>
              <a:ext uri="{FF2B5EF4-FFF2-40B4-BE49-F238E27FC236}">
                <a16:creationId xmlns:a16="http://schemas.microsoft.com/office/drawing/2014/main" id="{817A853C-8C58-4432-9F81-1E440D3C430E}"/>
              </a:ext>
            </a:extLst>
          </p:cNvPr>
          <p:cNvSpPr/>
          <p:nvPr/>
        </p:nvSpPr>
        <p:spPr>
          <a:xfrm>
            <a:off x="360948" y="184823"/>
            <a:ext cx="3717758" cy="368867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a:t>
            </a:r>
            <a:r>
              <a:rPr lang="el-GR" sz="1600" dirty="0" err="1">
                <a:solidFill>
                  <a:schemeClr val="tx1"/>
                </a:solidFill>
              </a:rPr>
              <a:t>Τσουφ</a:t>
            </a:r>
            <a:r>
              <a:rPr lang="el-GR" sz="1600" dirty="0">
                <a:solidFill>
                  <a:schemeClr val="tx1"/>
                </a:solidFill>
              </a:rPr>
              <a:t> </a:t>
            </a:r>
            <a:r>
              <a:rPr lang="el-GR" sz="1600" dirty="0" err="1">
                <a:solidFill>
                  <a:schemeClr val="tx1"/>
                </a:solidFill>
              </a:rPr>
              <a:t>τσουφ</a:t>
            </a:r>
            <a:r>
              <a:rPr lang="el-GR" sz="1600" dirty="0">
                <a:solidFill>
                  <a:schemeClr val="tx1"/>
                </a:solidFill>
              </a:rPr>
              <a:t> περπάτησε ως το βασίλειο των πουλιών κι άρχισε να θαυμάζει τα περιστέρια, τα παγώνια, τις καρδερίνες, τους παπαγάλους, τα καναρίνια, τις πέρδικες και τα φλαμίνγκο.</a:t>
            </a:r>
            <a:br>
              <a:rPr lang="el-GR" sz="1600" dirty="0">
                <a:solidFill>
                  <a:schemeClr val="tx1"/>
                </a:solidFill>
              </a:rPr>
            </a:br>
            <a:r>
              <a:rPr lang="el-GR" sz="1600" dirty="0">
                <a:solidFill>
                  <a:schemeClr val="tx1"/>
                </a:solidFill>
              </a:rPr>
              <a:t>Τι όμορφα πουλιά! Τι πολύχρωμα </a:t>
            </a:r>
            <a:r>
              <a:rPr lang="el-GR" sz="1600" dirty="0" err="1">
                <a:solidFill>
                  <a:schemeClr val="tx1"/>
                </a:solidFill>
              </a:rPr>
              <a:t>φτερά!"Να</a:t>
            </a:r>
            <a:r>
              <a:rPr lang="el-GR" sz="1600" dirty="0">
                <a:solidFill>
                  <a:schemeClr val="tx1"/>
                </a:solidFill>
              </a:rPr>
              <a:t> μπορούσα κι εγώ να τους μοιάσω! σκέφτηκε το μικρό-μικρό πουλάκι</a:t>
            </a:r>
          </a:p>
        </p:txBody>
      </p:sp>
      <p:sp>
        <p:nvSpPr>
          <p:cNvPr id="26" name="Σύννεφο 25">
            <a:extLst>
              <a:ext uri="{FF2B5EF4-FFF2-40B4-BE49-F238E27FC236}">
                <a16:creationId xmlns:a16="http://schemas.microsoft.com/office/drawing/2014/main" id="{00DE6B5A-B10F-4AF4-BFBA-A262DCF7A00C}"/>
              </a:ext>
            </a:extLst>
          </p:cNvPr>
          <p:cNvSpPr/>
          <p:nvPr/>
        </p:nvSpPr>
        <p:spPr>
          <a:xfrm>
            <a:off x="8674768" y="68859"/>
            <a:ext cx="2086855" cy="11998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Σύννεφο 26">
            <a:extLst>
              <a:ext uri="{FF2B5EF4-FFF2-40B4-BE49-F238E27FC236}">
                <a16:creationId xmlns:a16="http://schemas.microsoft.com/office/drawing/2014/main" id="{D546BE68-878C-487D-A6CD-846DF6695E48}"/>
              </a:ext>
            </a:extLst>
          </p:cNvPr>
          <p:cNvSpPr/>
          <p:nvPr/>
        </p:nvSpPr>
        <p:spPr>
          <a:xfrm>
            <a:off x="5852123" y="184823"/>
            <a:ext cx="2853964" cy="7372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Ήλιος 27">
            <a:extLst>
              <a:ext uri="{FF2B5EF4-FFF2-40B4-BE49-F238E27FC236}">
                <a16:creationId xmlns:a16="http://schemas.microsoft.com/office/drawing/2014/main" id="{FAAADC2E-57D3-431A-97F3-2B9B5BDEF1D2}"/>
              </a:ext>
            </a:extLst>
          </p:cNvPr>
          <p:cNvSpPr/>
          <p:nvPr/>
        </p:nvSpPr>
        <p:spPr>
          <a:xfrm>
            <a:off x="10070431" y="-60158"/>
            <a:ext cx="2086855" cy="12272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ρθογώνιο 28">
            <a:extLst>
              <a:ext uri="{FF2B5EF4-FFF2-40B4-BE49-F238E27FC236}">
                <a16:creationId xmlns:a16="http://schemas.microsoft.com/office/drawing/2014/main" id="{C351A9BA-C0AB-4361-9729-83899D5CC3A3}"/>
              </a:ext>
            </a:extLst>
          </p:cNvPr>
          <p:cNvSpPr/>
          <p:nvPr/>
        </p:nvSpPr>
        <p:spPr>
          <a:xfrm>
            <a:off x="9718195" y="4114800"/>
            <a:ext cx="180474" cy="2743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Ορθογώνιο 29">
            <a:extLst>
              <a:ext uri="{FF2B5EF4-FFF2-40B4-BE49-F238E27FC236}">
                <a16:creationId xmlns:a16="http://schemas.microsoft.com/office/drawing/2014/main" id="{353C3D17-D8B4-436F-A404-3FF645CFE9B8}"/>
              </a:ext>
            </a:extLst>
          </p:cNvPr>
          <p:cNvSpPr/>
          <p:nvPr/>
        </p:nvSpPr>
        <p:spPr>
          <a:xfrm>
            <a:off x="11104105" y="4427621"/>
            <a:ext cx="180474" cy="243037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Οβάλ 30">
            <a:extLst>
              <a:ext uri="{FF2B5EF4-FFF2-40B4-BE49-F238E27FC236}">
                <a16:creationId xmlns:a16="http://schemas.microsoft.com/office/drawing/2014/main" id="{5B269170-902A-41C5-A9FD-66201E6EE23C}"/>
              </a:ext>
            </a:extLst>
          </p:cNvPr>
          <p:cNvSpPr/>
          <p:nvPr/>
        </p:nvSpPr>
        <p:spPr>
          <a:xfrm>
            <a:off x="8943495" y="2595905"/>
            <a:ext cx="1549400" cy="2641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Οβάλ 32">
            <a:extLst>
              <a:ext uri="{FF2B5EF4-FFF2-40B4-BE49-F238E27FC236}">
                <a16:creationId xmlns:a16="http://schemas.microsoft.com/office/drawing/2014/main" id="{9275D1A4-A1DA-4019-9FB2-7DEC7DEE52BD}"/>
              </a:ext>
            </a:extLst>
          </p:cNvPr>
          <p:cNvSpPr/>
          <p:nvPr/>
        </p:nvSpPr>
        <p:spPr>
          <a:xfrm>
            <a:off x="10070431" y="3051384"/>
            <a:ext cx="2215813" cy="2430379"/>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4" name="Picture 2" descr="Σχέδιο χρωματισμού το πουλάκι">
            <a:extLst>
              <a:ext uri="{FF2B5EF4-FFF2-40B4-BE49-F238E27FC236}">
                <a16:creationId xmlns:a16="http://schemas.microsoft.com/office/drawing/2014/main" id="{3490E283-2D98-464F-B8CB-C7980485E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26" r="1" b="27860"/>
          <a:stretch/>
        </p:blipFill>
        <p:spPr bwMode="auto">
          <a:xfrm>
            <a:off x="9955545" y="1870911"/>
            <a:ext cx="2297119" cy="1227221"/>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spring-flower-clip-art-images-spring-flower-patch-spring-flower-clipart-550-404  - NYSSSWA">
            <a:extLst>
              <a:ext uri="{FF2B5EF4-FFF2-40B4-BE49-F238E27FC236}">
                <a16:creationId xmlns:a16="http://schemas.microsoft.com/office/drawing/2014/main" id="{667CE391-3EE8-4130-BC50-5AB8983C1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90" y="5975199"/>
            <a:ext cx="9232900" cy="9404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Peacock 21 - 421 X 450 - WebComicms.Net">
            <a:extLst>
              <a:ext uri="{FF2B5EF4-FFF2-40B4-BE49-F238E27FC236}">
                <a16:creationId xmlns:a16="http://schemas.microsoft.com/office/drawing/2014/main" id="{511FBAED-6305-4DC5-887A-562481379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366" y="3791894"/>
            <a:ext cx="2535356" cy="24885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Παπαγάλος κινουμένων σχεδίων σε λευκό φόντο — Διανυσματικό Αρχείο ©  ARNICA83 #74239283">
            <a:extLst>
              <a:ext uri="{FF2B5EF4-FFF2-40B4-BE49-F238E27FC236}">
                <a16:creationId xmlns:a16="http://schemas.microsoft.com/office/drawing/2014/main" id="{A5EC559C-64B4-46CE-BEE6-9D693A6A3D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706" y="2310874"/>
            <a:ext cx="2422653" cy="148102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ᐈ California clip art stock pictures, Royalty Free california quail images  | download on Depositphotos®">
            <a:extLst>
              <a:ext uri="{FF2B5EF4-FFF2-40B4-BE49-F238E27FC236}">
                <a16:creationId xmlns:a16="http://schemas.microsoft.com/office/drawing/2014/main" id="{784314AA-0215-450C-8E41-CAFFAE4DC2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011" y="4408937"/>
            <a:ext cx="1917313" cy="1676399"/>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κωμικός Στοκ Εικονογραφήσεις, Vectors, &amp; Clipart – (1,514 Στοκ  Εικονογραφήσεις)">
            <a:extLst>
              <a:ext uri="{FF2B5EF4-FFF2-40B4-BE49-F238E27FC236}">
                <a16:creationId xmlns:a16="http://schemas.microsoft.com/office/drawing/2014/main" id="{695B71E1-6DAB-4316-947E-4E1884C77C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1437" y="4408937"/>
            <a:ext cx="1761843" cy="2025984"/>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Dove clipart free vector 3 clipartcow - Clipartix">
            <a:extLst>
              <a:ext uri="{FF2B5EF4-FFF2-40B4-BE49-F238E27FC236}">
                <a16:creationId xmlns:a16="http://schemas.microsoft.com/office/drawing/2014/main" id="{66D98E4F-75B3-4C12-BFB0-DE89A7B5F8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400579">
            <a:off x="6002098" y="1606917"/>
            <a:ext cx="2371725" cy="1272829"/>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Gouldian Φωτογραφίες Αρχείου, Royalty Free Gouldian Εικόνες | Depositphotos®">
            <a:extLst>
              <a:ext uri="{FF2B5EF4-FFF2-40B4-BE49-F238E27FC236}">
                <a16:creationId xmlns:a16="http://schemas.microsoft.com/office/drawing/2014/main" id="{F3F52191-E29A-416B-8C5F-7F171A951D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1863" y="4586405"/>
            <a:ext cx="1786904" cy="1694080"/>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Canary Πουλί διανυσματική απεικόνιση. εικονογραφία από πουλί - 84027237">
            <a:extLst>
              <a:ext uri="{FF2B5EF4-FFF2-40B4-BE49-F238E27FC236}">
                <a16:creationId xmlns:a16="http://schemas.microsoft.com/office/drawing/2014/main" id="{355B19B1-4A11-43AC-96DB-F4F7A31137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56978" y="5692984"/>
            <a:ext cx="1161217" cy="116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99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llustration of a cartoon summer or spring high mountain landscape, with river, pine trees and firs for vacations, travel and seasonal holidays background Stock Vector - 47703716">
            <a:extLst>
              <a:ext uri="{FF2B5EF4-FFF2-40B4-BE49-F238E27FC236}">
                <a16:creationId xmlns:a16="http://schemas.microsoft.com/office/drawing/2014/main" id="{9D7E203F-EBF9-419D-A57D-E4530137B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90" y="0"/>
            <a:ext cx="780756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Σχέδιο χρωματισμού το πουλάκι">
            <a:extLst>
              <a:ext uri="{FF2B5EF4-FFF2-40B4-BE49-F238E27FC236}">
                <a16:creationId xmlns:a16="http://schemas.microsoft.com/office/drawing/2014/main" id="{32E31AD8-9258-49EF-AB64-C03FE3B762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26" r="1" b="27860"/>
          <a:stretch/>
        </p:blipFill>
        <p:spPr bwMode="auto">
          <a:xfrm>
            <a:off x="3094893" y="4979963"/>
            <a:ext cx="2888566" cy="1878037"/>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a:noFill/>
          <a:extLst>
            <a:ext uri="{909E8E84-426E-40DD-AFC4-6F175D3DCCD1}">
              <a14:hiddenFill xmlns:a14="http://schemas.microsoft.com/office/drawing/2010/main">
                <a:solidFill>
                  <a:srgbClr val="FFFFFF"/>
                </a:solidFill>
              </a14:hiddenFill>
            </a:ext>
          </a:extLst>
        </p:spPr>
      </p:pic>
      <p:pic>
        <p:nvPicPr>
          <p:cNvPr id="8200" name="Picture 8" descr="Αναγεννητική Γεωργία Ολιστική Διαχείριση Γεωργία Έννοια Πρόβλημα Πράσινο Φόντο Πεδίο Royalty Free Εικόνες Αρχείου">
            <a:extLst>
              <a:ext uri="{FF2B5EF4-FFF2-40B4-BE49-F238E27FC236}">
                <a16:creationId xmlns:a16="http://schemas.microsoft.com/office/drawing/2014/main" id="{6D83EBBF-D5D4-452C-852D-EA6BF4C96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757" y="6007052"/>
            <a:ext cx="4206241" cy="85094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olourful Goose Feathers | FeathersUK">
            <a:extLst>
              <a:ext uri="{FF2B5EF4-FFF2-40B4-BE49-F238E27FC236}">
                <a16:creationId xmlns:a16="http://schemas.microsoft.com/office/drawing/2014/main" id="{ECC02D1C-255A-4DBB-A0FD-4D88F03478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756" y="3840480"/>
            <a:ext cx="4206241" cy="2166572"/>
          </a:xfrm>
          <a:prstGeom prst="rect">
            <a:avLst/>
          </a:prstGeom>
          <a:noFill/>
          <a:extLst>
            <a:ext uri="{909E8E84-426E-40DD-AFC4-6F175D3DCCD1}">
              <a14:hiddenFill xmlns:a14="http://schemas.microsoft.com/office/drawing/2010/main">
                <a:solidFill>
                  <a:srgbClr val="FFFFFF"/>
                </a:solidFill>
              </a14:hiddenFill>
            </a:ext>
          </a:extLst>
        </p:spPr>
      </p:pic>
      <p:sp>
        <p:nvSpPr>
          <p:cNvPr id="4" name="Οβάλ 3">
            <a:extLst>
              <a:ext uri="{FF2B5EF4-FFF2-40B4-BE49-F238E27FC236}">
                <a16:creationId xmlns:a16="http://schemas.microsoft.com/office/drawing/2014/main" id="{FD0E5EB1-5528-4A83-8884-15EDF90EA4C7}"/>
              </a:ext>
            </a:extLst>
          </p:cNvPr>
          <p:cNvSpPr/>
          <p:nvPr/>
        </p:nvSpPr>
        <p:spPr>
          <a:xfrm>
            <a:off x="8201465" y="267286"/>
            <a:ext cx="3990535" cy="398115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Μα καθώς έσκυβε για να πιει νερό από το ρυάκι, είδε πως κάποια </a:t>
            </a:r>
            <a:r>
              <a:rPr lang="el-GR" sz="1600" b="1" dirty="0" err="1">
                <a:solidFill>
                  <a:schemeClr val="tx1"/>
                </a:solidFill>
              </a:rPr>
              <a:t>φτεράκια</a:t>
            </a:r>
            <a:r>
              <a:rPr lang="el-GR" sz="1600" b="1" dirty="0">
                <a:solidFill>
                  <a:schemeClr val="tx1"/>
                </a:solidFill>
              </a:rPr>
              <a:t> είχαν πέσει εκεί στο χορτάρι.</a:t>
            </a:r>
            <a:br>
              <a:rPr lang="el-GR" sz="1600" b="1" dirty="0">
                <a:solidFill>
                  <a:schemeClr val="tx1"/>
                </a:solidFill>
              </a:rPr>
            </a:br>
            <a:r>
              <a:rPr lang="el-GR" sz="1600" b="1" dirty="0">
                <a:solidFill>
                  <a:schemeClr val="tx1"/>
                </a:solidFill>
              </a:rPr>
              <a:t>Πήρε, λοιπόν, ένα γαλάζιο φτερό από το περιστέρι και το φόρεσε ,ένα πράσινο από το παγώνι, ένα κόκκινο από την καρδερίνα, ένα πορτοκαλί  από τον παπαγάλο, ένα κίτρινο από το καναρίνι, ένα μπλε σκούρο από την πέρδικα, ένα ροζ από το  φλαμίνγκο. </a:t>
            </a:r>
          </a:p>
        </p:txBody>
      </p:sp>
    </p:spTree>
    <p:extLst>
      <p:ext uri="{BB962C8B-B14F-4D97-AF65-F5344CB8AC3E}">
        <p14:creationId xmlns:p14="http://schemas.microsoft.com/office/powerpoint/2010/main" val="145092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βάλ 3">
            <a:extLst>
              <a:ext uri="{FF2B5EF4-FFF2-40B4-BE49-F238E27FC236}">
                <a16:creationId xmlns:a16="http://schemas.microsoft.com/office/drawing/2014/main" id="{6B899967-5789-4772-A98C-C29FF0C1392B}"/>
              </a:ext>
            </a:extLst>
          </p:cNvPr>
          <p:cNvSpPr/>
          <p:nvPr/>
        </p:nvSpPr>
        <p:spPr>
          <a:xfrm>
            <a:off x="620889" y="-1"/>
            <a:ext cx="3668889" cy="285277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Τα φόρεσε όλα κι ένοιωσε τόσο όμορφα!΄Τώρα είχε 7 πολύχρωμα φτερά στην ουρά του.</a:t>
            </a:r>
          </a:p>
          <a:p>
            <a:pPr algn="ctr"/>
            <a:r>
              <a:rPr lang="el-GR" b="1" dirty="0">
                <a:solidFill>
                  <a:schemeClr val="tx1"/>
                </a:solidFill>
              </a:rPr>
              <a:t> Κοιτάχτηκε στο νερό και καμάρωσε. Ύστερα, ευτυχισμένο τράβηξε για τη φωλιά του.</a:t>
            </a:r>
          </a:p>
        </p:txBody>
      </p:sp>
      <p:pic>
        <p:nvPicPr>
          <p:cNvPr id="5" name="Picture 2" descr="Σχέδιο χρωματισμού το πουλάκι">
            <a:extLst>
              <a:ext uri="{FF2B5EF4-FFF2-40B4-BE49-F238E27FC236}">
                <a16:creationId xmlns:a16="http://schemas.microsoft.com/office/drawing/2014/main" id="{6DFA4009-3870-4BB7-AF3A-EC8A61ACBF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26" r="1" b="27860"/>
          <a:stretch/>
        </p:blipFill>
        <p:spPr bwMode="auto">
          <a:xfrm>
            <a:off x="1299689" y="2852779"/>
            <a:ext cx="5518193" cy="3194440"/>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a:noFill/>
          <a:extLst>
            <a:ext uri="{909E8E84-426E-40DD-AFC4-6F175D3DCCD1}">
              <a14:hiddenFill xmlns:a14="http://schemas.microsoft.com/office/drawing/2010/main">
                <a:solidFill>
                  <a:srgbClr val="FFFFFF"/>
                </a:solidFill>
              </a14:hiddenFill>
            </a:ext>
          </a:extLst>
        </p:spPr>
      </p:pic>
      <p:pic>
        <p:nvPicPr>
          <p:cNvPr id="9218" name="Picture 2" descr="Hand painted colorful feather design material png image_picture free  download 610676177_lovepik.com">
            <a:extLst>
              <a:ext uri="{FF2B5EF4-FFF2-40B4-BE49-F238E27FC236}">
                <a16:creationId xmlns:a16="http://schemas.microsoft.com/office/drawing/2014/main" id="{A41C68AD-997C-4D0F-8B08-103402914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65325"/>
            <a:ext cx="5022320" cy="47053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εία γραμμή σύνδεσης 6">
            <a:extLst>
              <a:ext uri="{FF2B5EF4-FFF2-40B4-BE49-F238E27FC236}">
                <a16:creationId xmlns:a16="http://schemas.microsoft.com/office/drawing/2014/main" id="{26DF2DF8-F2CA-48CC-A2A1-82F12488F326}"/>
              </a:ext>
            </a:extLst>
          </p:cNvPr>
          <p:cNvCxnSpPr/>
          <p:nvPr/>
        </p:nvCxnSpPr>
        <p:spPr>
          <a:xfrm flipV="1">
            <a:off x="6200186" y="4318000"/>
            <a:ext cx="2143714" cy="9017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29BA2C48-469C-4F31-BC58-296E2CBEBAEF}"/>
              </a:ext>
            </a:extLst>
          </p:cNvPr>
          <p:cNvCxnSpPr/>
          <p:nvPr/>
        </p:nvCxnSpPr>
        <p:spPr>
          <a:xfrm flipV="1">
            <a:off x="6096000" y="4668982"/>
            <a:ext cx="1939636" cy="55071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2B4298B4-C94C-441C-9D11-1AAF67DEAD34}"/>
              </a:ext>
            </a:extLst>
          </p:cNvPr>
          <p:cNvCxnSpPr>
            <a:cxnSpLocks/>
          </p:cNvCxnSpPr>
          <p:nvPr/>
        </p:nvCxnSpPr>
        <p:spPr>
          <a:xfrm flipV="1">
            <a:off x="6096000" y="4795592"/>
            <a:ext cx="2129363" cy="38003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9507B4CF-C819-4DB1-AAE8-F0C2FC98D123}"/>
              </a:ext>
            </a:extLst>
          </p:cNvPr>
          <p:cNvCxnSpPr/>
          <p:nvPr/>
        </p:nvCxnSpPr>
        <p:spPr>
          <a:xfrm flipV="1">
            <a:off x="6200186" y="5043055"/>
            <a:ext cx="1835450" cy="220722"/>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3659C97A-C985-4874-ABF1-8BC6CF891804}"/>
              </a:ext>
            </a:extLst>
          </p:cNvPr>
          <p:cNvCxnSpPr>
            <a:cxnSpLocks/>
          </p:cNvCxnSpPr>
          <p:nvPr/>
        </p:nvCxnSpPr>
        <p:spPr>
          <a:xfrm flipV="1">
            <a:off x="6192982" y="4243979"/>
            <a:ext cx="2043822" cy="94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522ECF8D-EF55-4449-A4D1-6C1BABF88719}"/>
              </a:ext>
            </a:extLst>
          </p:cNvPr>
          <p:cNvCxnSpPr/>
          <p:nvPr/>
        </p:nvCxnSpPr>
        <p:spPr>
          <a:xfrm>
            <a:off x="6200186" y="5263777"/>
            <a:ext cx="21437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a:extLst>
              <a:ext uri="{FF2B5EF4-FFF2-40B4-BE49-F238E27FC236}">
                <a16:creationId xmlns:a16="http://schemas.microsoft.com/office/drawing/2014/main" id="{C3A7FDDA-77CE-43D9-8D76-7265E3EB6462}"/>
              </a:ext>
            </a:extLst>
          </p:cNvPr>
          <p:cNvCxnSpPr>
            <a:cxnSpLocks/>
          </p:cNvCxnSpPr>
          <p:nvPr/>
        </p:nvCxnSpPr>
        <p:spPr>
          <a:xfrm flipV="1">
            <a:off x="6170358" y="4233464"/>
            <a:ext cx="1621116" cy="86342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Διάγραμμα ροής: Διάτρητη ταινία 23">
            <a:extLst>
              <a:ext uri="{FF2B5EF4-FFF2-40B4-BE49-F238E27FC236}">
                <a16:creationId xmlns:a16="http://schemas.microsoft.com/office/drawing/2014/main" id="{8970DFE5-EDB5-4CDB-9D9F-057FAF0DB51F}"/>
              </a:ext>
            </a:extLst>
          </p:cNvPr>
          <p:cNvSpPr/>
          <p:nvPr/>
        </p:nvSpPr>
        <p:spPr>
          <a:xfrm>
            <a:off x="0" y="5613650"/>
            <a:ext cx="12192000"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Ήλιος 24">
            <a:extLst>
              <a:ext uri="{FF2B5EF4-FFF2-40B4-BE49-F238E27FC236}">
                <a16:creationId xmlns:a16="http://schemas.microsoft.com/office/drawing/2014/main" id="{083D4E14-FC6F-4F73-9289-F2D51852E903}"/>
              </a:ext>
            </a:extLst>
          </p:cNvPr>
          <p:cNvSpPr/>
          <p:nvPr/>
        </p:nvSpPr>
        <p:spPr>
          <a:xfrm>
            <a:off x="9185563" y="-528537"/>
            <a:ext cx="2909455" cy="2774729"/>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Σύννεφο 25">
            <a:extLst>
              <a:ext uri="{FF2B5EF4-FFF2-40B4-BE49-F238E27FC236}">
                <a16:creationId xmlns:a16="http://schemas.microsoft.com/office/drawing/2014/main" id="{A36EB740-1961-41AF-8931-7B10D89969B6}"/>
              </a:ext>
            </a:extLst>
          </p:cNvPr>
          <p:cNvSpPr/>
          <p:nvPr/>
        </p:nvSpPr>
        <p:spPr>
          <a:xfrm>
            <a:off x="7272043" y="356398"/>
            <a:ext cx="2287593" cy="12378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Σύννεφο 26">
            <a:extLst>
              <a:ext uri="{FF2B5EF4-FFF2-40B4-BE49-F238E27FC236}">
                <a16:creationId xmlns:a16="http://schemas.microsoft.com/office/drawing/2014/main" id="{42346FBE-9D57-400E-BBA0-3EC0C205DBF6}"/>
              </a:ext>
            </a:extLst>
          </p:cNvPr>
          <p:cNvSpPr/>
          <p:nvPr/>
        </p:nvSpPr>
        <p:spPr>
          <a:xfrm>
            <a:off x="4289778" y="187325"/>
            <a:ext cx="3089563" cy="8794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ρθογώνιο 27">
            <a:extLst>
              <a:ext uri="{FF2B5EF4-FFF2-40B4-BE49-F238E27FC236}">
                <a16:creationId xmlns:a16="http://schemas.microsoft.com/office/drawing/2014/main" id="{D78CDEDA-3BD7-4E29-95E2-2E37069A0298}"/>
              </a:ext>
            </a:extLst>
          </p:cNvPr>
          <p:cNvSpPr/>
          <p:nvPr/>
        </p:nvSpPr>
        <p:spPr>
          <a:xfrm>
            <a:off x="18216" y="3906022"/>
            <a:ext cx="346364" cy="2539202"/>
          </a:xfrm>
          <a:prstGeom prst="rect">
            <a:avLst/>
          </a:prstGeom>
          <a:solidFill>
            <a:schemeClr val="accent2">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βάλ 28">
            <a:extLst>
              <a:ext uri="{FF2B5EF4-FFF2-40B4-BE49-F238E27FC236}">
                <a16:creationId xmlns:a16="http://schemas.microsoft.com/office/drawing/2014/main" id="{DDD7B18F-BC5E-464E-8280-D4021FEC79AA}"/>
              </a:ext>
            </a:extLst>
          </p:cNvPr>
          <p:cNvSpPr/>
          <p:nvPr/>
        </p:nvSpPr>
        <p:spPr>
          <a:xfrm>
            <a:off x="-623455" y="872836"/>
            <a:ext cx="1789803" cy="30895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Διάγραμμα ροής: Διάτρητη ταινία 29">
            <a:extLst>
              <a:ext uri="{FF2B5EF4-FFF2-40B4-BE49-F238E27FC236}">
                <a16:creationId xmlns:a16="http://schemas.microsoft.com/office/drawing/2014/main" id="{15260FDA-EEEF-43D6-9469-20A67832C149}"/>
              </a:ext>
            </a:extLst>
          </p:cNvPr>
          <p:cNvSpPr/>
          <p:nvPr/>
        </p:nvSpPr>
        <p:spPr>
          <a:xfrm>
            <a:off x="96982" y="6271604"/>
            <a:ext cx="12192000" cy="682625"/>
          </a:xfrm>
          <a:prstGeom prst="flowChartPunchedTap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Τόξο 33">
            <a:extLst>
              <a:ext uri="{FF2B5EF4-FFF2-40B4-BE49-F238E27FC236}">
                <a16:creationId xmlns:a16="http://schemas.microsoft.com/office/drawing/2014/main" id="{32EA5B02-923D-42B4-9517-DA86177C16F3}"/>
              </a:ext>
            </a:extLst>
          </p:cNvPr>
          <p:cNvSpPr/>
          <p:nvPr/>
        </p:nvSpPr>
        <p:spPr>
          <a:xfrm>
            <a:off x="6200186" y="4627418"/>
            <a:ext cx="366869" cy="58642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336598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βάλ 3">
            <a:extLst>
              <a:ext uri="{FF2B5EF4-FFF2-40B4-BE49-F238E27FC236}">
                <a16:creationId xmlns:a16="http://schemas.microsoft.com/office/drawing/2014/main" id="{4C2BE1E1-0626-48F9-9AA9-C86F487BA9C3}"/>
              </a:ext>
            </a:extLst>
          </p:cNvPr>
          <p:cNvSpPr/>
          <p:nvPr/>
        </p:nvSpPr>
        <p:spPr>
          <a:xfrm>
            <a:off x="263236" y="0"/>
            <a:ext cx="5140037" cy="401781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Πέρασαν οι 7 πρώτες μέρες και το μπλε   φτερό ξεκόλλησε. Πέρασαν άλλες 7 και το πράσινο έπεσε.  Ύστερα από 7 μέρες έπεσε και το κόκκινο κι έπειτα από 7 μέρες ξεκόλλησε και το γαλάζιο. Πέρασαν ακόμη 7 μέρες και τότε έπεσε και το κίτρινο φτερό. Στις επόμενες 7 μέρες ξεκόλλησε και το πορτοκαλί  και μετά από 7 μέρες έπεσε και το ροζ φτερό, το τελευταίο.</a:t>
            </a:r>
            <a:br>
              <a:rPr lang="el-GR" sz="1600" b="1" dirty="0">
                <a:solidFill>
                  <a:schemeClr val="tx1"/>
                </a:solidFill>
              </a:rPr>
            </a:br>
            <a:r>
              <a:rPr lang="el-GR" sz="1600" b="1" dirty="0">
                <a:solidFill>
                  <a:schemeClr val="tx1"/>
                </a:solidFill>
              </a:rPr>
              <a:t>Στεναχωρήθηκε πολύ το μικρό-μικρό πουλάκι.</a:t>
            </a:r>
          </a:p>
        </p:txBody>
      </p:sp>
      <p:pic>
        <p:nvPicPr>
          <p:cNvPr id="5" name="Picture 2" descr="Σχέδιο χρωματισμού το πουλάκι">
            <a:extLst>
              <a:ext uri="{FF2B5EF4-FFF2-40B4-BE49-F238E27FC236}">
                <a16:creationId xmlns:a16="http://schemas.microsoft.com/office/drawing/2014/main" id="{2192990E-6311-4477-BB2A-A16B7FAD06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26" r="1" b="27860"/>
          <a:stretch/>
        </p:blipFill>
        <p:spPr bwMode="auto">
          <a:xfrm>
            <a:off x="1582561" y="3429000"/>
            <a:ext cx="5799860" cy="3913396"/>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a:noFill/>
          <a:extLst>
            <a:ext uri="{909E8E84-426E-40DD-AFC4-6F175D3DCCD1}">
              <a14:hiddenFill xmlns:a14="http://schemas.microsoft.com/office/drawing/2010/main">
                <a:solidFill>
                  <a:srgbClr val="FFFFFF"/>
                </a:solidFill>
              </a14:hiddenFill>
            </a:ext>
          </a:extLst>
        </p:spPr>
      </p:pic>
      <p:sp>
        <p:nvSpPr>
          <p:cNvPr id="6" name="Ήλιος 5">
            <a:extLst>
              <a:ext uri="{FF2B5EF4-FFF2-40B4-BE49-F238E27FC236}">
                <a16:creationId xmlns:a16="http://schemas.microsoft.com/office/drawing/2014/main" id="{B7D72D2F-64C5-49E0-A504-EA7A453FC7D0}"/>
              </a:ext>
            </a:extLst>
          </p:cNvPr>
          <p:cNvSpPr/>
          <p:nvPr/>
        </p:nvSpPr>
        <p:spPr>
          <a:xfrm>
            <a:off x="7871114" y="362055"/>
            <a:ext cx="3429064" cy="2471455"/>
          </a:xfrm>
          <a:prstGeom prst="su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Σύννεφο 6">
            <a:extLst>
              <a:ext uri="{FF2B5EF4-FFF2-40B4-BE49-F238E27FC236}">
                <a16:creationId xmlns:a16="http://schemas.microsoft.com/office/drawing/2014/main" id="{B2C924B2-C09D-4740-8E31-4A5BDCF5076A}"/>
              </a:ext>
            </a:extLst>
          </p:cNvPr>
          <p:cNvSpPr/>
          <p:nvPr/>
        </p:nvSpPr>
        <p:spPr>
          <a:xfrm>
            <a:off x="10363201" y="500684"/>
            <a:ext cx="1579418" cy="78970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Σύννεφο 7">
            <a:extLst>
              <a:ext uri="{FF2B5EF4-FFF2-40B4-BE49-F238E27FC236}">
                <a16:creationId xmlns:a16="http://schemas.microsoft.com/office/drawing/2014/main" id="{468D8F52-7166-4D3B-B644-03D40C945297}"/>
              </a:ext>
            </a:extLst>
          </p:cNvPr>
          <p:cNvSpPr/>
          <p:nvPr/>
        </p:nvSpPr>
        <p:spPr>
          <a:xfrm>
            <a:off x="5512379" y="1115334"/>
            <a:ext cx="2552700" cy="6650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46" name="Picture 6" descr="Colorful Feathers, Vector Set">
            <a:extLst>
              <a:ext uri="{FF2B5EF4-FFF2-40B4-BE49-F238E27FC236}">
                <a16:creationId xmlns:a16="http://schemas.microsoft.com/office/drawing/2014/main" id="{A540BDA3-0146-4DA3-A443-D37357F92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520" y="3910402"/>
            <a:ext cx="4480924" cy="3664528"/>
          </a:xfrm>
          <a:prstGeom prst="rect">
            <a:avLst/>
          </a:prstGeom>
          <a:noFill/>
          <a:extLst>
            <a:ext uri="{909E8E84-426E-40DD-AFC4-6F175D3DCCD1}">
              <a14:hiddenFill xmlns:a14="http://schemas.microsoft.com/office/drawing/2010/main">
                <a:solidFill>
                  <a:srgbClr val="FFFFFF"/>
                </a:solidFill>
              </a14:hiddenFill>
            </a:ext>
          </a:extLst>
        </p:spPr>
      </p:pic>
      <p:sp>
        <p:nvSpPr>
          <p:cNvPr id="9" name="Σύννεφο 8">
            <a:extLst>
              <a:ext uri="{FF2B5EF4-FFF2-40B4-BE49-F238E27FC236}">
                <a16:creationId xmlns:a16="http://schemas.microsoft.com/office/drawing/2014/main" id="{475B899E-C139-4959-B9F8-7FC6D05C6BA3}"/>
              </a:ext>
            </a:extLst>
          </p:cNvPr>
          <p:cNvSpPr/>
          <p:nvPr/>
        </p:nvSpPr>
        <p:spPr>
          <a:xfrm>
            <a:off x="5974772" y="2073820"/>
            <a:ext cx="3574472" cy="11604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BEEBC647-C469-440D-A533-BF70CFDD6F6B}"/>
              </a:ext>
            </a:extLst>
          </p:cNvPr>
          <p:cNvSpPr/>
          <p:nvPr/>
        </p:nvSpPr>
        <p:spPr>
          <a:xfrm>
            <a:off x="11776242" y="3635019"/>
            <a:ext cx="349956" cy="40614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13E4157D-9ABF-4BA5-B5F7-96C8A82E9004}"/>
              </a:ext>
            </a:extLst>
          </p:cNvPr>
          <p:cNvSpPr/>
          <p:nvPr/>
        </p:nvSpPr>
        <p:spPr>
          <a:xfrm>
            <a:off x="10868627" y="362055"/>
            <a:ext cx="1990845" cy="343444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Διάγραμμα ροής: Διάτρητη ταινία 11">
            <a:extLst>
              <a:ext uri="{FF2B5EF4-FFF2-40B4-BE49-F238E27FC236}">
                <a16:creationId xmlns:a16="http://schemas.microsoft.com/office/drawing/2014/main" id="{C3624ECE-0B35-4AC1-A74D-3C2094547258}"/>
              </a:ext>
            </a:extLst>
          </p:cNvPr>
          <p:cNvSpPr/>
          <p:nvPr/>
        </p:nvSpPr>
        <p:spPr>
          <a:xfrm>
            <a:off x="0" y="6991108"/>
            <a:ext cx="11740444" cy="832689"/>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7280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βάλ 3">
            <a:extLst>
              <a:ext uri="{FF2B5EF4-FFF2-40B4-BE49-F238E27FC236}">
                <a16:creationId xmlns:a16="http://schemas.microsoft.com/office/drawing/2014/main" id="{1FE76C23-23CE-4E40-BBE0-36BD0EED249B}"/>
              </a:ext>
            </a:extLst>
          </p:cNvPr>
          <p:cNvSpPr/>
          <p:nvPr/>
        </p:nvSpPr>
        <p:spPr>
          <a:xfrm>
            <a:off x="315235" y="-140745"/>
            <a:ext cx="4741333" cy="382693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Κίνησε να πάει ξανά στο βασίλειο των πουλιών, να ψάξει να βρει πάλι </a:t>
            </a:r>
            <a:r>
              <a:rPr lang="el-GR" sz="1600" b="1" dirty="0" err="1">
                <a:solidFill>
                  <a:schemeClr val="tx1"/>
                </a:solidFill>
              </a:rPr>
              <a:t>φτεράκια</a:t>
            </a:r>
            <a:r>
              <a:rPr lang="el-GR" sz="1600" b="1" dirty="0">
                <a:solidFill>
                  <a:schemeClr val="tx1"/>
                </a:solidFill>
              </a:rPr>
              <a:t> για να τα κολλήσει πάνω </a:t>
            </a:r>
            <a:r>
              <a:rPr lang="el-GR" sz="1600" b="1" dirty="0" err="1">
                <a:solidFill>
                  <a:schemeClr val="tx1"/>
                </a:solidFill>
              </a:rPr>
              <a:t>του.Όταν</a:t>
            </a:r>
            <a:r>
              <a:rPr lang="el-GR" sz="1600" b="1" dirty="0">
                <a:solidFill>
                  <a:schemeClr val="tx1"/>
                </a:solidFill>
              </a:rPr>
              <a:t> έφτασε εκεί, στο ρυάκι, έσκυψε το κεφαλάκι του στο νερό, και τότε...ξαφνιάστηκε.</a:t>
            </a:r>
            <a:br>
              <a:rPr lang="el-GR" sz="1600" b="1" dirty="0">
                <a:solidFill>
                  <a:schemeClr val="tx1"/>
                </a:solidFill>
              </a:rPr>
            </a:br>
            <a:r>
              <a:rPr lang="el-GR" sz="1600" b="1" dirty="0">
                <a:solidFill>
                  <a:schemeClr val="tx1"/>
                </a:solidFill>
              </a:rPr>
              <a:t>Είδε πως είχε μεγαλώσει και ένα υπέροχο πουλάκι με κατακίτρινα φτερά καθρεφτιζόταν στο νερό.</a:t>
            </a:r>
            <a:br>
              <a:rPr lang="el-GR" sz="1600" b="1" dirty="0">
                <a:solidFill>
                  <a:schemeClr val="tx1"/>
                </a:solidFill>
              </a:rPr>
            </a:br>
            <a:r>
              <a:rPr lang="el-GR" sz="1600" b="1" dirty="0">
                <a:solidFill>
                  <a:schemeClr val="tx1"/>
                </a:solidFill>
              </a:rPr>
              <a:t>Ναι, είναι αλήθεια πως το μικρό πουλάκι είχε γίνει ένα πανέμορφο καναρίνι! Και κελάηδησε χαρούμενο</a:t>
            </a:r>
          </a:p>
        </p:txBody>
      </p:sp>
      <p:sp>
        <p:nvSpPr>
          <p:cNvPr id="5" name="Διάγραμμα ροής: Διάτρητη ταινία 4">
            <a:extLst>
              <a:ext uri="{FF2B5EF4-FFF2-40B4-BE49-F238E27FC236}">
                <a16:creationId xmlns:a16="http://schemas.microsoft.com/office/drawing/2014/main" id="{52CE3D92-7E90-44FD-BE83-FDF33017BE2D}"/>
              </a:ext>
            </a:extLst>
          </p:cNvPr>
          <p:cNvSpPr/>
          <p:nvPr/>
        </p:nvSpPr>
        <p:spPr>
          <a:xfrm>
            <a:off x="-56445" y="4784737"/>
            <a:ext cx="12304889" cy="103857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ιάγραμμα ροής: Διάτρητη ταινία 5">
            <a:extLst>
              <a:ext uri="{FF2B5EF4-FFF2-40B4-BE49-F238E27FC236}">
                <a16:creationId xmlns:a16="http://schemas.microsoft.com/office/drawing/2014/main" id="{7CF6762B-418E-42D2-8646-F53DD8F63B1D}"/>
              </a:ext>
            </a:extLst>
          </p:cNvPr>
          <p:cNvSpPr/>
          <p:nvPr/>
        </p:nvSpPr>
        <p:spPr>
          <a:xfrm>
            <a:off x="0" y="5407378"/>
            <a:ext cx="12192000" cy="1450622"/>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C24444C5-6BF7-4C52-8650-F30ED09D7083}"/>
              </a:ext>
            </a:extLst>
          </p:cNvPr>
          <p:cNvSpPr/>
          <p:nvPr/>
        </p:nvSpPr>
        <p:spPr>
          <a:xfrm>
            <a:off x="293512" y="4447821"/>
            <a:ext cx="372533" cy="229164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D2194A6F-E7F2-4C80-8C01-41801DAD5BCA}"/>
              </a:ext>
            </a:extLst>
          </p:cNvPr>
          <p:cNvSpPr/>
          <p:nvPr/>
        </p:nvSpPr>
        <p:spPr>
          <a:xfrm>
            <a:off x="1557869" y="5288844"/>
            <a:ext cx="372532" cy="156915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6FB0DC50-18A9-48F7-8AC1-5AEDCCDF7A03}"/>
              </a:ext>
            </a:extLst>
          </p:cNvPr>
          <p:cNvSpPr/>
          <p:nvPr/>
        </p:nvSpPr>
        <p:spPr>
          <a:xfrm>
            <a:off x="11424356" y="4052711"/>
            <a:ext cx="169333" cy="255128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βάλ 9">
            <a:extLst>
              <a:ext uri="{FF2B5EF4-FFF2-40B4-BE49-F238E27FC236}">
                <a16:creationId xmlns:a16="http://schemas.microsoft.com/office/drawing/2014/main" id="{D1642CEF-65E8-4151-812A-03B3B2797ED0}"/>
              </a:ext>
            </a:extLst>
          </p:cNvPr>
          <p:cNvSpPr/>
          <p:nvPr/>
        </p:nvSpPr>
        <p:spPr>
          <a:xfrm>
            <a:off x="-225778" y="2184400"/>
            <a:ext cx="1275645" cy="2376311"/>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9B0303C8-B848-416E-8C88-5C89676F2F7E}"/>
              </a:ext>
            </a:extLst>
          </p:cNvPr>
          <p:cNvSpPr/>
          <p:nvPr/>
        </p:nvSpPr>
        <p:spPr>
          <a:xfrm>
            <a:off x="2122311" y="54073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a:extLst>
              <a:ext uri="{FF2B5EF4-FFF2-40B4-BE49-F238E27FC236}">
                <a16:creationId xmlns:a16="http://schemas.microsoft.com/office/drawing/2014/main" id="{D767CCCB-0F4B-4438-9E71-50CA14F01BB6}"/>
              </a:ext>
            </a:extLst>
          </p:cNvPr>
          <p:cNvSpPr/>
          <p:nvPr/>
        </p:nvSpPr>
        <p:spPr>
          <a:xfrm>
            <a:off x="666045" y="3238555"/>
            <a:ext cx="2314222" cy="229164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βάλ 12">
            <a:extLst>
              <a:ext uri="{FF2B5EF4-FFF2-40B4-BE49-F238E27FC236}">
                <a16:creationId xmlns:a16="http://schemas.microsoft.com/office/drawing/2014/main" id="{C1874BBB-0495-43F5-998C-333A88E75277}"/>
              </a:ext>
            </a:extLst>
          </p:cNvPr>
          <p:cNvSpPr/>
          <p:nvPr/>
        </p:nvSpPr>
        <p:spPr>
          <a:xfrm>
            <a:off x="10629346" y="1157289"/>
            <a:ext cx="1759352" cy="346851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Ήλιος 13">
            <a:extLst>
              <a:ext uri="{FF2B5EF4-FFF2-40B4-BE49-F238E27FC236}">
                <a16:creationId xmlns:a16="http://schemas.microsoft.com/office/drawing/2014/main" id="{194C73DC-364A-462B-A786-0932B36E5437}"/>
              </a:ext>
            </a:extLst>
          </p:cNvPr>
          <p:cNvSpPr/>
          <p:nvPr/>
        </p:nvSpPr>
        <p:spPr>
          <a:xfrm>
            <a:off x="5521124" y="254000"/>
            <a:ext cx="2233914" cy="1227559"/>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Σύννεφο 14">
            <a:extLst>
              <a:ext uri="{FF2B5EF4-FFF2-40B4-BE49-F238E27FC236}">
                <a16:creationId xmlns:a16="http://schemas.microsoft.com/office/drawing/2014/main" id="{EDA75521-54ED-43BB-B678-9FBFDB38E281}"/>
              </a:ext>
            </a:extLst>
          </p:cNvPr>
          <p:cNvSpPr/>
          <p:nvPr/>
        </p:nvSpPr>
        <p:spPr>
          <a:xfrm>
            <a:off x="9363919" y="442981"/>
            <a:ext cx="3024779" cy="122755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Σύννεφο 15">
            <a:extLst>
              <a:ext uri="{FF2B5EF4-FFF2-40B4-BE49-F238E27FC236}">
                <a16:creationId xmlns:a16="http://schemas.microsoft.com/office/drawing/2014/main" id="{2F6147B3-E4B4-4F83-94EA-E2B0625E1B77}"/>
              </a:ext>
            </a:extLst>
          </p:cNvPr>
          <p:cNvSpPr/>
          <p:nvPr/>
        </p:nvSpPr>
        <p:spPr>
          <a:xfrm>
            <a:off x="7511970" y="115747"/>
            <a:ext cx="2141316" cy="57873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Σύννεφο 16">
            <a:extLst>
              <a:ext uri="{FF2B5EF4-FFF2-40B4-BE49-F238E27FC236}">
                <a16:creationId xmlns:a16="http://schemas.microsoft.com/office/drawing/2014/main" id="{98F662C5-09C5-4691-BB39-EA68321657B0}"/>
              </a:ext>
            </a:extLst>
          </p:cNvPr>
          <p:cNvSpPr/>
          <p:nvPr/>
        </p:nvSpPr>
        <p:spPr>
          <a:xfrm>
            <a:off x="4303853" y="71809"/>
            <a:ext cx="2334228" cy="4861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268" name="Picture 4" descr="αχλάδι κίτρινο διανυσματική απεικόνιση. εικονογραφία από juicy - 16525520">
            <a:extLst>
              <a:ext uri="{FF2B5EF4-FFF2-40B4-BE49-F238E27FC236}">
                <a16:creationId xmlns:a16="http://schemas.microsoft.com/office/drawing/2014/main" id="{358866E6-D925-47AB-9B75-A2EA796E8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624" y="3198473"/>
            <a:ext cx="3589010" cy="1852520"/>
          </a:xfrm>
          <a:prstGeom prst="rect">
            <a:avLst/>
          </a:prstGeom>
          <a:noFill/>
          <a:extLst>
            <a:ext uri="{909E8E84-426E-40DD-AFC4-6F175D3DCCD1}">
              <a14:hiddenFill xmlns:a14="http://schemas.microsoft.com/office/drawing/2010/main">
                <a:solidFill>
                  <a:srgbClr val="FFFFFF"/>
                </a:solidFill>
              </a14:hiddenFill>
            </a:ext>
          </a:extLst>
        </p:spPr>
      </p:pic>
      <p:sp>
        <p:nvSpPr>
          <p:cNvPr id="18" name="Διάγραμμα ροής: Διάτρητη ταινία 17">
            <a:extLst>
              <a:ext uri="{FF2B5EF4-FFF2-40B4-BE49-F238E27FC236}">
                <a16:creationId xmlns:a16="http://schemas.microsoft.com/office/drawing/2014/main" id="{C9FA7C38-2930-4CA1-AB4B-CFA2616BBB0B}"/>
              </a:ext>
            </a:extLst>
          </p:cNvPr>
          <p:cNvSpPr/>
          <p:nvPr/>
        </p:nvSpPr>
        <p:spPr>
          <a:xfrm>
            <a:off x="5244548" y="4760052"/>
            <a:ext cx="3605086" cy="48470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9938652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TotalTime>
  <Words>342</Words>
  <Application>Microsoft Office PowerPoint</Application>
  <PresentationFormat>Ευρεία οθόνη</PresentationFormat>
  <Paragraphs>7</Paragraphs>
  <Slides>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Calibri</vt:lpstr>
      <vt:lpstr>Calibri Light</vt:lpstr>
      <vt:lpstr>Helvetica Neue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Dimitra Lamprou</dc:creator>
  <cp:lastModifiedBy>Dimitra Lamprou</cp:lastModifiedBy>
  <cp:revision>23</cp:revision>
  <dcterms:created xsi:type="dcterms:W3CDTF">2021-03-17T17:44:39Z</dcterms:created>
  <dcterms:modified xsi:type="dcterms:W3CDTF">2021-03-17T20:11:34Z</dcterms:modified>
</cp:coreProperties>
</file>