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257" r:id="rId3"/>
    <p:sldId id="258" r:id="rId4"/>
    <p:sldId id="301" r:id="rId5"/>
    <p:sldId id="259" r:id="rId6"/>
    <p:sldId id="303" r:id="rId7"/>
    <p:sldId id="298" r:id="rId8"/>
    <p:sldId id="265" r:id="rId9"/>
    <p:sldId id="295" r:id="rId10"/>
    <p:sldId id="304" r:id="rId11"/>
    <p:sldId id="305" r:id="rId12"/>
    <p:sldId id="296" r:id="rId13"/>
    <p:sldId id="285" r:id="rId14"/>
    <p:sldId id="262" r:id="rId15"/>
    <p:sldId id="263" r:id="rId16"/>
    <p:sldId id="264" r:id="rId17"/>
    <p:sldId id="281" r:id="rId18"/>
    <p:sldId id="266" r:id="rId19"/>
    <p:sldId id="287" r:id="rId20"/>
    <p:sldId id="270" r:id="rId21"/>
    <p:sldId id="268" r:id="rId22"/>
    <p:sldId id="269" r:id="rId23"/>
    <p:sldId id="273" r:id="rId24"/>
    <p:sldId id="274" r:id="rId25"/>
    <p:sldId id="275" r:id="rId26"/>
    <p:sldId id="276" r:id="rId27"/>
    <p:sldId id="277" r:id="rId28"/>
    <p:sldId id="280" r:id="rId29"/>
    <p:sldId id="282" r:id="rId30"/>
    <p:sldId id="283" r:id="rId31"/>
    <p:sldId id="279" r:id="rId32"/>
    <p:sldId id="288" r:id="rId33"/>
    <p:sldId id="289" r:id="rId34"/>
    <p:sldId id="292"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Rg st="1" end="34"/>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9" autoAdjust="0"/>
    <p:restoredTop sz="86457" autoAdjust="0"/>
  </p:normalViewPr>
  <p:slideViewPr>
    <p:cSldViewPr>
      <p:cViewPr varScale="1">
        <p:scale>
          <a:sx n="68" d="100"/>
          <a:sy n="68" d="100"/>
        </p:scale>
        <p:origin x="-120" y="-180"/>
      </p:cViewPr>
      <p:guideLst>
        <p:guide orient="horz" pos="2160"/>
        <p:guide pos="2880"/>
      </p:guideLst>
    </p:cSldViewPr>
  </p:slideViewPr>
  <p:outlineViewPr>
    <p:cViewPr>
      <p:scale>
        <a:sx n="33" d="100"/>
        <a:sy n="33" d="100"/>
      </p:scale>
      <p:origin x="0" y="8184"/>
    </p:cViewPr>
  </p:outlineViewPr>
  <p:notesTextViewPr>
    <p:cViewPr>
      <p:scale>
        <a:sx n="100" d="100"/>
        <a:sy n="100" d="100"/>
      </p:scale>
      <p:origin x="0" y="0"/>
    </p:cViewPr>
  </p:notesTextViewPr>
  <p:sorterViewPr>
    <p:cViewPr>
      <p:scale>
        <a:sx n="100" d="100"/>
        <a:sy n="100" d="100"/>
      </p:scale>
      <p:origin x="0" y="4536"/>
    </p:cViewPr>
  </p:sorterViewPr>
  <p:notesViewPr>
    <p:cSldViewPr>
      <p:cViewPr varScale="1">
        <p:scale>
          <a:sx n="54" d="100"/>
          <a:sy n="54" d="100"/>
        </p:scale>
        <p:origin x="-28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71C4F-79E3-48D9-B2C9-92CFD2D5E25D}" type="datetimeFigureOut">
              <a:rPr lang="el-GR" smtClean="0"/>
              <a:t>26/3/2018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42186A-AA16-4EBE-8576-79395E24DF95}" type="slidenum">
              <a:rPr lang="el-GR" smtClean="0"/>
              <a:t>‹#›</a:t>
            </a:fld>
            <a:endParaRPr lang="el-GR"/>
          </a:p>
        </p:txBody>
      </p:sp>
    </p:spTree>
    <p:extLst>
      <p:ext uri="{BB962C8B-B14F-4D97-AF65-F5344CB8AC3E}">
        <p14:creationId xmlns:p14="http://schemas.microsoft.com/office/powerpoint/2010/main" val="231664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542186A-AA16-4EBE-8576-79395E24DF95}" type="slidenum">
              <a:rPr lang="el-GR" smtClean="0"/>
              <a:t>8</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542186A-AA16-4EBE-8576-79395E24DF95}" type="slidenum">
              <a:rPr lang="el-GR" smtClean="0"/>
              <a:t>10</a:t>
            </a:fld>
            <a:endParaRPr lang="el-GR"/>
          </a:p>
        </p:txBody>
      </p:sp>
    </p:spTree>
    <p:extLst>
      <p:ext uri="{BB962C8B-B14F-4D97-AF65-F5344CB8AC3E}">
        <p14:creationId xmlns:p14="http://schemas.microsoft.com/office/powerpoint/2010/main" val="36149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542186A-AA16-4EBE-8576-79395E24DF95}" type="slidenum">
              <a:rPr lang="el-GR" smtClean="0"/>
              <a:t>12</a:t>
            </a:fld>
            <a:endParaRPr lang="el-GR" dirty="0"/>
          </a:p>
        </p:txBody>
      </p:sp>
    </p:spTree>
    <p:extLst>
      <p:ext uri="{BB962C8B-B14F-4D97-AF65-F5344CB8AC3E}">
        <p14:creationId xmlns:p14="http://schemas.microsoft.com/office/powerpoint/2010/main" val="86624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542186A-AA16-4EBE-8576-79395E24DF95}" type="slidenum">
              <a:rPr lang="el-GR" smtClean="0"/>
              <a:t>32</a:t>
            </a:fld>
            <a:endParaRPr lang="el-GR"/>
          </a:p>
        </p:txBody>
      </p:sp>
    </p:spTree>
    <p:extLst>
      <p:ext uri="{BB962C8B-B14F-4D97-AF65-F5344CB8AC3E}">
        <p14:creationId xmlns:p14="http://schemas.microsoft.com/office/powerpoint/2010/main" val="88916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Τίτλο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Στυλ κύριου τίτλου</a:t>
            </a:r>
            <a:endParaRPr kumimoji="0" lang="en-US"/>
          </a:p>
        </p:txBody>
      </p:sp>
      <p:sp>
        <p:nvSpPr>
          <p:cNvPr id="28" name="Θέση ημερομηνίας 27"/>
          <p:cNvSpPr>
            <a:spLocks noGrp="1"/>
          </p:cNvSpPr>
          <p:nvPr>
            <p:ph type="dt" sz="half" idx="10"/>
          </p:nvPr>
        </p:nvSpPr>
        <p:spPr/>
        <p:txBody>
          <a:bodyPr/>
          <a:lstStyle/>
          <a:p>
            <a:fld id="{2342CEA3-3058-4D43-AE35-B3DA76CB4003}" type="datetimeFigureOut">
              <a:rPr lang="el-GR" smtClean="0"/>
              <a:pPr/>
              <a:t>26/3/2018</a:t>
            </a:fld>
            <a:endParaRPr lang="el-GR"/>
          </a:p>
        </p:txBody>
      </p:sp>
      <p:sp>
        <p:nvSpPr>
          <p:cNvPr id="17" name="Θέση υποσέλιδου 16"/>
          <p:cNvSpPr>
            <a:spLocks noGrp="1"/>
          </p:cNvSpPr>
          <p:nvPr>
            <p:ph type="ftr" sz="quarter" idx="11"/>
          </p:nvPr>
        </p:nvSpPr>
        <p:spPr/>
        <p:txBody>
          <a:bodyPr/>
          <a:lstStyle/>
          <a:p>
            <a:endParaRPr lang="el-GR"/>
          </a:p>
        </p:txBody>
      </p:sp>
      <p:sp>
        <p:nvSpPr>
          <p:cNvPr id="29" name="Θέση αριθμού διαφάνειας 28"/>
          <p:cNvSpPr>
            <a:spLocks noGrp="1"/>
          </p:cNvSpPr>
          <p:nvPr>
            <p:ph type="sldNum" sz="quarter" idx="12"/>
          </p:nvPr>
        </p:nvSpPr>
        <p:spPr/>
        <p:txBody>
          <a:bodyPr/>
          <a:lstStyle/>
          <a:p>
            <a:fld id="{D3F1D1C4-C2D9-4231-9FB2-B2D9D97AA41D}" type="slidenum">
              <a:rPr lang="el-GR" smtClean="0"/>
              <a:pPr/>
              <a:t>‹#›</a:t>
            </a:fld>
            <a:endParaRPr lang="el-GR"/>
          </a:p>
        </p:txBody>
      </p:sp>
      <p:sp>
        <p:nvSpPr>
          <p:cNvPr id="9" name="Υπότιτλο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26/3/2018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26/3/2018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26/3/2018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p:txBody>
          <a:bodyPr/>
          <a:lstStyle/>
          <a:p>
            <a:fld id="{2342CEA3-3058-4D43-AE35-B3DA76CB4003}" type="datetimeFigureOut">
              <a:rPr lang="el-GR" smtClean="0"/>
              <a:pPr/>
              <a:t>26/3/2018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7924800" y="6416675"/>
            <a:ext cx="762000" cy="365125"/>
          </a:xfrm>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2342CEA3-3058-4D43-AE35-B3DA76CB4003}" type="datetimeFigureOut">
              <a:rPr lang="el-GR" smtClean="0"/>
              <a:pPr/>
              <a:t>26/3/2018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8229600" cy="1143000"/>
          </a:xfrm>
        </p:spPr>
        <p:txBody>
          <a:bodyPr anchor="ctr"/>
          <a:lstStyle>
            <a:lvl1pPr>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p:txBody>
          <a:bodyPr/>
          <a:lstStyle/>
          <a:p>
            <a:fld id="{2342CEA3-3058-4D43-AE35-B3DA76CB4003}" type="datetimeFigureOut">
              <a:rPr lang="el-GR" smtClean="0"/>
              <a:pPr/>
              <a:t>26/3/2018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2342CEA3-3058-4D43-AE35-B3DA76CB4003}" type="datetimeFigureOut">
              <a:rPr lang="el-GR" smtClean="0"/>
              <a:pPr/>
              <a:t>26/3/2018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342CEA3-3058-4D43-AE35-B3DA76CB4003}" type="datetimeFigureOut">
              <a:rPr lang="el-GR" smtClean="0"/>
              <a:pPr/>
              <a:t>26/3/2018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2342CEA3-3058-4D43-AE35-B3DA76CB4003}" type="datetimeFigureOut">
              <a:rPr lang="el-GR" smtClean="0"/>
              <a:pPr/>
              <a:t>26/3/2018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Θέση κειμένου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p>
            <a:fld id="{2342CEA3-3058-4D43-AE35-B3DA76CB4003}" type="datetimeFigureOut">
              <a:rPr lang="el-GR" smtClean="0"/>
              <a:pPr/>
              <a:t>26/3/2018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Θέση τίτλου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342CEA3-3058-4D43-AE35-B3DA76CB4003}" type="datetimeFigureOut">
              <a:rPr lang="el-GR" smtClean="0"/>
              <a:pPr/>
              <a:t>26/3/2018</a:t>
            </a:fld>
            <a:endParaRPr lang="el-GR"/>
          </a:p>
        </p:txBody>
      </p:sp>
      <p:sp>
        <p:nvSpPr>
          <p:cNvPr id="3" name="Θέση υποσέλιδου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Θέση αριθμού διαφάνειας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3F1D1C4-C2D9-4231-9FB2-B2D9D97AA41D}"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332657"/>
            <a:ext cx="7772400" cy="2304255"/>
          </a:xfrm>
        </p:spPr>
        <p:txBody>
          <a:bodyPr>
            <a:normAutofit/>
          </a:bodyPr>
          <a:lstStyle/>
          <a:p>
            <a:r>
              <a:rPr lang="el-GR" sz="3200" b="1" dirty="0" smtClean="0"/>
              <a:t>Οι </a:t>
            </a:r>
            <a:r>
              <a:rPr lang="el-GR" sz="3200" b="1" dirty="0" err="1" smtClean="0"/>
              <a:t>ΙσεΣ</a:t>
            </a:r>
            <a:r>
              <a:rPr lang="el-GR" sz="3200" b="1" dirty="0" smtClean="0"/>
              <a:t> </a:t>
            </a:r>
            <a:r>
              <a:rPr lang="el-GR" sz="3200" b="1" dirty="0" err="1" smtClean="0"/>
              <a:t>ευκαιρΙΕΣ</a:t>
            </a:r>
            <a:r>
              <a:rPr lang="el-GR" sz="3200" b="1" dirty="0" smtClean="0"/>
              <a:t> </a:t>
            </a:r>
            <a:r>
              <a:rPr lang="el-GR" sz="3200" b="1" dirty="0" smtClean="0"/>
              <a:t>στο </a:t>
            </a:r>
            <a:r>
              <a:rPr lang="el-GR" sz="3200" b="1" dirty="0" err="1" smtClean="0"/>
              <a:t>σχολεΙο</a:t>
            </a:r>
            <a:r>
              <a:rPr lang="el-GR" sz="3200" b="1" dirty="0" smtClean="0"/>
              <a:t> </a:t>
            </a:r>
            <a:r>
              <a:rPr lang="el-GR" sz="3200" b="1" dirty="0" smtClean="0"/>
              <a:t>δεν </a:t>
            </a:r>
            <a:r>
              <a:rPr lang="el-GR" sz="3200" b="1" dirty="0" err="1" smtClean="0"/>
              <a:t>υφΙστανται</a:t>
            </a:r>
            <a:r>
              <a:rPr lang="el-GR" sz="3200" b="1" dirty="0" smtClean="0"/>
              <a:t> </a:t>
            </a:r>
            <a:r>
              <a:rPr lang="el-GR" sz="3200" b="1" dirty="0" err="1" smtClean="0"/>
              <a:t>εΑν</a:t>
            </a:r>
            <a:r>
              <a:rPr lang="el-GR" sz="3200" b="1" dirty="0" smtClean="0"/>
              <a:t> </a:t>
            </a:r>
            <a:r>
              <a:rPr lang="el-GR" sz="3200" b="1" dirty="0" smtClean="0"/>
              <a:t>δεν </a:t>
            </a:r>
            <a:r>
              <a:rPr lang="el-GR" sz="3200" b="1" dirty="0" err="1" smtClean="0"/>
              <a:t>υπΑρχει</a:t>
            </a:r>
            <a:r>
              <a:rPr lang="el-GR" sz="3200" b="1" dirty="0" smtClean="0"/>
              <a:t> </a:t>
            </a:r>
            <a:r>
              <a:rPr lang="el-GR" sz="3200" b="1" dirty="0" smtClean="0"/>
              <a:t>η </a:t>
            </a:r>
            <a:r>
              <a:rPr lang="el-GR" sz="3200" b="1" dirty="0" err="1" smtClean="0"/>
              <a:t>αναγνΩριση</a:t>
            </a:r>
            <a:r>
              <a:rPr lang="el-GR" sz="3200" b="1" dirty="0" smtClean="0"/>
              <a:t> </a:t>
            </a:r>
            <a:r>
              <a:rPr lang="el-GR" sz="3200" b="1" dirty="0" smtClean="0"/>
              <a:t>και ο  </a:t>
            </a:r>
            <a:r>
              <a:rPr lang="el-GR" sz="3200" b="1" dirty="0" err="1" smtClean="0"/>
              <a:t>σεβασμΟΣ</a:t>
            </a:r>
            <a:r>
              <a:rPr lang="el-GR" sz="3200" b="1" dirty="0" smtClean="0"/>
              <a:t> </a:t>
            </a:r>
            <a:r>
              <a:rPr lang="el-GR" sz="3200" b="1" dirty="0" err="1" smtClean="0"/>
              <a:t>τηΣ</a:t>
            </a:r>
            <a:r>
              <a:rPr lang="el-GR" sz="3200" b="1" dirty="0" smtClean="0"/>
              <a:t> </a:t>
            </a:r>
            <a:r>
              <a:rPr lang="el-GR" sz="3200" b="1" dirty="0" err="1" smtClean="0"/>
              <a:t>διαφορετικΟτηταΣ</a:t>
            </a:r>
            <a:endParaRPr lang="el-GR" sz="3200" dirty="0"/>
          </a:p>
        </p:txBody>
      </p:sp>
      <p:sp>
        <p:nvSpPr>
          <p:cNvPr id="3" name="2 - Υπότιτλος"/>
          <p:cNvSpPr>
            <a:spLocks noGrp="1"/>
          </p:cNvSpPr>
          <p:nvPr>
            <p:ph type="subTitle" idx="1"/>
          </p:nvPr>
        </p:nvSpPr>
        <p:spPr/>
        <p:txBody>
          <a:bodyPr/>
          <a:lstStyle/>
          <a:p>
            <a:endParaRPr lang="el-GR" dirty="0"/>
          </a:p>
        </p:txBody>
      </p:sp>
      <p:pic>
        <p:nvPicPr>
          <p:cNvPr id="4" name="3 - Εικόνα" descr="DSC07566.JPG"/>
          <p:cNvPicPr>
            <a:picLocks noChangeAspect="1"/>
          </p:cNvPicPr>
          <p:nvPr/>
        </p:nvPicPr>
        <p:blipFill>
          <a:blip r:embed="rId2" cstate="print"/>
          <a:stretch>
            <a:fillRect/>
          </a:stretch>
        </p:blipFill>
        <p:spPr>
          <a:xfrm>
            <a:off x="683568" y="2996952"/>
            <a:ext cx="7704856" cy="3384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p:spPr>
        <p:txBody>
          <a:bodyPr>
            <a:normAutofit fontScale="90000"/>
          </a:bodyPr>
          <a:lstStyle/>
          <a:p>
            <a:pPr algn="just"/>
            <a:r>
              <a:rPr lang="el-GR" dirty="0"/>
              <a:t/>
            </a:r>
            <a:br>
              <a:rPr lang="el-GR" dirty="0"/>
            </a:br>
            <a:r>
              <a:rPr lang="el-GR" dirty="0" smtClean="0"/>
              <a:t/>
            </a:r>
            <a:br>
              <a:rPr lang="el-GR" dirty="0" smtClean="0"/>
            </a:br>
            <a:r>
              <a:rPr lang="el-GR" dirty="0"/>
              <a:t/>
            </a:r>
            <a:br>
              <a:rPr lang="el-GR" dirty="0"/>
            </a:br>
            <a:r>
              <a:rPr lang="el-GR" dirty="0" smtClean="0"/>
              <a:t/>
            </a:r>
            <a:br>
              <a:rPr lang="el-GR" dirty="0" smtClean="0"/>
            </a:br>
            <a:r>
              <a:rPr lang="el-GR" dirty="0"/>
              <a:t/>
            </a:r>
            <a:br>
              <a:rPr lang="el-GR" dirty="0"/>
            </a:br>
            <a:r>
              <a:rPr lang="el-GR" dirty="0" smtClean="0"/>
              <a:t/>
            </a:r>
            <a:br>
              <a:rPr lang="el-GR" dirty="0" smtClean="0"/>
            </a:br>
            <a:r>
              <a:rPr lang="el-GR" dirty="0" smtClean="0"/>
              <a:t/>
            </a:r>
            <a:br>
              <a:rPr lang="el-GR" dirty="0" smtClean="0"/>
            </a:br>
            <a:r>
              <a:rPr lang="el-GR" sz="3600" b="1" dirty="0" smtClean="0"/>
              <a:t>Βοηθάει   τα παιδιά, έτσι ώστε να μάθουν να συναναστρέφονται θετικά μεταξύ τους.</a:t>
            </a:r>
            <a:br>
              <a:rPr lang="el-GR" sz="3600" b="1" dirty="0" smtClean="0"/>
            </a:br>
            <a:r>
              <a:rPr lang="el-GR" sz="3600" b="1" dirty="0" smtClean="0"/>
              <a:t>Να αναγνωρίζουν  την υπάρχουσα κοινωνική </a:t>
            </a:r>
            <a:r>
              <a:rPr lang="el-GR" sz="3600" b="1" dirty="0" err="1" smtClean="0"/>
              <a:t>πολυπολιτισμικότητα</a:t>
            </a:r>
            <a:r>
              <a:rPr lang="el-GR" sz="3600" b="1" dirty="0" smtClean="0"/>
              <a:t> και ταυτόχρονα να σέβονται τη διαφορετικότητα που υπάρχει ανάμεσα στους ανθρώπους. </a:t>
            </a:r>
            <a:endParaRPr lang="el-GR" sz="3600" b="1" dirty="0"/>
          </a:p>
        </p:txBody>
      </p:sp>
    </p:spTree>
    <p:extLst>
      <p:ext uri="{BB962C8B-B14F-4D97-AF65-F5344CB8AC3E}">
        <p14:creationId xmlns:p14="http://schemas.microsoft.com/office/powerpoint/2010/main" val="5986128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1935088"/>
          </a:xfrm>
        </p:spPr>
        <p:txBody>
          <a:bodyPr/>
          <a:lstStyle/>
          <a:p>
            <a:endParaRPr lang="el-GR" dirty="0"/>
          </a:p>
        </p:txBody>
      </p:sp>
      <p:pic>
        <p:nvPicPr>
          <p:cNvPr id="5" name="Θέση περιεχομένου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2462" y="3212976"/>
            <a:ext cx="4035829" cy="3025833"/>
          </a:xfrm>
        </p:spPr>
      </p:pic>
      <p:pic>
        <p:nvPicPr>
          <p:cNvPr id="6" name="Θέση περιεχομένου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88024" y="3212976"/>
            <a:ext cx="4035829" cy="3025833"/>
          </a:xfr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171400"/>
            <a:ext cx="9144000" cy="171400"/>
          </a:xfrm>
          <a:prstGeom prst="rect">
            <a:avLst/>
          </a:prstGeom>
        </p:spPr>
      </p:pic>
      <p:pic>
        <p:nvPicPr>
          <p:cNvPr id="8" name="Εικόνα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241147"/>
            <a:ext cx="6768752" cy="2808312"/>
          </a:xfrm>
          <a:prstGeom prst="rect">
            <a:avLst/>
          </a:prstGeom>
        </p:spPr>
      </p:pic>
    </p:spTree>
    <p:extLst>
      <p:ext uri="{BB962C8B-B14F-4D97-AF65-F5344CB8AC3E}">
        <p14:creationId xmlns:p14="http://schemas.microsoft.com/office/powerpoint/2010/main" val="34382874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8018"/>
          </a:xfrm>
        </p:spPr>
        <p:txBody>
          <a:bodyPr>
            <a:normAutofit fontScale="90000"/>
          </a:bodyPr>
          <a:lstStyle/>
          <a:p>
            <a:pPr algn="just"/>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l-GR" dirty="0" smtClean="0"/>
              <a:t/>
            </a:r>
            <a:br>
              <a:rPr lang="el-GR" dirty="0" smtClean="0"/>
            </a:br>
            <a:r>
              <a:rPr lang="el-GR" dirty="0" smtClean="0"/>
              <a:t/>
            </a:r>
            <a:br>
              <a:rPr lang="el-GR" dirty="0" smtClean="0"/>
            </a:br>
            <a:r>
              <a:rPr lang="el-GR" sz="3600" b="1" dirty="0" smtClean="0"/>
              <a:t>Συμπεριλαμβάνει στην εκπαιδευτική διαδικασία:  πολλά </a:t>
            </a:r>
            <a:r>
              <a:rPr lang="el-GR" sz="3600" b="1" dirty="0" err="1" smtClean="0"/>
              <a:t>μουσικοκινητικά</a:t>
            </a:r>
            <a:r>
              <a:rPr lang="el-GR" sz="3600" b="1" dirty="0" smtClean="0"/>
              <a:t> παιχνίδια, επισκέψεις –εξορμήσεις στην ευρύτερη περιοχή του νηπιαγωγείου ,  θεατρικά παιχνίδια, την χρήση του Η/Υ και εικόνων, ανάγνωση παραμυθιών με εικόνες και δραματοποιήσεις,  για να μπορούν  όλα τα παιδιά να </a:t>
            </a:r>
            <a:r>
              <a:rPr lang="el-GR" sz="3600" b="1" dirty="0" smtClean="0"/>
              <a:t>συμμετέχουν ενεργά </a:t>
            </a:r>
            <a:r>
              <a:rPr lang="el-GR" sz="3600" b="1" dirty="0" smtClean="0"/>
              <a:t> </a:t>
            </a:r>
            <a:r>
              <a:rPr lang="el-GR" sz="3600" b="1" dirty="0" smtClean="0"/>
              <a:t>να α</a:t>
            </a:r>
            <a:r>
              <a:rPr lang="el-GR" sz="3600" b="1" dirty="0" smtClean="0"/>
              <a:t>ντιλαμβάνονται</a:t>
            </a:r>
            <a:r>
              <a:rPr lang="el-GR" sz="3600" b="1" baseline="0" dirty="0" smtClean="0"/>
              <a:t> </a:t>
            </a:r>
            <a:r>
              <a:rPr lang="el-GR" sz="3600" b="1" dirty="0" smtClean="0"/>
              <a:t>και να μαθαίνουν δημιουργικά.</a:t>
            </a:r>
            <a:br>
              <a:rPr lang="el-GR" sz="3600" b="1" dirty="0" smtClean="0"/>
            </a:br>
            <a:endParaRPr lang="el-GR" sz="3600" b="1" dirty="0"/>
          </a:p>
        </p:txBody>
      </p:sp>
      <p:sp>
        <p:nvSpPr>
          <p:cNvPr id="3" name="Θέση περιεχομένου 2"/>
          <p:cNvSpPr>
            <a:spLocks noGrp="1"/>
          </p:cNvSpPr>
          <p:nvPr>
            <p:ph idx="1"/>
          </p:nvPr>
        </p:nvSpPr>
        <p:spPr>
          <a:xfrm>
            <a:off x="467544" y="332656"/>
            <a:ext cx="8136904" cy="5793507"/>
          </a:xfrm>
        </p:spPr>
        <p:txBody>
          <a:bodyPr/>
          <a:lstStyle/>
          <a:p>
            <a:pPr marL="0" indent="0" algn="ctr">
              <a:buNone/>
            </a:pPr>
            <a:endParaRPr lang="el-GR" dirty="0" smtClean="0"/>
          </a:p>
          <a:p>
            <a:pPr marL="0" indent="0" algn="ctr">
              <a:buNone/>
            </a:pPr>
            <a:endParaRPr lang="el-GR" dirty="0"/>
          </a:p>
          <a:p>
            <a:pPr marL="0" indent="0" algn="ctr">
              <a:buNone/>
            </a:pPr>
            <a:endParaRPr lang="el-GR" dirty="0"/>
          </a:p>
        </p:txBody>
      </p:sp>
    </p:spTree>
    <p:extLst>
      <p:ext uri="{BB962C8B-B14F-4D97-AF65-F5344CB8AC3E}">
        <p14:creationId xmlns:p14="http://schemas.microsoft.com/office/powerpoint/2010/main" val="8801457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
            </a:r>
            <a:br>
              <a:rPr lang="el-GR" sz="3200" b="1" dirty="0" smtClean="0"/>
            </a:br>
            <a:r>
              <a:rPr lang="el-GR" sz="3200" b="1" dirty="0" smtClean="0"/>
              <a:t>Παίξαμε </a:t>
            </a:r>
            <a:r>
              <a:rPr lang="el-GR" sz="3200" b="1" dirty="0" err="1" smtClean="0"/>
              <a:t>μουσικοκινητικά</a:t>
            </a:r>
            <a:r>
              <a:rPr lang="el-GR" sz="3200" b="1" dirty="0" smtClean="0"/>
              <a:t> παιχνίδια που προάγουν την συνεργασία και την ένταξη όλων σε ομάδες</a:t>
            </a:r>
            <a:endParaRPr lang="el-GR" sz="3200" b="1" dirty="0"/>
          </a:p>
        </p:txBody>
      </p:sp>
      <p:pic>
        <p:nvPicPr>
          <p:cNvPr id="5" name="4 - Θέση περιεχομένου" descr="DSC07715.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728.JPG"/>
          <p:cNvPicPr>
            <a:picLocks noGrp="1" noChangeAspect="1"/>
          </p:cNvPicPr>
          <p:nvPr>
            <p:ph sz="half" idx="2"/>
          </p:nvPr>
        </p:nvPicPr>
        <p:blipFill>
          <a:blip r:embed="rId3" cstate="print"/>
          <a:stretch>
            <a:fillRect/>
          </a:stretch>
        </p:blipFill>
        <p:spPr>
          <a:xfrm>
            <a:off x="4648200" y="2348706"/>
            <a:ext cx="4038600" cy="3028950"/>
          </a:xfrm>
        </p:spPr>
      </p:pic>
    </p:spTree>
    <p:extLst>
      <p:ext uri="{BB962C8B-B14F-4D97-AF65-F5344CB8AC3E}">
        <p14:creationId xmlns:p14="http://schemas.microsoft.com/office/powerpoint/2010/main" val="7454289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
            </a:r>
            <a:br>
              <a:rPr lang="el-GR" sz="3200" b="1" dirty="0" smtClean="0"/>
            </a:br>
            <a:r>
              <a:rPr lang="el-GR" sz="3200" b="1" dirty="0" smtClean="0"/>
              <a:t>Περπατήσαμε και γνωρίσαμε την γειτονιά μας και τους γείτονες μας </a:t>
            </a:r>
            <a:r>
              <a:rPr lang="el-GR" sz="3200" b="1" dirty="0" smtClean="0"/>
              <a:t>-καταστηματάρχες </a:t>
            </a:r>
            <a:endParaRPr lang="el-GR" sz="3200" b="1" dirty="0"/>
          </a:p>
        </p:txBody>
      </p:sp>
      <p:pic>
        <p:nvPicPr>
          <p:cNvPr id="5" name="4 - Θέση περιεχομένου" descr="IMG_1480.JPG"/>
          <p:cNvPicPr>
            <a:picLocks noGrp="1" noChangeAspect="1"/>
          </p:cNvPicPr>
          <p:nvPr>
            <p:ph sz="half" idx="1"/>
          </p:nvPr>
        </p:nvPicPr>
        <p:blipFill>
          <a:blip r:embed="rId2" cstate="print"/>
          <a:stretch>
            <a:fillRect/>
          </a:stretch>
        </p:blipFill>
        <p:spPr>
          <a:xfrm>
            <a:off x="467544" y="2564904"/>
            <a:ext cx="4038600" cy="3028950"/>
          </a:xfrm>
          <a:scene3d>
            <a:camera prst="orthographicFront">
              <a:rot lat="0" lon="0" rev="16200000"/>
            </a:camera>
            <a:lightRig rig="threePt" dir="t"/>
          </a:scene3d>
        </p:spPr>
      </p:pic>
      <p:pic>
        <p:nvPicPr>
          <p:cNvPr id="6" name="5 - Θέση περιεχομένου" descr="IMG_1513.JPG"/>
          <p:cNvPicPr>
            <a:picLocks noGrp="1" noChangeAspect="1"/>
          </p:cNvPicPr>
          <p:nvPr>
            <p:ph sz="half" idx="2"/>
          </p:nvPr>
        </p:nvPicPr>
        <p:blipFill>
          <a:blip r:embed="rId3" cstate="print"/>
          <a:stretch>
            <a:fillRect/>
          </a:stretch>
        </p:blipFill>
        <p:spPr>
          <a:xfrm>
            <a:off x="4716016" y="2636912"/>
            <a:ext cx="4038600" cy="3028950"/>
          </a:xfrm>
          <a:scene3d>
            <a:camera prst="orthographicFront">
              <a:rot lat="0" lon="0" rev="16200000"/>
            </a:camera>
            <a:lightRig rig="threePt" dir="t"/>
          </a:scene3d>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Παρατηρήσαμε και επισημάναμε τα προβλήματα της περιοχής μας</a:t>
            </a:r>
            <a:endParaRPr lang="el-GR" sz="3200" b="1" dirty="0"/>
          </a:p>
        </p:txBody>
      </p:sp>
      <p:pic>
        <p:nvPicPr>
          <p:cNvPr id="5" name="4 - Θέση περιεχομένου" descr="IMG_1473.JPG"/>
          <p:cNvPicPr>
            <a:picLocks noGrp="1" noChangeAspect="1"/>
          </p:cNvPicPr>
          <p:nvPr>
            <p:ph sz="half" idx="1"/>
          </p:nvPr>
        </p:nvPicPr>
        <p:blipFill>
          <a:blip r:embed="rId2" cstate="print"/>
          <a:stretch>
            <a:fillRect/>
          </a:stretch>
        </p:blipFill>
        <p:spPr>
          <a:xfrm>
            <a:off x="457200" y="2348706"/>
            <a:ext cx="4038600" cy="3028950"/>
          </a:xfrm>
          <a:scene3d>
            <a:camera prst="orthographicFront">
              <a:rot lat="0" lon="0" rev="16200000"/>
            </a:camera>
            <a:lightRig rig="threePt" dir="t"/>
          </a:scene3d>
        </p:spPr>
      </p:pic>
      <p:pic>
        <p:nvPicPr>
          <p:cNvPr id="6" name="5 - Θέση περιεχομένου" descr="IMG_1500.JPG"/>
          <p:cNvPicPr>
            <a:picLocks noGrp="1" noChangeAspect="1"/>
          </p:cNvPicPr>
          <p:nvPr>
            <p:ph sz="half" idx="2"/>
          </p:nvPr>
        </p:nvPicPr>
        <p:blipFill>
          <a:blip r:embed="rId3" cstate="print"/>
          <a:stretch>
            <a:fillRect/>
          </a:stretch>
        </p:blipFill>
        <p:spPr>
          <a:xfrm>
            <a:off x="4648200" y="1740008"/>
            <a:ext cx="4038600" cy="4246347"/>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Καθαρίσαμε την αυλή μας στα πλαίσια ενός προγράμματος ανακύκλωσης</a:t>
            </a:r>
            <a:endParaRPr lang="el-GR" sz="3200" b="1" dirty="0"/>
          </a:p>
        </p:txBody>
      </p:sp>
      <p:pic>
        <p:nvPicPr>
          <p:cNvPr id="5" name="4 - Θέση περιεχομένου" descr="DSC07055.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051.JPG"/>
          <p:cNvPicPr>
            <a:picLocks noGrp="1" noChangeAspect="1"/>
          </p:cNvPicPr>
          <p:nvPr>
            <p:ph sz="half" idx="2"/>
          </p:nvPr>
        </p:nvPicPr>
        <p:blipFill>
          <a:blip r:embed="rId3" cstate="print"/>
          <a:stretch>
            <a:fillRect/>
          </a:stretch>
        </p:blipFill>
        <p:spPr>
          <a:xfrm>
            <a:off x="4648200" y="2348706"/>
            <a:ext cx="4038600" cy="3028950"/>
          </a:xfrm>
          <a:scene3d>
            <a:camera prst="orthographicFront">
              <a:rot lat="0" lon="0" rev="16200000"/>
            </a:camera>
            <a:lightRig rig="threePt" dir="t"/>
          </a:scene3d>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332656"/>
            <a:ext cx="8229600" cy="1719064"/>
          </a:xfrm>
        </p:spPr>
        <p:txBody>
          <a:bodyPr>
            <a:noAutofit/>
          </a:bodyPr>
          <a:lstStyle/>
          <a:p>
            <a:r>
              <a:rPr lang="el-GR" sz="3200" b="1" dirty="0" smtClean="0"/>
              <a:t/>
            </a:r>
            <a:br>
              <a:rPr lang="el-GR" sz="3200" b="1" dirty="0" smtClean="0"/>
            </a:br>
            <a:r>
              <a:rPr lang="el-GR" sz="3200" b="1" dirty="0" smtClean="0"/>
              <a:t>Παίξαμε </a:t>
            </a:r>
            <a:r>
              <a:rPr lang="el-GR" sz="3200" b="1" dirty="0" smtClean="0"/>
              <a:t>με το φώς και τις σκιές, παρατηρήσαμε τους χαρακτήρες του Καραγκιόζη κι αποδεχτήκαμε διαφορετικές κουλτούρες χωρίς αρνητικές </a:t>
            </a:r>
            <a:r>
              <a:rPr lang="el-GR" sz="3200" b="1" dirty="0" smtClean="0"/>
              <a:t> αποχρώσεις</a:t>
            </a:r>
            <a:endParaRPr lang="el-GR" sz="3200" b="1" dirty="0"/>
          </a:p>
        </p:txBody>
      </p:sp>
      <p:pic>
        <p:nvPicPr>
          <p:cNvPr id="5" name="4 - Θέση περιεχομένου" descr="DSC07508.JPG"/>
          <p:cNvPicPr>
            <a:picLocks noGrp="1" noChangeAspect="1"/>
          </p:cNvPicPr>
          <p:nvPr>
            <p:ph sz="half" idx="1"/>
          </p:nvPr>
        </p:nvPicPr>
        <p:blipFill>
          <a:blip r:embed="rId2" cstate="print"/>
          <a:stretch>
            <a:fillRect/>
          </a:stretch>
        </p:blipFill>
        <p:spPr>
          <a:xfrm>
            <a:off x="467544" y="2996952"/>
            <a:ext cx="4038600" cy="3028950"/>
          </a:xfrm>
        </p:spPr>
      </p:pic>
      <p:pic>
        <p:nvPicPr>
          <p:cNvPr id="6" name="5 - Θέση περιεχομένου" descr="DSC07510.JPG"/>
          <p:cNvPicPr>
            <a:picLocks noGrp="1" noChangeAspect="1"/>
          </p:cNvPicPr>
          <p:nvPr>
            <p:ph sz="half" idx="2"/>
          </p:nvPr>
        </p:nvPicPr>
        <p:blipFill>
          <a:blip r:embed="rId3" cstate="print"/>
          <a:stretch>
            <a:fillRect/>
          </a:stretch>
        </p:blipFill>
        <p:spPr>
          <a:xfrm>
            <a:off x="4716016" y="2996952"/>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930226"/>
          </a:xfrm>
        </p:spPr>
        <p:txBody>
          <a:bodyPr>
            <a:noAutofit/>
          </a:bodyPr>
          <a:lstStyle/>
          <a:p>
            <a:r>
              <a:rPr lang="el-GR" sz="2800" b="1" dirty="0" smtClean="0"/>
              <a:t/>
            </a:r>
            <a:br>
              <a:rPr lang="el-GR" sz="2800" b="1" dirty="0" smtClean="0"/>
            </a:br>
            <a:r>
              <a:rPr lang="el-GR" sz="2800" b="1" dirty="0" smtClean="0"/>
              <a:t/>
            </a:r>
            <a:br>
              <a:rPr lang="el-GR" sz="2800" b="1" dirty="0" smtClean="0"/>
            </a:br>
            <a:r>
              <a:rPr lang="el-GR" sz="2800" b="1" dirty="0"/>
              <a:t/>
            </a:r>
            <a:br>
              <a:rPr lang="el-GR" sz="2800" b="1" dirty="0"/>
            </a:br>
            <a:r>
              <a:rPr lang="el-GR" sz="2800" b="1" dirty="0" smtClean="0"/>
              <a:t/>
            </a:r>
            <a:br>
              <a:rPr lang="el-GR" sz="2800" b="1" dirty="0" smtClean="0"/>
            </a:br>
            <a:r>
              <a:rPr lang="el-GR" sz="3200" b="1" dirty="0" smtClean="0"/>
              <a:t>Καλέσαμε στην τάξη την ομάδα εθελοντών του Προγράμματος «Κι αν ήσουν εσύ;» στη Β. Ελλάδα από το </a:t>
            </a:r>
            <a:r>
              <a:rPr lang="el-GR" sz="3200" b="1" dirty="0" err="1" smtClean="0"/>
              <a:t>Πανελ</a:t>
            </a:r>
            <a:r>
              <a:rPr lang="el-GR" sz="3200" b="1" dirty="0" smtClean="0"/>
              <a:t>. Δίκτυο για το Θέατρο στην Εκπαίδευση και λάβαμε μέρος σε δράσεις  στο σχολείο στο πρόγραμμα </a:t>
            </a:r>
            <a:r>
              <a:rPr lang="el-GR" sz="3200" b="1" dirty="0" smtClean="0"/>
              <a:t/>
            </a:r>
            <a:br>
              <a:rPr lang="el-GR" sz="3200" b="1" dirty="0" smtClean="0"/>
            </a:br>
            <a:r>
              <a:rPr lang="el-GR" sz="3200" b="1" dirty="0" smtClean="0"/>
              <a:t>« </a:t>
            </a:r>
            <a:r>
              <a:rPr lang="el-GR" sz="3200" b="1" dirty="0" smtClean="0"/>
              <a:t>ουράνιο τόξο». </a:t>
            </a:r>
            <a:r>
              <a:rPr lang="el-GR" sz="3200" dirty="0" smtClean="0"/>
              <a:t/>
            </a:r>
            <a:br>
              <a:rPr lang="el-GR" sz="3200" dirty="0" smtClean="0"/>
            </a:br>
            <a:endParaRPr lang="el-GR" sz="3200" dirty="0"/>
          </a:p>
        </p:txBody>
      </p:sp>
      <p:pic>
        <p:nvPicPr>
          <p:cNvPr id="5" name="4 - Θέση περιεχομένου" descr="DSC07352.JPG"/>
          <p:cNvPicPr>
            <a:picLocks noGrp="1" noChangeAspect="1"/>
          </p:cNvPicPr>
          <p:nvPr>
            <p:ph sz="half" idx="1"/>
          </p:nvPr>
        </p:nvPicPr>
        <p:blipFill>
          <a:blip r:embed="rId2" cstate="print"/>
          <a:stretch>
            <a:fillRect/>
          </a:stretch>
        </p:blipFill>
        <p:spPr>
          <a:xfrm>
            <a:off x="539552" y="3829050"/>
            <a:ext cx="4038600" cy="3028950"/>
          </a:xfrm>
        </p:spPr>
      </p:pic>
      <p:pic>
        <p:nvPicPr>
          <p:cNvPr id="6" name="5 - Θέση περιεχομένου" descr="DSC07355.JPG"/>
          <p:cNvPicPr>
            <a:picLocks noGrp="1" noChangeAspect="1"/>
          </p:cNvPicPr>
          <p:nvPr>
            <p:ph sz="half" idx="2"/>
          </p:nvPr>
        </p:nvPicPr>
        <p:blipFill>
          <a:blip r:embed="rId3" cstate="print"/>
          <a:stretch>
            <a:fillRect/>
          </a:stretch>
        </p:blipFill>
        <p:spPr>
          <a:xfrm>
            <a:off x="4788024" y="380407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Παίξαμε με  χρωματιστές ομπρέλες και πανιά</a:t>
            </a:r>
            <a:endParaRPr lang="el-GR" sz="3200" b="1" dirty="0"/>
          </a:p>
        </p:txBody>
      </p:sp>
      <p:pic>
        <p:nvPicPr>
          <p:cNvPr id="5" name="4 - Θέση περιεχομένου" descr="DSC07362.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364.JPG"/>
          <p:cNvPicPr>
            <a:picLocks noGrp="1" noChangeAspect="1"/>
          </p:cNvPicPr>
          <p:nvPr>
            <p:ph sz="half" idx="2"/>
          </p:nvPr>
        </p:nvPicPr>
        <p:blipFill>
          <a:blip r:embed="rId3" cstate="print"/>
          <a:stretch>
            <a:fillRect/>
          </a:stretch>
        </p:blipFill>
        <p:spPr>
          <a:xfrm>
            <a:off x="4648200" y="2348706"/>
            <a:ext cx="4038600" cy="3028950"/>
          </a:xfrm>
        </p:spPr>
      </p:pic>
    </p:spTree>
    <p:extLst>
      <p:ext uri="{BB962C8B-B14F-4D97-AF65-F5344CB8AC3E}">
        <p14:creationId xmlns:p14="http://schemas.microsoft.com/office/powerpoint/2010/main" val="16690060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b="1" dirty="0" smtClean="0"/>
              <a:t>ΠΡΟΫΠΟΘΕΣΕΙΣ</a:t>
            </a:r>
            <a:r>
              <a:rPr lang="el-GR" dirty="0" smtClean="0"/>
              <a:t/>
            </a:r>
            <a:br>
              <a:rPr lang="el-GR" dirty="0" smtClean="0"/>
            </a:br>
            <a:endParaRPr lang="el-GR" dirty="0"/>
          </a:p>
        </p:txBody>
      </p:sp>
      <p:sp>
        <p:nvSpPr>
          <p:cNvPr id="3" name="2 - Θέση περιεχομένου"/>
          <p:cNvSpPr>
            <a:spLocks noGrp="1"/>
          </p:cNvSpPr>
          <p:nvPr>
            <p:ph idx="1"/>
          </p:nvPr>
        </p:nvSpPr>
        <p:spPr>
          <a:xfrm>
            <a:off x="457200" y="908720"/>
            <a:ext cx="8229600" cy="5328592"/>
          </a:xfrm>
        </p:spPr>
        <p:txBody>
          <a:bodyPr/>
          <a:lstStyle/>
          <a:p>
            <a:pPr algn="just"/>
            <a:r>
              <a:rPr lang="el-GR" b="1" dirty="0" smtClean="0"/>
              <a:t>Ο σύγχρονος εκπαιδευτικός αισθάνεται πολυπολιτισμικός πολίτης και πρέπει να έχει την διάθεση να υπερβεί την δικιά του εθνοκεντρική </a:t>
            </a:r>
            <a:r>
              <a:rPr lang="el-GR" b="1" dirty="0" smtClean="0"/>
              <a:t>στενότητα, να </a:t>
            </a:r>
            <a:r>
              <a:rPr lang="el-GR" b="1" dirty="0" smtClean="0"/>
              <a:t>ενημερώνεται και να επιμορφώνεται συνεχώς.</a:t>
            </a:r>
          </a:p>
          <a:p>
            <a:endParaRPr lang="el-GR" dirty="0" smtClean="0"/>
          </a:p>
          <a:p>
            <a:endParaRPr lang="el-GR" dirty="0"/>
          </a:p>
        </p:txBody>
      </p:sp>
      <p:pic>
        <p:nvPicPr>
          <p:cNvPr id="4" name="3 - Εικόνα" descr="IMG_20170330_195051.jpg"/>
          <p:cNvPicPr>
            <a:picLocks noChangeAspect="1"/>
          </p:cNvPicPr>
          <p:nvPr/>
        </p:nvPicPr>
        <p:blipFill>
          <a:blip r:embed="rId2" cstate="print"/>
          <a:stretch>
            <a:fillRect/>
          </a:stretch>
        </p:blipFill>
        <p:spPr>
          <a:xfrm>
            <a:off x="611560" y="3573016"/>
            <a:ext cx="8208912" cy="27363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1143000"/>
          </a:xfrm>
        </p:spPr>
        <p:txBody>
          <a:bodyPr>
            <a:normAutofit/>
          </a:bodyPr>
          <a:lstStyle/>
          <a:p>
            <a:r>
              <a:rPr lang="el-GR" sz="3200" b="1" dirty="0" smtClean="0"/>
              <a:t>Χωριστήκαμε σε κατοίκους χρωματιστών χωρών. Όλοι ήταν χαρούμενοι. </a:t>
            </a:r>
            <a:endParaRPr lang="el-GR" sz="3200" b="1" dirty="0"/>
          </a:p>
        </p:txBody>
      </p:sp>
      <p:pic>
        <p:nvPicPr>
          <p:cNvPr id="5" name="4 - Θέση περιεχομένου" descr="DSC07358.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359.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
            </a:r>
            <a:br>
              <a:rPr lang="el-GR" sz="3200" b="1" dirty="0" smtClean="0"/>
            </a:br>
            <a:r>
              <a:rPr lang="el-GR" sz="3200" b="1" dirty="0" smtClean="0"/>
              <a:t>Όμως </a:t>
            </a:r>
            <a:r>
              <a:rPr lang="el-GR" sz="3200" b="1" dirty="0" smtClean="0"/>
              <a:t>όταν οι άνθρωποι άρχισαν να σκέφτονται μόνο τον εαυτό τους ,τα συναισθήματα άλλαξαν.</a:t>
            </a:r>
            <a:endParaRPr lang="el-GR" sz="3200" b="1" dirty="0"/>
          </a:p>
        </p:txBody>
      </p:sp>
      <p:pic>
        <p:nvPicPr>
          <p:cNvPr id="5" name="4 - Θέση περιεχομένου" descr="DSC07368.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367.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b="1" dirty="0" smtClean="0"/>
              <a:t/>
            </a:r>
            <a:br>
              <a:rPr lang="el-GR" sz="3200" b="1" dirty="0" smtClean="0"/>
            </a:br>
            <a:r>
              <a:rPr lang="el-GR" sz="3600" b="1" dirty="0" smtClean="0"/>
              <a:t>Οι </a:t>
            </a:r>
            <a:r>
              <a:rPr lang="el-GR" sz="3600" b="1" dirty="0" smtClean="0"/>
              <a:t>κάτοικοι έπρεπε να εγκαταλείψουν την χώρα τους. Όμως κάποιοι δεν μπορούν, ή δεν θέλουν να φύγουν από την πατρίδα τους και μένουν πίσω</a:t>
            </a:r>
            <a:r>
              <a:rPr lang="el-GR" sz="3600" dirty="0" smtClean="0"/>
              <a:t>.</a:t>
            </a:r>
            <a:endParaRPr lang="el-GR" sz="3600" dirty="0"/>
          </a:p>
        </p:txBody>
      </p:sp>
      <p:pic>
        <p:nvPicPr>
          <p:cNvPr id="7" name="6 - Θέση περιεχομένου" descr="DSC07378.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381.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116632"/>
            <a:ext cx="8229600" cy="1143000"/>
          </a:xfrm>
        </p:spPr>
        <p:txBody>
          <a:bodyPr>
            <a:normAutofit fontScale="90000"/>
          </a:bodyPr>
          <a:lstStyle/>
          <a:p>
            <a:r>
              <a:rPr lang="el-GR" sz="3600" b="1" dirty="0" smtClean="0"/>
              <a:t/>
            </a:r>
            <a:br>
              <a:rPr lang="el-GR" sz="3600" b="1" dirty="0" smtClean="0"/>
            </a:br>
            <a:r>
              <a:rPr lang="el-GR" sz="3600" dirty="0"/>
              <a:t/>
            </a:r>
            <a:br>
              <a:rPr lang="el-GR" sz="3600" dirty="0"/>
            </a:br>
            <a:r>
              <a:rPr lang="el-GR" sz="3600" b="1" dirty="0" smtClean="0"/>
              <a:t>Αν </a:t>
            </a:r>
            <a:r>
              <a:rPr lang="el-GR" sz="3600" b="1" dirty="0" smtClean="0"/>
              <a:t>όμως οι άνθρωποι από όλες τις χώρες των χρωμάτων αποφασίσουν να ζήσουν μαζί, μπορεί να φτιάξουν  ένα πανέμορφο ουράνιο τόξο</a:t>
            </a:r>
            <a:r>
              <a:rPr lang="el-GR" sz="3200" b="1" dirty="0" smtClean="0"/>
              <a:t>!</a:t>
            </a:r>
            <a:endParaRPr lang="el-GR" sz="3200" b="1" dirty="0"/>
          </a:p>
        </p:txBody>
      </p:sp>
      <p:pic>
        <p:nvPicPr>
          <p:cNvPr id="5" name="4 - Θέση περιεχομένου" descr="DSC07389.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395.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Μπορούν να χορέψουν </a:t>
            </a:r>
            <a:r>
              <a:rPr lang="el-GR" sz="3200" b="1" dirty="0" smtClean="0"/>
              <a:t>–να παίξουν μαζί του και να γίνουν μια πολύ μεγάλη </a:t>
            </a:r>
            <a:r>
              <a:rPr lang="el-GR" sz="3200" b="1" u="sng" dirty="0" smtClean="0"/>
              <a:t>παρέα! </a:t>
            </a:r>
            <a:endParaRPr lang="el-GR" sz="3200" b="1" u="sng" dirty="0"/>
          </a:p>
        </p:txBody>
      </p:sp>
      <p:pic>
        <p:nvPicPr>
          <p:cNvPr id="5" name="4 - Θέση περιεχομένου" descr="IMG_1970.JPG"/>
          <p:cNvPicPr>
            <a:picLocks noGrp="1" noChangeAspect="1"/>
          </p:cNvPicPr>
          <p:nvPr>
            <p:ph sz="half" idx="1"/>
          </p:nvPr>
        </p:nvPicPr>
        <p:blipFill>
          <a:blip r:embed="rId2" cstate="print"/>
          <a:stretch>
            <a:fillRect/>
          </a:stretch>
        </p:blipFill>
        <p:spPr>
          <a:xfrm>
            <a:off x="467544" y="2276872"/>
            <a:ext cx="4038600" cy="3028950"/>
          </a:xfrm>
          <a:scene3d>
            <a:camera prst="orthographicFront">
              <a:rot lat="0" lon="0" rev="16200000"/>
            </a:camera>
            <a:lightRig rig="threePt" dir="t"/>
          </a:scene3d>
        </p:spPr>
      </p:pic>
      <p:pic>
        <p:nvPicPr>
          <p:cNvPr id="6" name="5 - Θέση περιεχομένου" descr="IMG_1979.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dirty="0" smtClean="0"/>
              <a:t>.</a:t>
            </a:r>
            <a:r>
              <a:rPr lang="el-GR" sz="3600" dirty="0" smtClean="0"/>
              <a:t> </a:t>
            </a:r>
            <a:r>
              <a:rPr lang="el-GR" sz="3600" dirty="0"/>
              <a:t>Ζωγραφίσαμε τις αναμνήσεις μας και χαρίσαμε ένα βιβλίο με τις ζωγραφιές μας στις </a:t>
            </a:r>
            <a:r>
              <a:rPr lang="el-GR" sz="3600" dirty="0" err="1"/>
              <a:t>εμψυχώτριε</a:t>
            </a:r>
            <a:r>
              <a:rPr lang="el-GR" sz="3200" dirty="0" err="1"/>
              <a:t>ς</a:t>
            </a:r>
            <a:endParaRPr lang="el-GR" sz="3200" b="1" dirty="0"/>
          </a:p>
        </p:txBody>
      </p:sp>
      <p:pic>
        <p:nvPicPr>
          <p:cNvPr id="5" name="4 - Θέση περιεχομένου" descr="DSC07521.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408.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 name="4 - Θέση περιεχομένου" descr="DSC07412.JPG"/>
          <p:cNvPicPr>
            <a:picLocks noGrp="1" noChangeAspect="1"/>
          </p:cNvPicPr>
          <p:nvPr>
            <p:ph sz="half" idx="1"/>
          </p:nvPr>
        </p:nvPicPr>
        <p:blipFill>
          <a:blip r:embed="rId2" cstate="print"/>
          <a:stretch>
            <a:fillRect/>
          </a:stretch>
        </p:blipFill>
        <p:spPr>
          <a:xfrm>
            <a:off x="457200" y="2602157"/>
            <a:ext cx="4038600" cy="2522048"/>
          </a:xfrm>
        </p:spPr>
      </p:pic>
      <p:pic>
        <p:nvPicPr>
          <p:cNvPr id="6" name="5 - Θέση περιεχομένου" descr="DSC07603.JPG"/>
          <p:cNvPicPr>
            <a:picLocks noGrp="1" noChangeAspect="1"/>
          </p:cNvPicPr>
          <p:nvPr>
            <p:ph sz="half" idx="2"/>
          </p:nvPr>
        </p:nvPicPr>
        <p:blipFill>
          <a:blip r:embed="rId3" cstate="print"/>
          <a:stretch>
            <a:fillRect/>
          </a:stretch>
        </p:blipFill>
        <p:spPr>
          <a:xfrm>
            <a:off x="4644008" y="2852936"/>
            <a:ext cx="4038600" cy="2524720"/>
          </a:xfrm>
        </p:spPr>
      </p:pic>
      <p:pic>
        <p:nvPicPr>
          <p:cNvPr id="7" name="6 - Εικόνα" descr="DSC07420.JPG"/>
          <p:cNvPicPr>
            <a:picLocks noChangeAspect="1"/>
          </p:cNvPicPr>
          <p:nvPr/>
        </p:nvPicPr>
        <p:blipFill>
          <a:blip r:embed="rId4" cstate="print"/>
          <a:stretch>
            <a:fillRect/>
          </a:stretch>
        </p:blipFill>
        <p:spPr>
          <a:xfrm>
            <a:off x="467544" y="404664"/>
            <a:ext cx="4176464" cy="2376264"/>
          </a:xfrm>
          <a:prstGeom prst="rect">
            <a:avLst/>
          </a:prstGeom>
        </p:spPr>
      </p:pic>
      <p:pic>
        <p:nvPicPr>
          <p:cNvPr id="8" name="7 - Εικόνα" descr="DSC07626.JPG"/>
          <p:cNvPicPr>
            <a:picLocks noChangeAspect="1"/>
          </p:cNvPicPr>
          <p:nvPr/>
        </p:nvPicPr>
        <p:blipFill>
          <a:blip r:embed="rId5" cstate="print"/>
          <a:stretch>
            <a:fillRect/>
          </a:stretch>
        </p:blipFill>
        <p:spPr>
          <a:xfrm>
            <a:off x="4716016" y="404664"/>
            <a:ext cx="3960440" cy="2376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8229600" cy="1143000"/>
          </a:xfrm>
        </p:spPr>
        <p:txBody>
          <a:bodyPr>
            <a:normAutofit fontScale="90000"/>
          </a:bodyPr>
          <a:lstStyle/>
          <a:p>
            <a:r>
              <a:rPr lang="el-GR" sz="3200" b="1" dirty="0" smtClean="0"/>
              <a:t/>
            </a:r>
            <a:br>
              <a:rPr lang="el-GR" sz="3200" b="1" dirty="0" smtClean="0"/>
            </a:br>
            <a:r>
              <a:rPr lang="el-GR" sz="3600" b="1" dirty="0" smtClean="0"/>
              <a:t>Στα </a:t>
            </a:r>
            <a:r>
              <a:rPr lang="el-GR" sz="3600" b="1" dirty="0" smtClean="0"/>
              <a:t>πλαίσια δράσεων για το Δίκτυο Δημιουργικής Γραφής  με θέμα την «παρέα», παίξαμε παιχνίδια  και ζωγραφίσαμε τις δράσεις μας</a:t>
            </a:r>
            <a:r>
              <a:rPr lang="el-GR" sz="3200" b="1" dirty="0" smtClean="0"/>
              <a:t>.</a:t>
            </a:r>
            <a:endParaRPr lang="el-GR" sz="3200" b="1" dirty="0"/>
          </a:p>
        </p:txBody>
      </p:sp>
      <p:pic>
        <p:nvPicPr>
          <p:cNvPr id="7" name="6 - Θέση περιεχομένου" descr="DSC07514.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523.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b="1" dirty="0" smtClean="0"/>
              <a:t/>
            </a:r>
            <a:br>
              <a:rPr lang="el-GR" sz="3200" b="1" dirty="0" smtClean="0"/>
            </a:br>
            <a:r>
              <a:rPr lang="el-GR" sz="3600" b="1" dirty="0" smtClean="0"/>
              <a:t>Διαβάσαμε </a:t>
            </a:r>
            <a:r>
              <a:rPr lang="el-GR" sz="3600" b="1" dirty="0" smtClean="0"/>
              <a:t>,δραματοποιήσαμε, ζωγραφίσαμε  πολλά παραμύθια όπως την «</a:t>
            </a:r>
            <a:r>
              <a:rPr lang="el-GR" sz="3600" b="1" dirty="0" err="1" smtClean="0"/>
              <a:t>Ντενεκεδούπολη</a:t>
            </a:r>
            <a:r>
              <a:rPr lang="el-GR" sz="3600" b="1" dirty="0" smtClean="0"/>
              <a:t>», τον μύθο της «</a:t>
            </a:r>
            <a:r>
              <a:rPr lang="el-GR" sz="3600" b="1" dirty="0" err="1" smtClean="0"/>
              <a:t>Αλκυόνης»κλπ</a:t>
            </a:r>
            <a:endParaRPr lang="el-GR" sz="3600" b="1" dirty="0"/>
          </a:p>
        </p:txBody>
      </p:sp>
      <p:pic>
        <p:nvPicPr>
          <p:cNvPr id="5" name="4 - Θέση περιεχομένου" descr="DSC07476.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620.JPG"/>
          <p:cNvPicPr>
            <a:picLocks noGrp="1" noChangeAspect="1"/>
          </p:cNvPicPr>
          <p:nvPr>
            <p:ph sz="half" idx="2"/>
          </p:nvPr>
        </p:nvPicPr>
        <p:blipFill>
          <a:blip r:embed="rId3" cstate="print"/>
          <a:stretch>
            <a:fillRect/>
          </a:stretch>
        </p:blipFill>
        <p:spPr>
          <a:xfrm>
            <a:off x="4644008" y="2780928"/>
            <a:ext cx="4038600" cy="3028950"/>
          </a:xfrm>
          <a:scene3d>
            <a:camera prst="orthographicFront">
              <a:rot lat="0" lon="0" rev="16200000"/>
            </a:camera>
            <a:lightRig rig="threePt" dir="t"/>
          </a:scene3d>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Φτιάξαμε την δική μας </a:t>
            </a:r>
            <a:r>
              <a:rPr lang="el-GR" sz="3200" b="1" dirty="0" err="1" smtClean="0"/>
              <a:t>παραμυθοχώρα</a:t>
            </a:r>
            <a:r>
              <a:rPr lang="el-GR" sz="3200" b="1" dirty="0" smtClean="0"/>
              <a:t> με τους ήρωες που αγαπάμε </a:t>
            </a:r>
            <a:r>
              <a:rPr lang="el-GR" sz="3200" b="1" dirty="0"/>
              <a:t> </a:t>
            </a:r>
            <a:r>
              <a:rPr lang="el-GR" sz="3200" b="1" dirty="0" smtClean="0"/>
              <a:t>περισσότερο.</a:t>
            </a:r>
            <a:endParaRPr lang="el-GR" sz="3200" b="1" dirty="0"/>
          </a:p>
        </p:txBody>
      </p:sp>
      <p:pic>
        <p:nvPicPr>
          <p:cNvPr id="10" name="9 - Θέση περιεχομένου" descr="DSC07552.JPG"/>
          <p:cNvPicPr>
            <a:picLocks noGrp="1" noChangeAspect="1"/>
          </p:cNvPicPr>
          <p:nvPr>
            <p:ph sz="half" idx="1"/>
          </p:nvPr>
        </p:nvPicPr>
        <p:blipFill>
          <a:blip r:embed="rId2" cstate="print"/>
          <a:stretch>
            <a:fillRect/>
          </a:stretch>
        </p:blipFill>
        <p:spPr>
          <a:xfrm>
            <a:off x="457200" y="2348706"/>
            <a:ext cx="4038600" cy="3028950"/>
          </a:xfrm>
        </p:spPr>
      </p:pic>
      <p:pic>
        <p:nvPicPr>
          <p:cNvPr id="8" name="7 - Θέση περιεχομένου" descr="DSC07557.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fontScale="90000"/>
          </a:bodyPr>
          <a:lstStyle/>
          <a:p>
            <a:pPr algn="just"/>
            <a:r>
              <a:rPr lang="el-GR" sz="3600" b="1" dirty="0"/>
              <a:t/>
            </a:r>
            <a:br>
              <a:rPr lang="el-GR" sz="3600" b="1" dirty="0"/>
            </a:br>
            <a:r>
              <a:rPr lang="el-GR" sz="3600" b="1" dirty="0" smtClean="0"/>
              <a:t/>
            </a:r>
            <a:br>
              <a:rPr lang="el-GR" sz="3600" b="1" dirty="0" smtClean="0"/>
            </a:br>
            <a:r>
              <a:rPr lang="el-GR" sz="3600" b="1" dirty="0"/>
              <a:t/>
            </a:r>
            <a:br>
              <a:rPr lang="el-GR" sz="3600" b="1" dirty="0"/>
            </a:br>
            <a:r>
              <a:rPr lang="en-US" sz="3600" b="1" dirty="0" smtClean="0"/>
              <a:t/>
            </a:r>
            <a:br>
              <a:rPr lang="en-US" sz="3600" b="1" dirty="0" smtClean="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smtClean="0"/>
              <a:t>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l-GR" b="1" dirty="0" smtClean="0"/>
              <a:t>. </a:t>
            </a:r>
            <a:r>
              <a:rPr lang="el-GR" dirty="0"/>
              <a:t/>
            </a:r>
            <a:br>
              <a:rPr lang="el-GR" dirty="0"/>
            </a:br>
            <a:r>
              <a:rPr lang="el-GR" dirty="0" smtClean="0"/>
              <a:t/>
            </a:r>
            <a:br>
              <a:rPr lang="el-GR" dirty="0" smtClean="0"/>
            </a:br>
            <a:endParaRPr lang="el-GR" dirty="0"/>
          </a:p>
        </p:txBody>
      </p:sp>
      <p:sp>
        <p:nvSpPr>
          <p:cNvPr id="4" name="Θέση περιεχομένου 3"/>
          <p:cNvSpPr>
            <a:spLocks noGrp="1"/>
          </p:cNvSpPr>
          <p:nvPr>
            <p:ph idx="1"/>
          </p:nvPr>
        </p:nvSpPr>
        <p:spPr>
          <a:xfrm>
            <a:off x="395536" y="1196752"/>
            <a:ext cx="8229600" cy="5145435"/>
          </a:xfrm>
        </p:spPr>
        <p:txBody>
          <a:bodyPr/>
          <a:lstStyle/>
          <a:p>
            <a:pPr marL="0" indent="0">
              <a:buNone/>
            </a:pPr>
            <a:endParaRPr lang="el-GR" dirty="0" smtClean="0"/>
          </a:p>
          <a:p>
            <a:pPr marL="0" indent="0" algn="just">
              <a:buNone/>
            </a:pPr>
            <a:r>
              <a:rPr lang="el-GR" b="1" dirty="0"/>
              <a:t>Δημιουργεί το ασφαλές υπόβαθρο της αποδοχής των προσφυγόπουλων και της  συνεργασίας με τους υπόλοιπους γονείς  κρατώντας θετική </a:t>
            </a:r>
            <a:r>
              <a:rPr lang="el-GR" b="1" dirty="0" smtClean="0"/>
              <a:t>στάση, ενημερώνοντας </a:t>
            </a:r>
            <a:r>
              <a:rPr lang="el-GR" b="1" dirty="0"/>
              <a:t>σωστά και χτίζοντας γέφυρες επικοινωνίας  και συναναστροφής μεταξύ όλων των </a:t>
            </a:r>
            <a:r>
              <a:rPr lang="el-GR" b="1" dirty="0" smtClean="0"/>
              <a:t>γονέων.</a:t>
            </a:r>
            <a:endParaRPr lang="el-GR" b="1"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Δουλέψαμε σε πολλές μικρές και μεγαλύτερες ομάδες </a:t>
            </a:r>
            <a:endParaRPr lang="el-GR" sz="3200" b="1" dirty="0"/>
          </a:p>
        </p:txBody>
      </p:sp>
      <p:pic>
        <p:nvPicPr>
          <p:cNvPr id="5" name="4 - Θέση περιεχομένου" descr="DSC07636.JPG"/>
          <p:cNvPicPr>
            <a:picLocks noGrp="1" noChangeAspect="1"/>
          </p:cNvPicPr>
          <p:nvPr>
            <p:ph sz="half" idx="1"/>
          </p:nvPr>
        </p:nvPicPr>
        <p:blipFill>
          <a:blip r:embed="rId2" cstate="print"/>
          <a:stretch>
            <a:fillRect/>
          </a:stretch>
        </p:blipFill>
        <p:spPr>
          <a:xfrm>
            <a:off x="457200" y="2348706"/>
            <a:ext cx="4038600" cy="3028950"/>
          </a:xfrm>
        </p:spPr>
      </p:pic>
      <p:pic>
        <p:nvPicPr>
          <p:cNvPr id="6" name="5 - Θέση περιεχομένου" descr="DSC07650.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71400"/>
            <a:ext cx="8229600" cy="2880320"/>
          </a:xfrm>
        </p:spPr>
        <p:txBody>
          <a:bodyPr>
            <a:noAutofit/>
          </a:bodyPr>
          <a:lstStyle/>
          <a:p>
            <a:r>
              <a:rPr lang="el-GR" sz="3200" b="1" dirty="0" smtClean="0"/>
              <a:t/>
            </a:r>
            <a:br>
              <a:rPr lang="el-GR" sz="3200" b="1" dirty="0" smtClean="0"/>
            </a:br>
            <a:r>
              <a:rPr lang="el-GR" sz="3200" b="1" dirty="0" smtClean="0"/>
              <a:t>Η </a:t>
            </a:r>
            <a:r>
              <a:rPr lang="el-GR" sz="3200" b="1" dirty="0" err="1" smtClean="0"/>
              <a:t>Φάτμα</a:t>
            </a:r>
            <a:r>
              <a:rPr lang="el-GR" sz="3200" b="1" dirty="0" smtClean="0"/>
              <a:t> κι η </a:t>
            </a:r>
            <a:r>
              <a:rPr lang="el-GR" sz="3200" b="1" dirty="0" err="1" smtClean="0"/>
              <a:t>Ρουκάγια</a:t>
            </a:r>
            <a:r>
              <a:rPr lang="el-GR" sz="3200" b="1" dirty="0" smtClean="0"/>
              <a:t> έχουν ενταχθεί στην τάξη μας φυσιολογικά, παίζουν, γράφουν, μετρούν στα ελληνικά, συμμετέχουν σε όλες τις δράσεις και τις εκδηλώσεις του νηπιαγωγείου χαρούμενα και </a:t>
            </a:r>
            <a:r>
              <a:rPr lang="el-GR" sz="3200" b="1" dirty="0" smtClean="0"/>
              <a:t>δημιουργικά.</a:t>
            </a:r>
            <a:endParaRPr lang="el-GR" sz="3200" b="1" dirty="0"/>
          </a:p>
        </p:txBody>
      </p:sp>
      <p:pic>
        <p:nvPicPr>
          <p:cNvPr id="1026" name="Picture 2" descr="C:\Users\ΒΑΙΑ\Desktop\φωτο 2017-18\ουρανιο τοξο\101MSDCF\DSC07622.JPG"/>
          <p:cNvPicPr>
            <a:picLocks noGrp="1" noChangeAspect="1" noChangeArrowheads="1"/>
          </p:cNvPicPr>
          <p:nvPr>
            <p:ph sz="half" idx="1"/>
          </p:nvPr>
        </p:nvPicPr>
        <p:blipFill>
          <a:blip r:embed="rId2" cstate="print"/>
          <a:stretch>
            <a:fillRect/>
          </a:stretch>
        </p:blipFill>
        <p:spPr bwMode="auto">
          <a:xfrm>
            <a:off x="539552" y="3429000"/>
            <a:ext cx="4038600" cy="3028950"/>
          </a:xfrm>
          <a:prstGeom prst="rect">
            <a:avLst/>
          </a:prstGeom>
          <a:noFill/>
        </p:spPr>
      </p:pic>
      <p:pic>
        <p:nvPicPr>
          <p:cNvPr id="1027" name="Picture 3"/>
          <p:cNvPicPr>
            <a:picLocks noGrp="1" noChangeAspect="1" noChangeArrowheads="1"/>
          </p:cNvPicPr>
          <p:nvPr>
            <p:ph sz="half" idx="2"/>
          </p:nvPr>
        </p:nvPicPr>
        <p:blipFill>
          <a:blip r:embed="rId3" cstate="print"/>
          <a:stretch>
            <a:fillRect/>
          </a:stretch>
        </p:blipFill>
        <p:spPr bwMode="auto">
          <a:xfrm>
            <a:off x="4716016" y="3429000"/>
            <a:ext cx="4038600" cy="30289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930226"/>
          </a:xfrm>
        </p:spPr>
        <p:txBody>
          <a:bodyPr/>
          <a:lstStyle/>
          <a:p>
            <a:endParaRPr lang="el-GR" dirty="0"/>
          </a:p>
        </p:txBody>
      </p:sp>
      <p:pic>
        <p:nvPicPr>
          <p:cNvPr id="5" name="Θέση περιεχομένου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8585" y="2458330"/>
            <a:ext cx="4035829" cy="2809702"/>
          </a:xfrm>
        </p:spPr>
      </p:pic>
      <p:pic>
        <p:nvPicPr>
          <p:cNvPr id="6" name="Θέση περιεχομένου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9585" y="2495738"/>
            <a:ext cx="4035829" cy="2734887"/>
          </a:xfrm>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32656"/>
            <a:ext cx="4248472" cy="2664296"/>
          </a:xfrm>
          <a:prstGeom prst="rect">
            <a:avLst/>
          </a:prstGeom>
        </p:spPr>
      </p:pic>
      <p:pic>
        <p:nvPicPr>
          <p:cNvPr id="8" name="Εικόνα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32656"/>
            <a:ext cx="4104456" cy="2664296"/>
          </a:xfrm>
          <a:prstGeom prst="rect">
            <a:avLst/>
          </a:prstGeom>
        </p:spPr>
      </p:pic>
    </p:spTree>
    <p:extLst>
      <p:ext uri="{BB962C8B-B14F-4D97-AF65-F5344CB8AC3E}">
        <p14:creationId xmlns:p14="http://schemas.microsoft.com/office/powerpoint/2010/main" val="29435243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5" name="Θέση περιεχομένου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0452" y="404664"/>
            <a:ext cx="4038600" cy="3028950"/>
          </a:xfrm>
        </p:spPr>
      </p:pic>
      <p:pic>
        <p:nvPicPr>
          <p:cNvPr id="6" name="Θέση περιεχομένου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9992" y="404664"/>
            <a:ext cx="4038600" cy="3028950"/>
          </a:xfr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664118"/>
            <a:ext cx="3240360" cy="2956949"/>
          </a:xfrm>
          <a:prstGeom prst="rect">
            <a:avLst/>
          </a:prstGeom>
          <a:scene3d>
            <a:camera prst="orthographicFront">
              <a:rot lat="0" lon="0" rev="16200000"/>
            </a:camera>
            <a:lightRig rig="threePt" dir="t"/>
          </a:scene3d>
        </p:spPr>
      </p:pic>
      <p:pic>
        <p:nvPicPr>
          <p:cNvPr id="8" name="Εικόνα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669023"/>
            <a:ext cx="3528392" cy="2956950"/>
          </a:xfrm>
          <a:prstGeom prst="rect">
            <a:avLst/>
          </a:prstGeom>
        </p:spPr>
      </p:pic>
    </p:spTree>
    <p:extLst>
      <p:ext uri="{BB962C8B-B14F-4D97-AF65-F5344CB8AC3E}">
        <p14:creationId xmlns:p14="http://schemas.microsoft.com/office/powerpoint/2010/main" val="27590329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ln>
            <a:solidFill>
              <a:schemeClr val="accent1">
                <a:lumMod val="75000"/>
              </a:schemeClr>
            </a:solidFill>
          </a:ln>
        </p:spPr>
        <p:txBody>
          <a:bodyPr>
            <a:normAutofit/>
          </a:bodyPr>
          <a:lstStyle/>
          <a:p>
            <a:r>
              <a:rPr lang="el-GR" sz="4000" dirty="0" smtClean="0"/>
              <a:t>ΣΑΣ ΕΥΧΑΡΙΣΤΩ ΠΟΛΥ!</a:t>
            </a:r>
            <a:endParaRPr lang="el-GR" sz="4000" dirty="0"/>
          </a:p>
        </p:txBody>
      </p:sp>
      <p:sp>
        <p:nvSpPr>
          <p:cNvPr id="3" name="Υπότιτλος 2"/>
          <p:cNvSpPr>
            <a:spLocks noGrp="1"/>
          </p:cNvSpPr>
          <p:nvPr>
            <p:ph type="subTitle" idx="1"/>
          </p:nvPr>
        </p:nvSpPr>
        <p:spPr/>
        <p:txBody>
          <a:bodyPr>
            <a:normAutofit/>
          </a:bodyPr>
          <a:lstStyle/>
          <a:p>
            <a:r>
              <a:rPr lang="el-GR" sz="4000" b="1" dirty="0" smtClean="0">
                <a:solidFill>
                  <a:srgbClr val="FF0000"/>
                </a:solidFill>
              </a:rPr>
              <a:t>ΚΑΛΟ ΠΑΣΧΑ</a:t>
            </a:r>
            <a:endParaRPr lang="el-GR" sz="4000" b="1" dirty="0">
              <a:solidFill>
                <a:srgbClr val="FF0000"/>
              </a:solidFill>
            </a:endParaRPr>
          </a:p>
        </p:txBody>
      </p:sp>
    </p:spTree>
    <p:extLst>
      <p:ext uri="{BB962C8B-B14F-4D97-AF65-F5344CB8AC3E}">
        <p14:creationId xmlns:p14="http://schemas.microsoft.com/office/powerpoint/2010/main" val="23758780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dirty="0" smtClean="0"/>
              <a:t/>
            </a:r>
            <a:br>
              <a:rPr lang="el-GR" sz="3200" dirty="0" smtClean="0"/>
            </a:br>
            <a:r>
              <a:rPr lang="el-GR" sz="3200" dirty="0" smtClean="0"/>
              <a:t>Εμείς δ</a:t>
            </a:r>
            <a:r>
              <a:rPr lang="el-GR" sz="3200" b="1" dirty="0" smtClean="0"/>
              <a:t>ιοργανώσαμε έκθεση έργων και φωτογραφιών των παιδιών και καλέσαμε τους γονείς  για να τους ξεναγήσουμε</a:t>
            </a:r>
            <a:endParaRPr lang="el-GR" sz="3200" b="1" dirty="0"/>
          </a:p>
        </p:txBody>
      </p:sp>
      <p:pic>
        <p:nvPicPr>
          <p:cNvPr id="5" name="Θέση περιεχομένου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8585" y="2350265"/>
            <a:ext cx="4035829" cy="3025833"/>
          </a:xfrm>
        </p:spPr>
      </p:pic>
      <p:pic>
        <p:nvPicPr>
          <p:cNvPr id="6" name="Θέση περιεχομένου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585" y="2350265"/>
            <a:ext cx="4035829" cy="3025833"/>
          </a:xfrm>
        </p:spPr>
      </p:pic>
    </p:spTree>
    <p:extLst>
      <p:ext uri="{BB962C8B-B14F-4D97-AF65-F5344CB8AC3E}">
        <p14:creationId xmlns:p14="http://schemas.microsoft.com/office/powerpoint/2010/main" val="21533536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endParaRPr lang="el-GR" dirty="0"/>
          </a:p>
        </p:txBody>
      </p:sp>
      <p:sp>
        <p:nvSpPr>
          <p:cNvPr id="3" name="2 - Θέση περιεχομένου"/>
          <p:cNvSpPr>
            <a:spLocks noGrp="1"/>
          </p:cNvSpPr>
          <p:nvPr>
            <p:ph idx="1"/>
          </p:nvPr>
        </p:nvSpPr>
        <p:spPr>
          <a:xfrm>
            <a:off x="467544" y="548680"/>
            <a:ext cx="8229600" cy="5649491"/>
          </a:xfrm>
        </p:spPr>
        <p:txBody>
          <a:bodyPr>
            <a:normAutofit/>
          </a:bodyPr>
          <a:lstStyle/>
          <a:p>
            <a:pPr algn="just"/>
            <a:r>
              <a:rPr lang="el-GR" b="1" dirty="0" smtClean="0"/>
              <a:t>  Λαμβάνει  υπόψη του τον  σεβασμό της διαφορετικότητας σε όλες τις αποφάσεις του και συμπεριλαμβάνει τις αρχές της  στο σχεδιασμό όλων των προγραμμάτων  από την αρχή έως το τέλος. Έτσι διασφαλίζει  ότι έχουν ενσωματωθεί όλα τα παιδιά σε όλες τις διαδικασίες και λειτουργίες μάθησης.</a:t>
            </a:r>
          </a:p>
          <a:p>
            <a:pPr algn="just">
              <a:buNone/>
            </a:pPr>
            <a:endParaRPr lang="el-GR" b="1" dirty="0" smtClean="0"/>
          </a:p>
          <a:p>
            <a:pPr algn="just"/>
            <a:endParaRPr lang="el-GR" b="1"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b="1" dirty="0" smtClean="0"/>
              <a:t>Χρησιμοποιήσαμε  </a:t>
            </a:r>
            <a:r>
              <a:rPr lang="el-GR" sz="3200" b="1" dirty="0"/>
              <a:t>τις τεχνολογίες και </a:t>
            </a:r>
            <a:r>
              <a:rPr lang="el-GR" sz="3200" b="1" dirty="0" smtClean="0"/>
              <a:t>τα οπτικοακουστικά </a:t>
            </a:r>
            <a:r>
              <a:rPr lang="el-GR" sz="3200" b="1" dirty="0"/>
              <a:t>μέσα </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349468"/>
            <a:ext cx="4038600" cy="302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9549" y="2348194"/>
            <a:ext cx="4035902"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6839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61258"/>
            <a:ext cx="8229600" cy="5864906"/>
          </a:xfrm>
        </p:spPr>
        <p:txBody>
          <a:bodyPr/>
          <a:lstStyle/>
          <a:p>
            <a:endParaRPr lang="en-US" dirty="0" smtClean="0"/>
          </a:p>
          <a:p>
            <a:pPr algn="just"/>
            <a:r>
              <a:rPr lang="el-GR" b="1" dirty="0" smtClean="0"/>
              <a:t>Επιδιώκει και  παροτρύνει τα παιδιά έτσι ώστε να θέλουν να μάθουν για πολιτισμούς διαφορετικούς από τον δικό τους.</a:t>
            </a:r>
          </a:p>
          <a:p>
            <a:pPr algn="just"/>
            <a:r>
              <a:rPr lang="el-GR" b="1" dirty="0" smtClean="0"/>
              <a:t> Να θέλουν να μάθουν άλλες γλώσσες που ίσως να μην είναι τόσο “δημοφιλής” στην σύγχρονη κοινωνία και αυτό θα έχει ως αποτέλεσμα να εμπλουτίσουν τις ήδη υπάρχουσες γνώσεις τους. </a:t>
            </a:r>
          </a:p>
          <a:p>
            <a:endParaRPr lang="el-GR" dirty="0"/>
          </a:p>
          <a:p>
            <a:endParaRPr lang="el-GR" dirty="0"/>
          </a:p>
        </p:txBody>
      </p:sp>
    </p:spTree>
    <p:extLst>
      <p:ext uri="{BB962C8B-B14F-4D97-AF65-F5344CB8AC3E}">
        <p14:creationId xmlns:p14="http://schemas.microsoft.com/office/powerpoint/2010/main" val="24257520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642194"/>
          </a:xfrm>
        </p:spPr>
        <p:txBody>
          <a:bodyPr>
            <a:noAutofit/>
          </a:bodyPr>
          <a:lstStyle/>
          <a:p>
            <a:r>
              <a:rPr lang="el-GR" sz="3200" b="1" dirty="0" smtClean="0"/>
              <a:t/>
            </a:r>
            <a:br>
              <a:rPr lang="el-GR" sz="3200" b="1" dirty="0" smtClean="0"/>
            </a:br>
            <a:r>
              <a:rPr lang="el-GR" sz="3200" b="1" dirty="0" smtClean="0"/>
              <a:t>Γνωρίσαμε </a:t>
            </a:r>
            <a:r>
              <a:rPr lang="el-GR" sz="3200" b="1" dirty="0" smtClean="0"/>
              <a:t>τα παιδιά όλου του κόσμου ,τις σημαίες των κρατών που ξέρουμε</a:t>
            </a:r>
            <a:r>
              <a:rPr lang="el-GR" sz="3200" b="1" i="1" dirty="0" smtClean="0"/>
              <a:t>, τα  </a:t>
            </a:r>
            <a:r>
              <a:rPr lang="el-GR" sz="3200" b="1" dirty="0" smtClean="0"/>
              <a:t> ζωγραφίσαμε όλοι μαζί </a:t>
            </a:r>
            <a:r>
              <a:rPr lang="el-GR" sz="3200" b="1" i="1" dirty="0" smtClean="0"/>
              <a:t>και </a:t>
            </a:r>
            <a:r>
              <a:rPr lang="el-GR" sz="3200" b="1" dirty="0" smtClean="0"/>
              <a:t>παίξαμε</a:t>
            </a:r>
            <a:r>
              <a:rPr lang="el-GR" sz="3200" b="1" i="1" dirty="0" smtClean="0"/>
              <a:t> </a:t>
            </a:r>
            <a:r>
              <a:rPr lang="el-GR" sz="3200" b="1" dirty="0" smtClean="0"/>
              <a:t>λεκτικά παιχνίδια όπως </a:t>
            </a:r>
            <a:r>
              <a:rPr lang="el-GR" sz="3200" b="1" i="1" dirty="0" smtClean="0"/>
              <a:t>«</a:t>
            </a:r>
            <a:r>
              <a:rPr lang="el-GR" sz="3200" b="1" dirty="0" smtClean="0"/>
              <a:t>Με λένε… και </a:t>
            </a:r>
            <a:r>
              <a:rPr lang="el-GR" sz="3200" b="1" dirty="0" err="1" smtClean="0"/>
              <a:t>είµαι</a:t>
            </a:r>
            <a:r>
              <a:rPr lang="el-GR" sz="3200" b="1" dirty="0" smtClean="0"/>
              <a:t> από ….»</a:t>
            </a:r>
            <a:endParaRPr lang="el-GR" sz="3200" b="1" dirty="0"/>
          </a:p>
        </p:txBody>
      </p:sp>
      <p:pic>
        <p:nvPicPr>
          <p:cNvPr id="7" name="6 - Θέση περιεχομένου" descr="DSC07589.JPG"/>
          <p:cNvPicPr>
            <a:picLocks noGrp="1" noChangeAspect="1"/>
          </p:cNvPicPr>
          <p:nvPr>
            <p:ph sz="half" idx="1"/>
          </p:nvPr>
        </p:nvPicPr>
        <p:blipFill>
          <a:blip r:embed="rId3" cstate="print"/>
          <a:stretch>
            <a:fillRect/>
          </a:stretch>
        </p:blipFill>
        <p:spPr>
          <a:xfrm>
            <a:off x="3203848" y="2996952"/>
            <a:ext cx="3034145" cy="3100647"/>
          </a:xfrm>
        </p:spPr>
      </p:pic>
      <p:pic>
        <p:nvPicPr>
          <p:cNvPr id="5" name="4 - Θέση περιεχομένου" descr="10. Η ΠΑΤΡΙΔΑ ΚΙ Η ΣΗΜΑΙΑ.jpg"/>
          <p:cNvPicPr>
            <a:picLocks noGrp="1" noChangeAspect="1"/>
          </p:cNvPicPr>
          <p:nvPr>
            <p:ph sz="half" idx="2"/>
          </p:nvPr>
        </p:nvPicPr>
        <p:blipFill>
          <a:blip r:embed="rId4" cstate="print"/>
          <a:stretch>
            <a:fillRect/>
          </a:stretch>
        </p:blipFill>
        <p:spPr>
          <a:xfrm>
            <a:off x="6660232" y="2598081"/>
            <a:ext cx="1800948" cy="3029989"/>
          </a:xfrm>
        </p:spPr>
      </p:pic>
      <p:pic>
        <p:nvPicPr>
          <p:cNvPr id="8" name="7 - Εικόνα" descr="DSC07573.JPG"/>
          <p:cNvPicPr>
            <a:picLocks noChangeAspect="1"/>
          </p:cNvPicPr>
          <p:nvPr/>
        </p:nvPicPr>
        <p:blipFill>
          <a:blip r:embed="rId5" cstate="print"/>
          <a:stretch>
            <a:fillRect/>
          </a:stretch>
        </p:blipFill>
        <p:spPr>
          <a:xfrm>
            <a:off x="415193" y="3212976"/>
            <a:ext cx="3024336" cy="1656184"/>
          </a:xfrm>
          <a:prstGeom prst="rect">
            <a:avLst/>
          </a:prstGeom>
          <a:scene3d>
            <a:camera prst="orthographicFront">
              <a:rot lat="0" lon="0" rev="16200000"/>
            </a:camera>
            <a:lightRig rig="threePt" dir="t"/>
          </a:scene3d>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332656"/>
            <a:ext cx="8229600" cy="2160240"/>
          </a:xfrm>
        </p:spPr>
        <p:txBody>
          <a:bodyPr>
            <a:normAutofit fontScale="90000"/>
          </a:bodyPr>
          <a:lstStyle/>
          <a:p>
            <a:r>
              <a:rPr lang="el-GR" sz="3600" b="1" dirty="0" smtClean="0"/>
              <a:t>Διαβάσαμε </a:t>
            </a:r>
            <a:r>
              <a:rPr lang="el-GR" sz="3600" b="1" dirty="0" smtClean="0"/>
              <a:t> </a:t>
            </a:r>
            <a:r>
              <a:rPr lang="el-GR" sz="3600" b="1" dirty="0" smtClean="0"/>
              <a:t>ακούσαμε </a:t>
            </a:r>
            <a:r>
              <a:rPr lang="el-GR" sz="3600" b="1" dirty="0"/>
              <a:t>και είδαμε </a:t>
            </a:r>
            <a:r>
              <a:rPr lang="el-GR" sz="3600" b="1" dirty="0" smtClean="0"/>
              <a:t>στα Αραβικά </a:t>
            </a:r>
            <a:r>
              <a:rPr lang="el-GR" sz="3600" b="1" dirty="0" smtClean="0"/>
              <a:t>κι ελληνικά </a:t>
            </a:r>
            <a:r>
              <a:rPr lang="el-GR" sz="3600" b="1" dirty="0" smtClean="0"/>
              <a:t>στον </a:t>
            </a:r>
            <a:r>
              <a:rPr lang="el-GR" sz="3600" b="1" dirty="0" smtClean="0"/>
              <a:t>Η/Υ τα διαπολιτισμικά παραμύθια, «το ταξίδι της </a:t>
            </a:r>
            <a:r>
              <a:rPr lang="el-GR" sz="3600" b="1" dirty="0" err="1" smtClean="0"/>
              <a:t>Χαλιμά»κι</a:t>
            </a:r>
            <a:r>
              <a:rPr lang="el-GR" sz="3600" b="1" dirty="0" smtClean="0"/>
              <a:t> </a:t>
            </a:r>
            <a:r>
              <a:rPr lang="el-GR" sz="3600" b="1" dirty="0" smtClean="0"/>
              <a:t>«Άραγε μπορούμε τον θησαυρό να βρούμε;»</a:t>
            </a:r>
            <a:endParaRPr lang="el-GR" sz="3600" b="1" dirty="0"/>
          </a:p>
        </p:txBody>
      </p:sp>
      <p:pic>
        <p:nvPicPr>
          <p:cNvPr id="4" name="4 - Θέση περιεχομένου" descr="ΤΟ ΤΑΞΙΔΙ ΤΗΣ ΦΑΤΙΜΑ.jpg"/>
          <p:cNvPicPr>
            <a:picLocks noGrp="1" noChangeAspect="1"/>
          </p:cNvPicPr>
          <p:nvPr>
            <p:ph idx="1"/>
          </p:nvPr>
        </p:nvPicPr>
        <p:blipFill>
          <a:blip r:embed="rId2" cstate="print"/>
          <a:stretch>
            <a:fillRect/>
          </a:stretch>
        </p:blipFill>
        <p:spPr>
          <a:xfrm>
            <a:off x="1047490" y="3140968"/>
            <a:ext cx="7049019" cy="3167757"/>
          </a:xfrm>
        </p:spPr>
      </p:pic>
    </p:spTree>
    <p:extLst>
      <p:ext uri="{BB962C8B-B14F-4D97-AF65-F5344CB8AC3E}">
        <p14:creationId xmlns:p14="http://schemas.microsoft.com/office/powerpoint/2010/main" val="14783745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655</TotalTime>
  <Words>302</Words>
  <Application>Microsoft Office PowerPoint</Application>
  <PresentationFormat>Προβολή στην οθόνη (4:3)</PresentationFormat>
  <Paragraphs>42</Paragraphs>
  <Slides>34</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34</vt:i4>
      </vt:variant>
    </vt:vector>
  </HeadingPairs>
  <TitlesOfParts>
    <vt:vector size="35" baseType="lpstr">
      <vt:lpstr>Αποκορύφωμα</vt:lpstr>
      <vt:lpstr>Οι ΙσεΣ ευκαιρΙΕΣ στο σχολεΙο δεν υφΙστανται εΑν δεν υπΑρχει η αναγνΩριση και ο  σεβασμΟΣ τηΣ διαφορετικΟτηταΣ</vt:lpstr>
      <vt:lpstr>ΠΡΟΫΠΟΘΕΣΕΙΣ </vt:lpstr>
      <vt:lpstr>            .   </vt:lpstr>
      <vt:lpstr> Εμείς διοργανώσαμε έκθεση έργων και φωτογραφιών των παιδιών και καλέσαμε τους γονείς  για να τους ξεναγήσουμε</vt:lpstr>
      <vt:lpstr>    </vt:lpstr>
      <vt:lpstr>Χρησιμοποιήσαμε  τις τεχνολογίες και τα οπτικοακουστικά μέσα </vt:lpstr>
      <vt:lpstr>Παρουσίαση του PowerPoint</vt:lpstr>
      <vt:lpstr> Γνωρίσαμε τα παιδιά όλου του κόσμου ,τις σημαίες των κρατών που ξέρουμε, τα   ζωγραφίσαμε όλοι μαζί και παίξαμε λεκτικά παιχνίδια όπως «Με λένε… και είµαι από ….»</vt:lpstr>
      <vt:lpstr>Διαβάσαμε  ακούσαμε και είδαμε στα Αραβικά κι ελληνικά στον Η/Υ τα διαπολιτισμικά παραμύθια, «το ταξίδι της Χαλιμά»κι «Άραγε μπορούμε τον θησαυρό να βρούμε;»</vt:lpstr>
      <vt:lpstr>       Βοηθάει   τα παιδιά, έτσι ώστε να μάθουν να συναναστρέφονται θετικά μεταξύ τους. Να αναγνωρίζουν  την υπάρχουσα κοινωνική πολυπολιτισμικότητα και ταυτόχρονα να σέβονται τη διαφορετικότητα που υπάρχει ανάμεσα στους ανθρώπους. </vt:lpstr>
      <vt:lpstr>Παρουσίαση του PowerPoint</vt:lpstr>
      <vt:lpstr>          Συμπεριλαμβάνει στην εκπαιδευτική διαδικασία:  πολλά μουσικοκινητικά παιχνίδια, επισκέψεις –εξορμήσεις στην ευρύτερη περιοχή του νηπιαγωγείου ,  θεατρικά παιχνίδια, την χρήση του Η/Υ και εικόνων, ανάγνωση παραμυθιών με εικόνες και δραματοποιήσεις,  για να μπορούν  όλα τα παιδιά να συμμετέχουν ενεργά  να αντιλαμβάνονται και να μαθαίνουν δημιουργικά. </vt:lpstr>
      <vt:lpstr> Παίξαμε μουσικοκινητικά παιχνίδια που προάγουν την συνεργασία και την ένταξη όλων σε ομάδες</vt:lpstr>
      <vt:lpstr> Περπατήσαμε και γνωρίσαμε την γειτονιά μας και τους γείτονες μας -καταστηματάρχες </vt:lpstr>
      <vt:lpstr>Παρατηρήσαμε και επισημάναμε τα προβλήματα της περιοχής μας</vt:lpstr>
      <vt:lpstr>Καθαρίσαμε την αυλή μας στα πλαίσια ενός προγράμματος ανακύκλωσης</vt:lpstr>
      <vt:lpstr> Παίξαμε με το φώς και τις σκιές, παρατηρήσαμε τους χαρακτήρες του Καραγκιόζη κι αποδεχτήκαμε διαφορετικές κουλτούρες χωρίς αρνητικές  αποχρώσεις</vt:lpstr>
      <vt:lpstr>    Καλέσαμε στην τάξη την ομάδα εθελοντών του Προγράμματος «Κι αν ήσουν εσύ;» στη Β. Ελλάδα από το Πανελ. Δίκτυο για το Θέατρο στην Εκπαίδευση και λάβαμε μέρος σε δράσεις  στο σχολείο στο πρόγραμμα  « ουράνιο τόξο».  </vt:lpstr>
      <vt:lpstr>Παίξαμε με  χρωματιστές ομπρέλες και πανιά</vt:lpstr>
      <vt:lpstr>Χωριστήκαμε σε κατοίκους χρωματιστών χωρών. Όλοι ήταν χαρούμενοι. </vt:lpstr>
      <vt:lpstr> Όμως όταν οι άνθρωποι άρχισαν να σκέφτονται μόνο τον εαυτό τους ,τα συναισθήματα άλλαξαν.</vt:lpstr>
      <vt:lpstr> Οι κάτοικοι έπρεπε να εγκαταλείψουν την χώρα τους. Όμως κάποιοι δεν μπορούν, ή δεν θέλουν να φύγουν από την πατρίδα τους και μένουν πίσω.</vt:lpstr>
      <vt:lpstr>  Αν όμως οι άνθρωποι από όλες τις χώρες των χρωμάτων αποφασίσουν να ζήσουν μαζί, μπορεί να φτιάξουν  ένα πανέμορφο ουράνιο τόξο!</vt:lpstr>
      <vt:lpstr>Μπορούν να χορέψουν –να παίξουν μαζί του και να γίνουν μια πολύ μεγάλη παρέα! </vt:lpstr>
      <vt:lpstr>. Ζωγραφίσαμε τις αναμνήσεις μας και χαρίσαμε ένα βιβλίο με τις ζωγραφιές μας στις εμψυχώτριες</vt:lpstr>
      <vt:lpstr>Παρουσίαση του PowerPoint</vt:lpstr>
      <vt:lpstr> Στα πλαίσια δράσεων για το Δίκτυο Δημιουργικής Γραφής  με θέμα την «παρέα», παίξαμε παιχνίδια  και ζωγραφίσαμε τις δράσεις μας.</vt:lpstr>
      <vt:lpstr> Διαβάσαμε ,δραματοποιήσαμε, ζωγραφίσαμε  πολλά παραμύθια όπως την «Ντενεκεδούπολη», τον μύθο της «Αλκυόνης»κλπ</vt:lpstr>
      <vt:lpstr>Φτιάξαμε την δική μας παραμυθοχώρα με τους ήρωες που αγαπάμε  περισσότερο.</vt:lpstr>
      <vt:lpstr>Δουλέψαμε σε πολλές μικρές και μεγαλύτερες ομάδες </vt:lpstr>
      <vt:lpstr> Η Φάτμα κι η Ρουκάγια έχουν ενταχθεί στην τάξη μας φυσιολογικά, παίζουν, γράφουν, μετρούν στα ελληνικά, συμμετέχουν σε όλες τις δράσεις και τις εκδηλώσεις του νηπιαγωγείου χαρούμενα και δημιουργικά.</vt:lpstr>
      <vt:lpstr>Παρουσίαση του PowerPoint</vt:lpstr>
      <vt:lpstr>Παρουσίαση του PowerPoint</vt:lpstr>
      <vt:lpstr>ΣΑΣ ΕΥΧΑΡΙΣΤΩ ΠΟΛΥ!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ίσες ευκαιρίες στο σχολείο δεν υφίστανται εάν δεν υπάρχει η αναγνώριση και ο  σεβασμός της διαφορετικότητας</dc:title>
  <dc:creator>ΒΑΙΑ</dc:creator>
  <cp:lastModifiedBy>ΚΑΤΕΡΙΝΑ</cp:lastModifiedBy>
  <cp:revision>74</cp:revision>
  <dcterms:created xsi:type="dcterms:W3CDTF">2018-03-26T07:50:33Z</dcterms:created>
  <dcterms:modified xsi:type="dcterms:W3CDTF">2018-03-26T21:20:02Z</dcterms:modified>
</cp:coreProperties>
</file>