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69" r:id="rId24"/>
    <p:sldId id="287" r:id="rId25"/>
    <p:sldId id="270" r:id="rId26"/>
    <p:sldId id="271" r:id="rId27"/>
    <p:sldId id="288" r:id="rId28"/>
    <p:sldId id="272" r:id="rId29"/>
    <p:sldId id="273" r:id="rId30"/>
    <p:sldId id="274" r:id="rId31"/>
    <p:sldId id="275" r:id="rId32"/>
    <p:sldId id="276" r:id="rId33"/>
    <p:sldId id="277" r:id="rId3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4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887E6-2CC8-4653-94EC-59C07413CD05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E3F8A-46FD-4D60-85E7-B3CC2B0C8C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546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3F8A-46FD-4D60-85E7-B3CC2B0C8CE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317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3F8A-46FD-4D60-85E7-B3CC2B0C8CE5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717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B77FED-6F2C-4A79-9319-05B2FDDB1FDA}" type="datetimeFigureOut">
              <a:rPr lang="el-GR" smtClean="0"/>
              <a:t>20/6/2023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6DE7300-1246-4102-A1DE-85EAD161A804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2187675"/>
          </a:xfrm>
        </p:spPr>
        <p:txBody>
          <a:bodyPr>
            <a:normAutofit fontScale="90000"/>
          </a:bodyPr>
          <a:lstStyle/>
          <a:p>
            <a:r>
              <a:rPr lang="el-GR" sz="2200" dirty="0" smtClean="0"/>
              <a:t>10</a:t>
            </a:r>
            <a:r>
              <a:rPr lang="el-GR" sz="2200" baseline="30000" dirty="0" smtClean="0"/>
              <a:t>ο</a:t>
            </a:r>
            <a:r>
              <a:rPr lang="el-GR" sz="2200" dirty="0" smtClean="0"/>
              <a:t> Δημοτικό Σχολείο Γλυφάδας</a:t>
            </a:r>
            <a:br>
              <a:rPr lang="el-GR" sz="22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b="1" dirty="0" smtClean="0">
                <a:solidFill>
                  <a:srgbClr val="0070C0"/>
                </a:solidFill>
              </a:rPr>
              <a:t>ΠΡΟΓΡΑΜΜΑ ΠΟΛΙΤΙΣΤΙΚΩΝ ΘΕΜΑΤΩΝ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 smtClean="0"/>
              <a:t>ΤΙΤΛΟΣ</a:t>
            </a:r>
            <a:br>
              <a:rPr lang="el-GR" sz="20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«Τα μνημεία της Ακρόπολης από τον Περικλή μέχρι σήμερα</a:t>
            </a:r>
            <a:r>
              <a:rPr lang="el-GR" sz="2000" b="1" dirty="0" smtClean="0"/>
              <a:t>»</a:t>
            </a:r>
            <a:endParaRPr lang="el-GR" sz="2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Δασκάλες</a:t>
            </a:r>
          </a:p>
          <a:p>
            <a:r>
              <a:rPr lang="el-GR" sz="2000" dirty="0" smtClean="0"/>
              <a:t>Καλλιόπη </a:t>
            </a:r>
            <a:r>
              <a:rPr lang="el-GR" sz="2000" dirty="0" err="1" smtClean="0"/>
              <a:t>Κουβάτσου</a:t>
            </a:r>
            <a:r>
              <a:rPr lang="el-GR" sz="2000" dirty="0" smtClean="0"/>
              <a:t> – Ελένη Πατρικίου</a:t>
            </a:r>
          </a:p>
          <a:p>
            <a:r>
              <a:rPr lang="el-GR" sz="2000" dirty="0" smtClean="0"/>
              <a:t>Τμήματα</a:t>
            </a:r>
            <a:r>
              <a:rPr lang="en-US" sz="2000" dirty="0" smtClean="0"/>
              <a:t>: </a:t>
            </a:r>
            <a:r>
              <a:rPr lang="el-GR" sz="2000" dirty="0" smtClean="0"/>
              <a:t>Δ</a:t>
            </a:r>
            <a:r>
              <a:rPr lang="el-GR" sz="1600" dirty="0" smtClean="0"/>
              <a:t>1</a:t>
            </a:r>
            <a:r>
              <a:rPr lang="el-GR" sz="2000" dirty="0" smtClean="0"/>
              <a:t> – Δ</a:t>
            </a:r>
            <a:r>
              <a:rPr lang="el-GR" sz="1600" dirty="0" smtClean="0"/>
              <a:t>2</a:t>
            </a:r>
          </a:p>
          <a:p>
            <a:endParaRPr lang="el-GR" sz="1600" dirty="0"/>
          </a:p>
          <a:p>
            <a:endParaRPr lang="el-GR" sz="1600" dirty="0" smtClean="0"/>
          </a:p>
          <a:p>
            <a:endParaRPr lang="el-GR" sz="1600" dirty="0"/>
          </a:p>
          <a:p>
            <a:endParaRPr lang="el-GR" sz="1600" dirty="0" smtClean="0"/>
          </a:p>
          <a:p>
            <a:endParaRPr lang="el-GR" sz="1600" dirty="0"/>
          </a:p>
          <a:p>
            <a:endParaRPr lang="el-GR" sz="1600" dirty="0" smtClean="0"/>
          </a:p>
          <a:p>
            <a:endParaRPr lang="el-GR" sz="1600" dirty="0"/>
          </a:p>
          <a:p>
            <a:endParaRPr lang="el-GR" sz="2000" dirty="0"/>
          </a:p>
        </p:txBody>
      </p:sp>
      <p:pic>
        <p:nvPicPr>
          <p:cNvPr id="4" name="Το ομορφότερο ξημέρωμα της Αθήνας υπό τους ήχους της λατέρνας και την μουσική του Μάνου Χατζιδάκι-[onlinevideoconverter.com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Το ομορφότερο ξημέρωμα της Αθήνας υπό τους ήχους της λατέρνας και την μουσική του Μάνου Χατζιδάκι-[onlinevideoconverter.com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132">
        <p:split orient="vert"/>
      </p:transition>
    </mc:Choice>
    <mc:Fallback>
      <p:transition spd="slow" advClick="0" advTm="813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layEvt time="0" objId="4"/>
        <p14:pauseEvt time="5930" objId="4"/>
        <p14:pauseEvt time="5930" objId="5"/>
        <p14:seekEvt time="5930" objId="4" seek="5714"/>
        <p14:resumeEvt time="5930" objId="4"/>
        <p14:seekEvt time="5930" objId="5" seek="5713"/>
        <p14:resumeEvt time="593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10" y="1594862"/>
            <a:ext cx="4825538" cy="23441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934" y="2318469"/>
            <a:ext cx="4025756" cy="2515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4130388"/>
            <a:ext cx="4829337" cy="23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2455720"/>
            <a:ext cx="4680520" cy="22747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04" y="2477988"/>
            <a:ext cx="400263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3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576" y="2204864"/>
            <a:ext cx="4032448" cy="30243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l-GR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5237" y="2189659"/>
            <a:ext cx="3910810" cy="29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3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037" y="2075723"/>
            <a:ext cx="3963445" cy="34563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l-GR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4008" y="2276872"/>
            <a:ext cx="403244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7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62" y="1668015"/>
            <a:ext cx="5536276" cy="415220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05353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770186"/>
            <a:ext cx="3960440" cy="293332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4104456" cy="28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113795" cy="28803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63" y="2636912"/>
            <a:ext cx="399679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91187"/>
            <a:ext cx="2551055" cy="37969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56792"/>
            <a:ext cx="2841957" cy="2132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74" y="3933056"/>
            <a:ext cx="2810163" cy="1855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44824"/>
            <a:ext cx="2249829" cy="32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7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2429379" cy="33577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50571"/>
            <a:ext cx="2880602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17575"/>
            <a:ext cx="2592289" cy="30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3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2745886" cy="3823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28799"/>
            <a:ext cx="3744416" cy="2522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93096"/>
            <a:ext cx="4752528" cy="22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1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dirty="0" smtClean="0"/>
              <a:t>Να γνωρίσουν την τοπογραφία, τα μνημεία και τον ρόλο της Ακρόπολης στο πέρασμα των αιώνων.</a:t>
            </a:r>
          </a:p>
          <a:p>
            <a:endParaRPr lang="el-GR" sz="1600" dirty="0" smtClean="0"/>
          </a:p>
          <a:p>
            <a:r>
              <a:rPr lang="el-GR" sz="1600" dirty="0" smtClean="0"/>
              <a:t>Να θαυμάσουν το παρελθόν και να το συνδέσουν με το παρόν.</a:t>
            </a:r>
          </a:p>
          <a:p>
            <a:endParaRPr lang="el-GR" sz="1600" dirty="0" smtClean="0"/>
          </a:p>
          <a:p>
            <a:r>
              <a:rPr lang="el-GR" sz="1600" dirty="0" smtClean="0"/>
              <a:t>Να μεταφερθούν νοερά και βιωματικά σε μιαν άλλη εποχή.</a:t>
            </a:r>
          </a:p>
          <a:p>
            <a:endParaRPr lang="el-GR" sz="1600" dirty="0" smtClean="0"/>
          </a:p>
          <a:p>
            <a:r>
              <a:rPr lang="el-GR" sz="1600" dirty="0" smtClean="0"/>
              <a:t>Να μάθουν να συλλέγουν υλικό, να επεξεργάζονται πληροφορίες και να κατακτούν τη γνώση.</a:t>
            </a:r>
          </a:p>
          <a:p>
            <a:pPr marL="0" indent="0">
              <a:buNone/>
            </a:pPr>
            <a:endParaRPr lang="el-GR" sz="1600" dirty="0" smtClean="0"/>
          </a:p>
          <a:p>
            <a:r>
              <a:rPr lang="el-GR" sz="1600" dirty="0" smtClean="0"/>
              <a:t>Να εργαστούν τόσο ατομικά όσο και συλλογικά σε ομάδες.</a:t>
            </a:r>
            <a:endParaRPr lang="el-GR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b="1" dirty="0" smtClean="0">
                <a:solidFill>
                  <a:srgbClr val="0070C0"/>
                </a:solidFill>
              </a:rPr>
              <a:t>ΠΑΙΔΑΓΩΓΙΚΟΙ ΣΤΟΧΟΙ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 smtClean="0"/>
              <a:t>Μέσα από την υλοποίηση του προγράμματος επιδιώκεται οι μαθητές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32994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48881"/>
            <a:ext cx="2974799" cy="41764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361259" cy="475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3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2840789" cy="43075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10" y="1863216"/>
            <a:ext cx="3879694" cy="27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3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5667045" cy="41562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060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816292" cy="18545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Επίσκεψη στο Μουσείο της Ακρόπολης</a:t>
            </a:r>
            <a:endParaRPr lang="el-G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81" y="1196752"/>
            <a:ext cx="3730324" cy="181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94982"/>
            <a:ext cx="4244313" cy="2062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68" y="3343791"/>
            <a:ext cx="3419872" cy="2564904"/>
          </a:xfrm>
          <a:prstGeom prst="rect">
            <a:avLst/>
          </a:prstGeom>
        </p:spPr>
      </p:pic>
      <p:sp>
        <p:nvSpPr>
          <p:cNvPr id="3" name="Smiley Face 2"/>
          <p:cNvSpPr/>
          <p:nvPr/>
        </p:nvSpPr>
        <p:spPr>
          <a:xfrm>
            <a:off x="6252549" y="2480599"/>
            <a:ext cx="182102" cy="25830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Smiley Face 7"/>
          <p:cNvSpPr/>
          <p:nvPr/>
        </p:nvSpPr>
        <p:spPr>
          <a:xfrm>
            <a:off x="7452320" y="2516729"/>
            <a:ext cx="228600" cy="18604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Smiley Face 8"/>
          <p:cNvSpPr/>
          <p:nvPr/>
        </p:nvSpPr>
        <p:spPr>
          <a:xfrm>
            <a:off x="6956446" y="2204863"/>
            <a:ext cx="180020" cy="1378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Smiley Face 9"/>
          <p:cNvSpPr/>
          <p:nvPr/>
        </p:nvSpPr>
        <p:spPr>
          <a:xfrm>
            <a:off x="7328183" y="2273796"/>
            <a:ext cx="124137" cy="9443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720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07011"/>
            <a:ext cx="2699386" cy="202585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56792"/>
            <a:ext cx="3080611" cy="2311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24" y="4039977"/>
            <a:ext cx="1853344" cy="2469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942" y="4136299"/>
            <a:ext cx="1708765" cy="2276871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8028114" y="2465782"/>
            <a:ext cx="228600" cy="31511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Smiley Face 8"/>
          <p:cNvSpPr/>
          <p:nvPr/>
        </p:nvSpPr>
        <p:spPr>
          <a:xfrm>
            <a:off x="7811081" y="2092166"/>
            <a:ext cx="217033" cy="25671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Smiley Face 9"/>
          <p:cNvSpPr/>
          <p:nvPr/>
        </p:nvSpPr>
        <p:spPr>
          <a:xfrm>
            <a:off x="7348465" y="2066894"/>
            <a:ext cx="169303" cy="15363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Smiley Face 10"/>
          <p:cNvSpPr/>
          <p:nvPr/>
        </p:nvSpPr>
        <p:spPr>
          <a:xfrm>
            <a:off x="6660232" y="2182016"/>
            <a:ext cx="139159" cy="30160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Smiley Face 11"/>
          <p:cNvSpPr/>
          <p:nvPr/>
        </p:nvSpPr>
        <p:spPr>
          <a:xfrm>
            <a:off x="6102777" y="1728139"/>
            <a:ext cx="250814" cy="22687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Smiley Face 12"/>
          <p:cNvSpPr/>
          <p:nvPr/>
        </p:nvSpPr>
        <p:spPr>
          <a:xfrm>
            <a:off x="5836792" y="1691298"/>
            <a:ext cx="206719" cy="30055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Smiley Face 13"/>
          <p:cNvSpPr/>
          <p:nvPr/>
        </p:nvSpPr>
        <p:spPr>
          <a:xfrm>
            <a:off x="6170299" y="1943354"/>
            <a:ext cx="366583" cy="2659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Smiley Face 14"/>
          <p:cNvSpPr/>
          <p:nvPr/>
        </p:nvSpPr>
        <p:spPr>
          <a:xfrm>
            <a:off x="3364666" y="2483623"/>
            <a:ext cx="360040" cy="30160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Smiley Face 15"/>
          <p:cNvSpPr/>
          <p:nvPr/>
        </p:nvSpPr>
        <p:spPr>
          <a:xfrm>
            <a:off x="3057195" y="2316776"/>
            <a:ext cx="307471" cy="26399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Smiley Face 16"/>
          <p:cNvSpPr/>
          <p:nvPr/>
        </p:nvSpPr>
        <p:spPr>
          <a:xfrm>
            <a:off x="2709196" y="2316776"/>
            <a:ext cx="225744" cy="26399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Smiley Face 17"/>
          <p:cNvSpPr/>
          <p:nvPr/>
        </p:nvSpPr>
        <p:spPr>
          <a:xfrm>
            <a:off x="2501113" y="2262880"/>
            <a:ext cx="154876" cy="2637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Smiley Face 18"/>
          <p:cNvSpPr/>
          <p:nvPr/>
        </p:nvSpPr>
        <p:spPr>
          <a:xfrm>
            <a:off x="2285685" y="2234580"/>
            <a:ext cx="135281" cy="228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5" y="3645024"/>
            <a:ext cx="3100489" cy="2325367"/>
          </a:xfrm>
          <a:prstGeom prst="rect">
            <a:avLst/>
          </a:prstGeom>
        </p:spPr>
      </p:pic>
      <p:sp>
        <p:nvSpPr>
          <p:cNvPr id="22" name="Smiley Face 21"/>
          <p:cNvSpPr/>
          <p:nvPr/>
        </p:nvSpPr>
        <p:spPr>
          <a:xfrm>
            <a:off x="1783552" y="4473116"/>
            <a:ext cx="321919" cy="1800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Smiley Face 22"/>
          <p:cNvSpPr/>
          <p:nvPr/>
        </p:nvSpPr>
        <p:spPr>
          <a:xfrm>
            <a:off x="3447746" y="4365459"/>
            <a:ext cx="343238" cy="1800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Smiley Face 23"/>
          <p:cNvSpPr/>
          <p:nvPr/>
        </p:nvSpPr>
        <p:spPr>
          <a:xfrm>
            <a:off x="1372962" y="4234558"/>
            <a:ext cx="379904" cy="1800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Smiley Face 24"/>
          <p:cNvSpPr/>
          <p:nvPr/>
        </p:nvSpPr>
        <p:spPr>
          <a:xfrm>
            <a:off x="2300603" y="4497186"/>
            <a:ext cx="77438" cy="8526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Smiley Face 25"/>
          <p:cNvSpPr/>
          <p:nvPr/>
        </p:nvSpPr>
        <p:spPr>
          <a:xfrm>
            <a:off x="2466297" y="4455942"/>
            <a:ext cx="388903" cy="1800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005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4053830" cy="30403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Περίπατος στο ιστορικό κέντρο της Αθήνας</a:t>
            </a:r>
            <a:endParaRPr lang="el-G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62" y="2060848"/>
            <a:ext cx="3872440" cy="29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0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16148"/>
            <a:ext cx="3094484" cy="23208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Επίσκεψη στον Ιερό Βράχο της Ακρόπολης</a:t>
            </a:r>
            <a:endParaRPr lang="el-G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2877682" cy="2158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89040"/>
            <a:ext cx="2880320" cy="216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056"/>
            <a:ext cx="3035829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7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99903"/>
            <a:ext cx="5393572" cy="4045179"/>
          </a:xfrm>
        </p:spPr>
      </p:pic>
      <p:sp>
        <p:nvSpPr>
          <p:cNvPr id="7" name="Smiley Face 6"/>
          <p:cNvSpPr/>
          <p:nvPr/>
        </p:nvSpPr>
        <p:spPr>
          <a:xfrm>
            <a:off x="5684642" y="4437856"/>
            <a:ext cx="216024" cy="21602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Smiley Face 7"/>
          <p:cNvSpPr/>
          <p:nvPr/>
        </p:nvSpPr>
        <p:spPr>
          <a:xfrm>
            <a:off x="5064833" y="4292152"/>
            <a:ext cx="288032" cy="2872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Smiley Face 9"/>
          <p:cNvSpPr/>
          <p:nvPr/>
        </p:nvSpPr>
        <p:spPr>
          <a:xfrm>
            <a:off x="2411760" y="4496917"/>
            <a:ext cx="338336" cy="228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Smiley Face 10"/>
          <p:cNvSpPr/>
          <p:nvPr/>
        </p:nvSpPr>
        <p:spPr>
          <a:xfrm>
            <a:off x="2327176" y="5061587"/>
            <a:ext cx="169168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Smiley Face 11"/>
          <p:cNvSpPr/>
          <p:nvPr/>
        </p:nvSpPr>
        <p:spPr>
          <a:xfrm>
            <a:off x="4283968" y="4354355"/>
            <a:ext cx="416970" cy="228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Smiley Face 12"/>
          <p:cNvSpPr/>
          <p:nvPr/>
        </p:nvSpPr>
        <p:spPr>
          <a:xfrm>
            <a:off x="4572000" y="4182752"/>
            <a:ext cx="492833" cy="27728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076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25585"/>
            <a:ext cx="3665380" cy="27490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err="1" smtClean="0"/>
              <a:t>Εμπεδωτικές</a:t>
            </a:r>
            <a:r>
              <a:rPr lang="el-GR" sz="2000" dirty="0" smtClean="0"/>
              <a:t> ασκήσεις</a:t>
            </a:r>
            <a:endParaRPr lang="el-G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683901" cy="27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43861"/>
            <a:ext cx="3096344" cy="23222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Ψηφιακά παιχνίδια</a:t>
            </a:r>
            <a:endParaRPr lang="el-G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17239"/>
            <a:ext cx="3131840" cy="234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89039"/>
            <a:ext cx="2880320" cy="216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3654024"/>
            <a:ext cx="3114667" cy="2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7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b="1" dirty="0" smtClean="0"/>
              <a:t>Γλώσσα</a:t>
            </a:r>
            <a:r>
              <a:rPr lang="el-GR" sz="1800" b="1" dirty="0"/>
              <a:t> </a:t>
            </a:r>
            <a:r>
              <a:rPr lang="el-GR" sz="1800" b="1" dirty="0" smtClean="0"/>
              <a:t>– </a:t>
            </a:r>
            <a:r>
              <a:rPr lang="el-GR" sz="1800" b="1" dirty="0" err="1" smtClean="0"/>
              <a:t>Φιλαναγνωσία</a:t>
            </a:r>
            <a:r>
              <a:rPr lang="en-US" sz="1800" dirty="0" smtClean="0"/>
              <a:t>:</a:t>
            </a:r>
            <a:r>
              <a:rPr lang="el-GR" sz="1800" dirty="0" smtClean="0"/>
              <a:t> Ανάγνωση, καταγραφή, παραγωγή προφορικού και γραπτού λόγου</a:t>
            </a:r>
            <a:endParaRPr lang="en-US" sz="1800" dirty="0" smtClean="0"/>
          </a:p>
          <a:p>
            <a:endParaRPr lang="el-GR" sz="1800" dirty="0" smtClean="0"/>
          </a:p>
          <a:p>
            <a:r>
              <a:rPr lang="el-GR" sz="1800" b="1" dirty="0" smtClean="0"/>
              <a:t>Ιστορία</a:t>
            </a:r>
            <a:r>
              <a:rPr lang="en-US" sz="1800" dirty="0" smtClean="0"/>
              <a:t>: </a:t>
            </a:r>
            <a:r>
              <a:rPr lang="el-GR" sz="1800" dirty="0" smtClean="0"/>
              <a:t>Ένταξη των πληροφοριών στο ιστορικό πλαίσιο, επέκταση των πληροφοριών του βιβλίου και κατανόηση της ιστορικής εξέλιξης</a:t>
            </a:r>
            <a:endParaRPr lang="en-US" sz="1800" dirty="0" smtClean="0"/>
          </a:p>
          <a:p>
            <a:endParaRPr lang="el-GR" sz="1800" dirty="0" smtClean="0"/>
          </a:p>
          <a:p>
            <a:r>
              <a:rPr lang="el-GR" sz="1800" b="1" dirty="0" smtClean="0"/>
              <a:t>Μελέτη Περιβάλλοντος, Γεωγραφία</a:t>
            </a:r>
            <a:r>
              <a:rPr lang="en-US" sz="1800" dirty="0" smtClean="0"/>
              <a:t>: </a:t>
            </a:r>
            <a:r>
              <a:rPr lang="el-GR" sz="1800" dirty="0" smtClean="0"/>
              <a:t>Ένταξη των πληροφοριών σε </a:t>
            </a:r>
            <a:r>
              <a:rPr lang="el-GR" sz="1800" dirty="0" err="1" smtClean="0"/>
              <a:t>χωροχρονικό</a:t>
            </a:r>
            <a:r>
              <a:rPr lang="el-GR" sz="1800" dirty="0" smtClean="0"/>
              <a:t> πλαίσιο</a:t>
            </a:r>
            <a:endParaRPr lang="en-US" sz="1800" dirty="0" smtClean="0"/>
          </a:p>
          <a:p>
            <a:endParaRPr lang="el-GR" sz="1800" dirty="0" smtClean="0"/>
          </a:p>
          <a:p>
            <a:r>
              <a:rPr lang="el-GR" sz="1800" b="1" dirty="0" smtClean="0"/>
              <a:t>Νέες Τεχνολογίες</a:t>
            </a:r>
            <a:r>
              <a:rPr lang="en-US" sz="1800" dirty="0" smtClean="0"/>
              <a:t>: </a:t>
            </a:r>
            <a:r>
              <a:rPr lang="el-GR" sz="1800" dirty="0" smtClean="0"/>
              <a:t>Συλλογή πληροφοριών και εικόνων, καταγραφή δεδομένων, ψηφιακά παιχνίδια</a:t>
            </a:r>
            <a:endParaRPr lang="el-GR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0070C0"/>
                </a:solidFill>
              </a:rPr>
              <a:t>ΣΥΝΔΕΣΗ ΜΕ ΑΛΛΑ ΜΑΘΗΜΑΤΑ</a:t>
            </a:r>
            <a:endParaRPr lang="el-GR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4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el-GR" sz="1600" dirty="0" err="1" smtClean="0"/>
              <a:t>Φιλαναγνωσία</a:t>
            </a:r>
            <a:r>
              <a:rPr lang="en-US" sz="1600" dirty="0" smtClean="0"/>
              <a:t>:</a:t>
            </a:r>
            <a:r>
              <a:rPr lang="el-GR" sz="1600" dirty="0" smtClean="0"/>
              <a:t> «Η Αλίκη στη χώρα των Μαρμάρων»</a:t>
            </a:r>
            <a:endParaRPr lang="el-GR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Γλυπτά Παρθενώνα</a:t>
            </a:r>
            <a:endParaRPr lang="el-G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3365427" cy="325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97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86862"/>
            <a:ext cx="3768418" cy="28263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l-GR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85" y="2204864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5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54" y="1726204"/>
            <a:ext cx="5382491" cy="403582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Debate</a:t>
            </a:r>
            <a:endParaRPr lang="el-GR" sz="2000" dirty="0"/>
          </a:p>
        </p:txBody>
      </p:sp>
      <p:sp>
        <p:nvSpPr>
          <p:cNvPr id="3" name="Γελαστό πρόσωπο 2"/>
          <p:cNvSpPr/>
          <p:nvPr/>
        </p:nvSpPr>
        <p:spPr>
          <a:xfrm>
            <a:off x="2123728" y="3718966"/>
            <a:ext cx="288032" cy="288032"/>
          </a:xfrm>
          <a:prstGeom prst="smileyFac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486144"/>
            <a:ext cx="347502" cy="34140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278" y="3360416"/>
            <a:ext cx="347502" cy="34140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283433"/>
            <a:ext cx="347502" cy="34140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44" y="3149306"/>
            <a:ext cx="347502" cy="34140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087" y="3189713"/>
            <a:ext cx="347502" cy="341406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273" y="3189713"/>
            <a:ext cx="347502" cy="34140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128" y="3278857"/>
            <a:ext cx="347502" cy="341406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86" y="3402712"/>
            <a:ext cx="347502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8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772816"/>
            <a:ext cx="50693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smtClean="0"/>
              <a:t>ΦΕΡΤΕ ΤΑ ΠΙΣΩ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9318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smtClean="0"/>
              <a:t>Project, </a:t>
            </a:r>
            <a:r>
              <a:rPr lang="el-GR" sz="1800" dirty="0" smtClean="0"/>
              <a:t>βιωματική – συνεργατική μάθηση, έρευνα πεδίου</a:t>
            </a:r>
          </a:p>
          <a:p>
            <a:endParaRPr lang="el-GR" sz="1800" dirty="0"/>
          </a:p>
          <a:p>
            <a:r>
              <a:rPr lang="el-GR" sz="1800" dirty="0" smtClean="0"/>
              <a:t>Επεξεργασία </a:t>
            </a:r>
            <a:r>
              <a:rPr lang="el-GR" sz="1800" dirty="0" err="1" smtClean="0"/>
              <a:t>Μουσειοσκευής</a:t>
            </a:r>
            <a:r>
              <a:rPr lang="el-GR" sz="1800" dirty="0" smtClean="0"/>
              <a:t> από το Μουσείο Ακρόπολης</a:t>
            </a:r>
          </a:p>
          <a:p>
            <a:r>
              <a:rPr lang="el-GR" sz="1800" dirty="0" smtClean="0"/>
              <a:t>Πληροφορίες για τα μνημεία</a:t>
            </a:r>
          </a:p>
          <a:p>
            <a:r>
              <a:rPr lang="el-GR" sz="1800" dirty="0" smtClean="0"/>
              <a:t>Επίσκεψη στο Μουσείο Ακρόπολης</a:t>
            </a:r>
          </a:p>
          <a:p>
            <a:r>
              <a:rPr lang="el-GR" sz="1800" dirty="0" smtClean="0"/>
              <a:t>Περίπατος στο ιστορικό κέντρο της Αθήνας κάτω από την Ακρόπολη - Ξενάγηση</a:t>
            </a:r>
          </a:p>
          <a:p>
            <a:r>
              <a:rPr lang="el-GR" sz="1800" dirty="0" smtClean="0"/>
              <a:t>Επίσκεψη στον Ιερό Βράχο της Ακρόπολης</a:t>
            </a:r>
          </a:p>
          <a:p>
            <a:r>
              <a:rPr lang="el-GR" sz="1800" dirty="0" err="1" smtClean="0"/>
              <a:t>Εμπεδωτικές</a:t>
            </a:r>
            <a:r>
              <a:rPr lang="el-GR" sz="1800" dirty="0" smtClean="0"/>
              <a:t> ασκήσεις ( συμπλήρωση κενών, σταυρόλεξο, αντιστοίχιση, </a:t>
            </a:r>
            <a:r>
              <a:rPr lang="el-GR" sz="1800" dirty="0" err="1" smtClean="0"/>
              <a:t>κρυπτόλεξο</a:t>
            </a:r>
            <a:r>
              <a:rPr lang="el-GR" sz="1800" dirty="0" smtClean="0"/>
              <a:t> … )</a:t>
            </a:r>
          </a:p>
          <a:p>
            <a:r>
              <a:rPr lang="el-GR" sz="1800" dirty="0" smtClean="0"/>
              <a:t>Ψηφιακά παιχνίδια  Μουσείου Ακρόπολης </a:t>
            </a:r>
            <a:r>
              <a:rPr lang="en-US" sz="1800" dirty="0" smtClean="0"/>
              <a:t>:</a:t>
            </a:r>
            <a:r>
              <a:rPr lang="el-GR" sz="1800" dirty="0" smtClean="0"/>
              <a:t> « Πέτρα-Καλέμι-Γραφή», « </a:t>
            </a:r>
            <a:r>
              <a:rPr lang="el-GR" sz="1800" dirty="0"/>
              <a:t>Έ</a:t>
            </a:r>
            <a:r>
              <a:rPr lang="el-GR" sz="1800" dirty="0" smtClean="0"/>
              <a:t>νωσε τα γλυπτά του Παρθενώνα», «Κούρσα μνήμης» </a:t>
            </a:r>
          </a:p>
          <a:p>
            <a:r>
              <a:rPr lang="el-GR" sz="1800" dirty="0" smtClean="0"/>
              <a:t>Τα γλυπτά του Παρθενώνα </a:t>
            </a:r>
            <a:r>
              <a:rPr lang="en-US" sz="1800" dirty="0" smtClean="0"/>
              <a:t>: </a:t>
            </a:r>
            <a:r>
              <a:rPr lang="el-GR" sz="1800" dirty="0" smtClean="0"/>
              <a:t>Θέσεις Βρετανικού Μουσείου και Ελλάδας μέσα από πληροφορίες  - </a:t>
            </a:r>
            <a:r>
              <a:rPr lang="en-US" sz="1800" dirty="0" smtClean="0"/>
              <a:t>Debate </a:t>
            </a:r>
            <a:r>
              <a:rPr lang="el-GR" sz="1800" dirty="0" smtClean="0"/>
              <a:t>μαθητών</a:t>
            </a:r>
          </a:p>
          <a:p>
            <a:r>
              <a:rPr lang="el-GR" sz="1800" dirty="0" smtClean="0"/>
              <a:t>Βιβλιοδετημένη εργασία που μοιράστηκε στα παιδιά </a:t>
            </a:r>
          </a:p>
          <a:p>
            <a:endParaRPr lang="el-GR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0070C0"/>
                </a:solidFill>
              </a:rPr>
              <a:t>ΜΕΘΟΔΟΛΟΓΙΑ - ΔΡΑΣΕΙΣ</a:t>
            </a:r>
            <a:endParaRPr lang="el-GR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7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Δ ΤΑΞΗ\ΦΩΤΟ\ΑΚΡΟΠΟΛΗ ΠΡΟΓΡΑΜΜΑ\ΜΟΥΣΕΙΟΣΚΕΥΗ\20221209_103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00086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Επεξεργασία </a:t>
            </a:r>
            <a:r>
              <a:rPr lang="el-GR" sz="2000" dirty="0" err="1" smtClean="0"/>
              <a:t>Μουσειοσκευής</a:t>
            </a:r>
            <a:endParaRPr lang="el-GR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4063507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32" y="1196752"/>
            <a:ext cx="4008647" cy="194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05" y="3938299"/>
            <a:ext cx="3831099" cy="18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9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700808"/>
            <a:ext cx="2256156" cy="30062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00808"/>
            <a:ext cx="3129803" cy="234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77" y="4038127"/>
            <a:ext cx="3129803" cy="2348881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>
          <a:xfrm>
            <a:off x="1119992" y="1916832"/>
            <a:ext cx="177806" cy="15689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Smiley Face 9"/>
          <p:cNvSpPr/>
          <p:nvPr/>
        </p:nvSpPr>
        <p:spPr>
          <a:xfrm>
            <a:off x="1627714" y="2276872"/>
            <a:ext cx="144016" cy="2273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Smiley Face 10"/>
          <p:cNvSpPr/>
          <p:nvPr/>
        </p:nvSpPr>
        <p:spPr>
          <a:xfrm>
            <a:off x="2699792" y="2171209"/>
            <a:ext cx="266328" cy="1691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Smiley Face 11"/>
          <p:cNvSpPr/>
          <p:nvPr/>
        </p:nvSpPr>
        <p:spPr>
          <a:xfrm>
            <a:off x="2966120" y="2390553"/>
            <a:ext cx="352028" cy="11368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Smiley Face 12"/>
          <p:cNvSpPr/>
          <p:nvPr/>
        </p:nvSpPr>
        <p:spPr>
          <a:xfrm>
            <a:off x="4681258" y="4653136"/>
            <a:ext cx="360040" cy="2880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Smiley Face 13"/>
          <p:cNvSpPr/>
          <p:nvPr/>
        </p:nvSpPr>
        <p:spPr>
          <a:xfrm>
            <a:off x="4254436" y="4653136"/>
            <a:ext cx="361286" cy="3383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803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5174" y="2047462"/>
            <a:ext cx="4365715" cy="25202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Πληροφορίες για τα μνημεία</a:t>
            </a:r>
            <a:endParaRPr lang="el-GR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1276" y="2094189"/>
            <a:ext cx="4392488" cy="249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0385" y="2258567"/>
            <a:ext cx="4411328" cy="214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566" y="2220910"/>
            <a:ext cx="3704500" cy="29523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84" y="1700807"/>
            <a:ext cx="4889941" cy="2376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149080"/>
            <a:ext cx="4932040" cy="2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1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410" y="2627041"/>
            <a:ext cx="3960441" cy="21079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31" y="1713010"/>
            <a:ext cx="4723253" cy="2295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4221089"/>
            <a:ext cx="4667065" cy="226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520</TotalTime>
  <Words>284</Words>
  <Application>Microsoft Office PowerPoint</Application>
  <PresentationFormat>On-screen Show (4:3)</PresentationFormat>
  <Paragraphs>53</Paragraphs>
  <Slides>33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Concourse</vt:lpstr>
      <vt:lpstr>10ο Δημοτικό Σχολείο Γλυφάδας  ΠΡΟΓΡΑΜΜΑ ΠΟΛΙΤΙΣΤΙΚΩΝ ΘΕΜΑΤΩΝ  ΤΙΤΛΟΣ  «Τα μνημεία της Ακρόπολης από τον Περικλή μέχρι σήμερα»</vt:lpstr>
      <vt:lpstr>ΠΑΙΔΑΓΩΓΙΚΟΙ ΣΤΟΧΟΙ  Μέσα από την υλοποίηση του προγράμματος επιδιώκεται οι μαθητές: </vt:lpstr>
      <vt:lpstr>ΣΥΝΔΕΣΗ ΜΕ ΑΛΛΑ ΜΑΘΗΜΑΤΑ</vt:lpstr>
      <vt:lpstr>ΜΕΘΟΔΟΛΟΓΙΑ - ΔΡΑΣΕΙΣ</vt:lpstr>
      <vt:lpstr>Επεξεργασία Μουσειοσκευής</vt:lpstr>
      <vt:lpstr>PowerPoint Presentation</vt:lpstr>
      <vt:lpstr>Πληροφορίες για τα μνημεία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Επίσκεψη στο Μουσείο της Ακρόπολης</vt:lpstr>
      <vt:lpstr>PowerPoint Presentation</vt:lpstr>
      <vt:lpstr>Περίπατος στο ιστορικό κέντρο της Αθήνας</vt:lpstr>
      <vt:lpstr>Επίσκεψη στον Ιερό Βράχο της Ακρόπολης</vt:lpstr>
      <vt:lpstr>PowerPoint Presentation</vt:lpstr>
      <vt:lpstr>Εμπεδωτικές ασκήσεις</vt:lpstr>
      <vt:lpstr>Ψηφιακά παιχνίδια</vt:lpstr>
      <vt:lpstr>Γλυπτά Παρθενώνα</vt:lpstr>
      <vt:lpstr>PowerPoint Presentation</vt:lpstr>
      <vt:lpstr>Debate</vt:lpstr>
      <vt:lpstr>ΦΕΡΤΕ ΤΑ ΠΙΣΩ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10ο Δημοτικό Σχολείο Γλυφάδας  ΠΡΟΓΡΑΜΜΑ ΠΟΛΙΤΙΣΤΙΚΏΝ ΘΕΜΑΤΩΝ  ΤΙΤΛΟΣ  «Τα μνημεία της Ακρόπολης από τον Περικλή μέχρι σήμερα»</dc:title>
  <dc:creator>Admin</dc:creator>
  <cp:lastModifiedBy>Admin</cp:lastModifiedBy>
  <cp:revision>48</cp:revision>
  <dcterms:created xsi:type="dcterms:W3CDTF">2023-06-17T17:25:38Z</dcterms:created>
  <dcterms:modified xsi:type="dcterms:W3CDTF">2023-06-20T13:00:16Z</dcterms:modified>
</cp:coreProperties>
</file>