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6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35" autoAdjust="0"/>
    <p:restoredTop sz="94624" autoAdjust="0"/>
  </p:normalViewPr>
  <p:slideViewPr>
    <p:cSldViewPr>
      <p:cViewPr>
        <p:scale>
          <a:sx n="106" d="100"/>
          <a:sy n="106" d="100"/>
        </p:scale>
        <p:origin x="-183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7EEDA-B495-4DFC-9B34-281076CA7C5A}" type="datetimeFigureOut">
              <a:rPr lang="el-GR" smtClean="0"/>
              <a:pPr/>
              <a:t>11/5/2017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AAF86-04E4-4116-9D4D-9127C4E0623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7475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AAF86-04E4-4116-9D4D-9127C4E06237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AAF86-04E4-4116-9D4D-9127C4E06237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8833-6811-4948-B99C-3C839193DD14}" type="datetimeFigureOut">
              <a:rPr lang="el-GR" smtClean="0"/>
              <a:pPr/>
              <a:t>11/5/2017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C64C-B26A-4B67-882B-5334781CD34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8833-6811-4948-B99C-3C839193DD14}" type="datetimeFigureOut">
              <a:rPr lang="el-GR" smtClean="0"/>
              <a:pPr/>
              <a:t>11/5/2017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C64C-B26A-4B67-882B-5334781CD34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8833-6811-4948-B99C-3C839193DD14}" type="datetimeFigureOut">
              <a:rPr lang="el-GR" smtClean="0"/>
              <a:pPr/>
              <a:t>11/5/2017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C64C-B26A-4B67-882B-5334781CD34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8833-6811-4948-B99C-3C839193DD14}" type="datetimeFigureOut">
              <a:rPr lang="el-GR" smtClean="0"/>
              <a:pPr/>
              <a:t>11/5/2017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C64C-B26A-4B67-882B-5334781CD34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8833-6811-4948-B99C-3C839193DD14}" type="datetimeFigureOut">
              <a:rPr lang="el-GR" smtClean="0"/>
              <a:pPr/>
              <a:t>11/5/2017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C64C-B26A-4B67-882B-5334781CD34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8833-6811-4948-B99C-3C839193DD14}" type="datetimeFigureOut">
              <a:rPr lang="el-GR" smtClean="0"/>
              <a:pPr/>
              <a:t>11/5/2017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C64C-B26A-4B67-882B-5334781CD34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8833-6811-4948-B99C-3C839193DD14}" type="datetimeFigureOut">
              <a:rPr lang="el-GR" smtClean="0"/>
              <a:pPr/>
              <a:t>11/5/2017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C64C-B26A-4B67-882B-5334781CD34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8833-6811-4948-B99C-3C839193DD14}" type="datetimeFigureOut">
              <a:rPr lang="el-GR" smtClean="0"/>
              <a:pPr/>
              <a:t>11/5/2017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C64C-B26A-4B67-882B-5334781CD34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8833-6811-4948-B99C-3C839193DD14}" type="datetimeFigureOut">
              <a:rPr lang="el-GR" smtClean="0"/>
              <a:pPr/>
              <a:t>11/5/2017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C64C-B26A-4B67-882B-5334781CD34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8833-6811-4948-B99C-3C839193DD14}" type="datetimeFigureOut">
              <a:rPr lang="el-GR" smtClean="0"/>
              <a:pPr/>
              <a:t>11/5/2017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C64C-B26A-4B67-882B-5334781CD34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8833-6811-4948-B99C-3C839193DD14}" type="datetimeFigureOut">
              <a:rPr lang="el-GR" smtClean="0"/>
              <a:pPr/>
              <a:t>11/5/2017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C64C-B26A-4B67-882B-5334781CD34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8833-6811-4948-B99C-3C839193DD14}" type="datetimeFigureOut">
              <a:rPr lang="el-GR" smtClean="0"/>
              <a:pPr/>
              <a:t>11/5/2017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4C64C-B26A-4B67-882B-5334781CD34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4.jpeg"/><Relationship Id="rId7" Type="http://schemas.openxmlformats.org/officeDocument/2006/relationships/image" Target="../media/image1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ctrTitle"/>
          </p:nvPr>
        </p:nvSpPr>
        <p:spPr>
          <a:xfrm>
            <a:off x="611560" y="2492896"/>
            <a:ext cx="7772400" cy="147002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Miss Wasteful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66FF33"/>
                </a:solidFill>
              </a:rPr>
              <a:t>her little daughter</a:t>
            </a:r>
            <a:endParaRPr lang="el-GR" dirty="0">
              <a:solidFill>
                <a:srgbClr val="66FF33"/>
              </a:solidFill>
            </a:endParaRPr>
          </a:p>
        </p:txBody>
      </p:sp>
      <p:sp>
        <p:nvSpPr>
          <p:cNvPr id="5" name="4 - Υπότιτλος"/>
          <p:cNvSpPr>
            <a:spLocks noGrp="1"/>
          </p:cNvSpPr>
          <p:nvPr>
            <p:ph type="subTitle" idx="1"/>
          </p:nvPr>
        </p:nvSpPr>
        <p:spPr>
          <a:xfrm>
            <a:off x="1475656" y="1340768"/>
            <a:ext cx="6400800" cy="576064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Zoe Petridou &amp; Marilena Flevaraki</a:t>
            </a:r>
            <a:endParaRPr lang="el-GR" dirty="0">
              <a:solidFill>
                <a:schemeClr val="accent6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339752" y="5229200"/>
            <a:ext cx="4392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i="1" dirty="0" smtClean="0">
                <a:latin typeface="Brush Script MT" pitchFamily="66" charset="0"/>
              </a:rPr>
              <a:t>Comic </a:t>
            </a:r>
            <a:r>
              <a:rPr lang="en-US" sz="3200" i="1" dirty="0" smtClean="0">
                <a:latin typeface="+mj-lt"/>
              </a:rPr>
              <a:t>books</a:t>
            </a:r>
            <a:endParaRPr lang="el-GR" sz="3200" i="1" dirty="0">
              <a:latin typeface="+mj-lt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11560" y="3140968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Brush Script MT" pitchFamily="66" charset="0"/>
              </a:rPr>
              <a:t>THE END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19672" y="1484784"/>
            <a:ext cx="6400800" cy="1126976"/>
          </a:xfrm>
        </p:spPr>
        <p:txBody>
          <a:bodyPr/>
          <a:lstStyle/>
          <a:p>
            <a:r>
              <a:rPr lang="en-US" dirty="0" smtClean="0"/>
              <a:t>Who’s doing the right thing?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79512" y="476672"/>
            <a:ext cx="8748464" cy="576064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Miss Hart ,or else miss Wasteful, is a woman about 35 years old, who has a little daughter. Her daughter is called Tiffany and is about 6 years old. Tiffany is environmentally friendly, but her mother the opposite. We will show you different days from their life. So read the comic and answer  to this </a:t>
            </a:r>
            <a:r>
              <a:rPr lang="en-US" sz="4000" dirty="0" smtClean="0">
                <a:solidFill>
                  <a:schemeClr val="tx1"/>
                </a:solidFill>
              </a:rPr>
              <a:t>question. </a:t>
            </a:r>
            <a:r>
              <a:rPr lang="en-US" sz="4000" dirty="0" smtClean="0">
                <a:solidFill>
                  <a:schemeClr val="tx1"/>
                </a:solidFill>
              </a:rPr>
              <a:t>Who is doing the right thing?</a:t>
            </a:r>
            <a:endParaRPr lang="el-GR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8 - Ομάδα"/>
          <p:cNvGrpSpPr/>
          <p:nvPr/>
        </p:nvGrpSpPr>
        <p:grpSpPr>
          <a:xfrm>
            <a:off x="1259632" y="764704"/>
            <a:ext cx="3717032" cy="6093296"/>
            <a:chOff x="2267744" y="764704"/>
            <a:chExt cx="3717032" cy="6093296"/>
          </a:xfrm>
        </p:grpSpPr>
        <p:pic>
          <p:nvPicPr>
            <p:cNvPr id="12292" name="Picture 4" descr="https://thumbs.dreamstime.com/z/%CE%BA%CE%BF%CF%81%CE%AF%CF%84%CF%83%CE%B9-%CF%80%CE%BF%CF%85-%CE%BA%CE%AC%CE%BD%CE%B5%CE%B9-selfie-%CF%84%CE%B1-%CE%BA%CE%B9%CE%BD%CE%BF%CF%8D%CE%BC%CE%B5%CE%BD%CE%B1-%CF%83%CF%87%CE%AD-%CE%B9%CE%B1-%CF%86%CF%89%CF%84%CE%BF%CE%B3%CF%81%CE%B1%CF%86%CE%B9%CF%8E%CE%BD-53841401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67744" y="806797"/>
              <a:ext cx="3500388" cy="6051203"/>
            </a:xfrm>
            <a:prstGeom prst="rect">
              <a:avLst/>
            </a:prstGeom>
            <a:noFill/>
          </p:spPr>
        </p:pic>
        <p:sp>
          <p:nvSpPr>
            <p:cNvPr id="8" name="7 - Ορθογώνιο"/>
            <p:cNvSpPr/>
            <p:nvPr/>
          </p:nvSpPr>
          <p:spPr>
            <a:xfrm rot="5400000">
              <a:off x="2591780" y="3465004"/>
              <a:ext cx="6093296" cy="6926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1" name="10 - Ομάδα"/>
          <p:cNvGrpSpPr/>
          <p:nvPr/>
        </p:nvGrpSpPr>
        <p:grpSpPr>
          <a:xfrm>
            <a:off x="4355976" y="3573016"/>
            <a:ext cx="2736304" cy="2808312"/>
            <a:chOff x="6156176" y="3140968"/>
            <a:chExt cx="2736304" cy="2808312"/>
          </a:xfrm>
        </p:grpSpPr>
        <p:pic>
          <p:nvPicPr>
            <p:cNvPr id="5" name="Picture 2" descr="https://thumbs.dreamstime.com/z/cute-little-girl-cartoon-illustration-cheerful-35711743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156176" y="3212976"/>
              <a:ext cx="2519202" cy="2688804"/>
            </a:xfrm>
            <a:prstGeom prst="rect">
              <a:avLst/>
            </a:prstGeom>
            <a:noFill/>
          </p:spPr>
        </p:pic>
        <p:sp>
          <p:nvSpPr>
            <p:cNvPr id="10" name="9 - Ορθογώνιο"/>
            <p:cNvSpPr/>
            <p:nvPr/>
          </p:nvSpPr>
          <p:spPr>
            <a:xfrm>
              <a:off x="8460432" y="3140968"/>
              <a:ext cx="432048" cy="28083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2" name="11 - Επεξήγηση με στρογγυλεμένο παραλληλόγραμμο"/>
          <p:cNvSpPr/>
          <p:nvPr/>
        </p:nvSpPr>
        <p:spPr>
          <a:xfrm>
            <a:off x="4788024" y="548680"/>
            <a:ext cx="2880320" cy="1296144"/>
          </a:xfrm>
          <a:prstGeom prst="wedgeRoundRectCallout">
            <a:avLst>
              <a:gd name="adj1" fmla="val -38470"/>
              <a:gd name="adj2" fmla="val 69219"/>
              <a:gd name="adj3" fmla="val 16667"/>
            </a:avLst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TextBox"/>
          <p:cNvSpPr txBox="1"/>
          <p:nvPr/>
        </p:nvSpPr>
        <p:spPr>
          <a:xfrm>
            <a:off x="4860032" y="764704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Hi,my name is Jane Hart!</a:t>
            </a:r>
            <a:endParaRPr lang="el-GR" sz="2400" dirty="0"/>
          </a:p>
        </p:txBody>
      </p:sp>
      <p:sp>
        <p:nvSpPr>
          <p:cNvPr id="14" name="13 - Επεξήγηση με στρογγυλεμένο παραλληλόγραμμο"/>
          <p:cNvSpPr/>
          <p:nvPr/>
        </p:nvSpPr>
        <p:spPr>
          <a:xfrm>
            <a:off x="5868144" y="2420888"/>
            <a:ext cx="3096344" cy="1152128"/>
          </a:xfrm>
          <a:prstGeom prst="wedgeRoundRectCallout">
            <a:avLst>
              <a:gd name="adj1" fmla="val -43958"/>
              <a:gd name="adj2" fmla="val 79557"/>
              <a:gd name="adj3" fmla="val 16667"/>
            </a:avLst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14 - TextBox"/>
          <p:cNvSpPr txBox="1"/>
          <p:nvPr/>
        </p:nvSpPr>
        <p:spPr>
          <a:xfrm>
            <a:off x="6012160" y="2564904"/>
            <a:ext cx="266429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And I am Tiffany , her little daughter!</a:t>
            </a:r>
            <a:endParaRPr lang="el-GR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11560" y="2996952"/>
            <a:ext cx="7772400" cy="1470025"/>
          </a:xfrm>
        </p:spPr>
        <p:txBody>
          <a:bodyPr/>
          <a:lstStyle/>
          <a:p>
            <a:r>
              <a:rPr lang="en-US" dirty="0" smtClean="0"/>
              <a:t>The cigarette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115616" y="980728"/>
            <a:ext cx="6400800" cy="1752600"/>
          </a:xfrm>
        </p:spPr>
        <p:txBody>
          <a:bodyPr/>
          <a:lstStyle/>
          <a:p>
            <a:r>
              <a:rPr lang="en-US" dirty="0" smtClean="0"/>
              <a:t>Monday 24</a:t>
            </a:r>
            <a:r>
              <a:rPr lang="en-US" baseline="30000" dirty="0" smtClean="0"/>
              <a:t>th</a:t>
            </a:r>
            <a:r>
              <a:rPr lang="en-US" dirty="0" smtClean="0"/>
              <a:t> June</a:t>
            </a:r>
          </a:p>
          <a:p>
            <a:r>
              <a:rPr lang="en-US" dirty="0" smtClean="0"/>
              <a:t>6 pm</a:t>
            </a:r>
            <a:endParaRPr lang="el-GR" dirty="0"/>
          </a:p>
        </p:txBody>
      </p:sp>
      <p:pic>
        <p:nvPicPr>
          <p:cNvPr id="16386" name="Picture 2" descr="http://www.clipartkid.com/images/100/cigarette-26295-objects-download-royalty-free-vector-clipart-eps-o2hQvb-clip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444208" y="3633853"/>
            <a:ext cx="1944216" cy="155537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4860032" cy="386104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7" name="6 - Ορθογώνιο"/>
          <p:cNvSpPr/>
          <p:nvPr/>
        </p:nvSpPr>
        <p:spPr>
          <a:xfrm rot="5400000">
            <a:off x="1868377" y="5738553"/>
            <a:ext cx="1916832" cy="3220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8" name="7 - Ομάδα"/>
          <p:cNvGrpSpPr/>
          <p:nvPr/>
        </p:nvGrpSpPr>
        <p:grpSpPr>
          <a:xfrm>
            <a:off x="179512" y="1412776"/>
            <a:ext cx="1944216" cy="2204864"/>
            <a:chOff x="2267744" y="764704"/>
            <a:chExt cx="3717032" cy="6093296"/>
          </a:xfrm>
        </p:grpSpPr>
        <p:pic>
          <p:nvPicPr>
            <p:cNvPr id="9" name="Picture 4" descr="https://thumbs.dreamstime.com/z/%CE%BA%CE%BF%CF%81%CE%AF%CF%84%CF%83%CE%B9-%CF%80%CE%BF%CF%85-%CE%BA%CE%AC%CE%BD%CE%B5%CE%B9-selfie-%CF%84%CE%B1-%CE%BA%CE%B9%CE%BD%CE%BF%CF%8D%CE%BC%CE%B5%CE%BD%CE%B1-%CF%83%CF%87%CE%AD-%CE%B9%CE%B1-%CF%86%CF%89%CF%84%CE%BF%CE%B3%CF%81%CE%B1%CF%86%CE%B9%CF%8E%CE%BD-538414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67744" y="806797"/>
              <a:ext cx="3500388" cy="6051203"/>
            </a:xfrm>
            <a:prstGeom prst="rect">
              <a:avLst/>
            </a:prstGeom>
            <a:noFill/>
          </p:spPr>
        </p:pic>
        <p:sp>
          <p:nvSpPr>
            <p:cNvPr id="10" name="9 - Ορθογώνιο"/>
            <p:cNvSpPr/>
            <p:nvPr/>
          </p:nvSpPr>
          <p:spPr>
            <a:xfrm rot="5400000">
              <a:off x="2591780" y="3465004"/>
              <a:ext cx="6093296" cy="6926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1" name="10 - Ομάδα"/>
          <p:cNvGrpSpPr/>
          <p:nvPr/>
        </p:nvGrpSpPr>
        <p:grpSpPr>
          <a:xfrm>
            <a:off x="2627784" y="2204864"/>
            <a:ext cx="1368152" cy="1368152"/>
            <a:chOff x="6156176" y="3140968"/>
            <a:chExt cx="2736304" cy="2808312"/>
          </a:xfrm>
        </p:grpSpPr>
        <p:pic>
          <p:nvPicPr>
            <p:cNvPr id="12" name="Picture 2" descr="https://thumbs.dreamstime.com/z/cute-little-girl-cartoon-illustration-cheerful-35711743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156176" y="3212976"/>
              <a:ext cx="2519202" cy="2688804"/>
            </a:xfrm>
            <a:prstGeom prst="rect">
              <a:avLst/>
            </a:prstGeom>
            <a:noFill/>
          </p:spPr>
        </p:pic>
        <p:sp>
          <p:nvSpPr>
            <p:cNvPr id="13" name="12 - Ορθογώνιο"/>
            <p:cNvSpPr/>
            <p:nvPr/>
          </p:nvSpPr>
          <p:spPr>
            <a:xfrm>
              <a:off x="8460432" y="3140968"/>
              <a:ext cx="432048" cy="28083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pic>
        <p:nvPicPr>
          <p:cNvPr id="15362" name="Picture 2" descr="http://www.clipartkid.com/images/100/cigarette-26295-objects-download-royalty-free-vector-clipart-eps-o2hQvb-clipar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876657">
            <a:off x="1678001" y="2795959"/>
            <a:ext cx="432048" cy="345638"/>
          </a:xfrm>
          <a:prstGeom prst="rect">
            <a:avLst/>
          </a:prstGeom>
          <a:noFill/>
        </p:spPr>
      </p:pic>
      <p:sp>
        <p:nvSpPr>
          <p:cNvPr id="15" name="14 - Επεξήγηση με στρογγυλεμένο παραλληλόγραμμο"/>
          <p:cNvSpPr/>
          <p:nvPr/>
        </p:nvSpPr>
        <p:spPr>
          <a:xfrm>
            <a:off x="2627784" y="1196752"/>
            <a:ext cx="2088232" cy="792088"/>
          </a:xfrm>
          <a:prstGeom prst="wedgeRoundRectCallout">
            <a:avLst>
              <a:gd name="adj1" fmla="val 1270"/>
              <a:gd name="adj2" fmla="val 9731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Mum, why did you throw your cigarette to the pavement? </a:t>
            </a:r>
            <a:endParaRPr lang="el-GR" sz="1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0" y="3645024"/>
            <a:ext cx="4860032" cy="216024"/>
          </a:xfrm>
          <a:prstGeom prst="rect">
            <a:avLst/>
          </a:prstGeom>
          <a:blipFill>
            <a:blip r:embed="rId6" cstate="print"/>
            <a:tile tx="0" ty="0" sx="100000" sy="100000" flip="none" algn="tl"/>
          </a:blip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16 - Ορθογώνιο"/>
          <p:cNvSpPr/>
          <p:nvPr/>
        </p:nvSpPr>
        <p:spPr>
          <a:xfrm>
            <a:off x="4860032" y="0"/>
            <a:ext cx="4283968" cy="4509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bg1"/>
              </a:solidFill>
            </a:endParaRPr>
          </a:p>
        </p:txBody>
      </p:sp>
      <p:grpSp>
        <p:nvGrpSpPr>
          <p:cNvPr id="18" name="17 - Ομάδα"/>
          <p:cNvGrpSpPr/>
          <p:nvPr/>
        </p:nvGrpSpPr>
        <p:grpSpPr>
          <a:xfrm>
            <a:off x="5220072" y="1988840"/>
            <a:ext cx="1944216" cy="2204864"/>
            <a:chOff x="2267744" y="764704"/>
            <a:chExt cx="3717032" cy="6093296"/>
          </a:xfrm>
        </p:grpSpPr>
        <p:pic>
          <p:nvPicPr>
            <p:cNvPr id="19" name="Picture 4" descr="https://thumbs.dreamstime.com/z/%CE%BA%CE%BF%CF%81%CE%AF%CF%84%CF%83%CE%B9-%CF%80%CE%BF%CF%85-%CE%BA%CE%AC%CE%BD%CE%B5%CE%B9-selfie-%CF%84%CE%B1-%CE%BA%CE%B9%CE%BD%CE%BF%CF%8D%CE%BC%CE%B5%CE%BD%CE%B1-%CF%83%CF%87%CE%AD-%CE%B9%CE%B1-%CF%86%CF%89%CF%84%CE%BF%CE%B3%CF%81%CE%B1%CF%86%CE%B9%CF%8E%CE%BD-538414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67744" y="806797"/>
              <a:ext cx="3500388" cy="6051203"/>
            </a:xfrm>
            <a:prstGeom prst="rect">
              <a:avLst/>
            </a:prstGeom>
            <a:noFill/>
          </p:spPr>
        </p:pic>
        <p:sp>
          <p:nvSpPr>
            <p:cNvPr id="20" name="19 - Ορθογώνιο"/>
            <p:cNvSpPr/>
            <p:nvPr/>
          </p:nvSpPr>
          <p:spPr>
            <a:xfrm rot="5400000">
              <a:off x="2591780" y="3465004"/>
              <a:ext cx="6093296" cy="6926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21" name="20 - Ορθογώνιο"/>
          <p:cNvSpPr/>
          <p:nvPr/>
        </p:nvSpPr>
        <p:spPr>
          <a:xfrm>
            <a:off x="4860032" y="4293096"/>
            <a:ext cx="4283968" cy="216024"/>
          </a:xfrm>
          <a:prstGeom prst="rect">
            <a:avLst/>
          </a:prstGeom>
          <a:blipFill>
            <a:blip r:embed="rId6" cstate="print"/>
            <a:tile tx="0" ty="0" sx="100000" sy="100000" flip="none" algn="tl"/>
          </a:blip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25" name="24 - Ομάδα"/>
          <p:cNvGrpSpPr/>
          <p:nvPr/>
        </p:nvGrpSpPr>
        <p:grpSpPr>
          <a:xfrm rot="20837148">
            <a:off x="7184779" y="2873428"/>
            <a:ext cx="1368152" cy="1368152"/>
            <a:chOff x="6156176" y="3140968"/>
            <a:chExt cx="2736304" cy="2808312"/>
          </a:xfrm>
        </p:grpSpPr>
        <p:pic>
          <p:nvPicPr>
            <p:cNvPr id="26" name="Picture 2" descr="https://thumbs.dreamstime.com/z/cute-little-girl-cartoon-illustration-cheerful-35711743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156176" y="3212976"/>
              <a:ext cx="2519202" cy="2688804"/>
            </a:xfrm>
            <a:prstGeom prst="rect">
              <a:avLst/>
            </a:prstGeom>
            <a:noFill/>
          </p:spPr>
        </p:pic>
        <p:sp>
          <p:nvSpPr>
            <p:cNvPr id="27" name="26 - Ορθογώνιο"/>
            <p:cNvSpPr/>
            <p:nvPr/>
          </p:nvSpPr>
          <p:spPr>
            <a:xfrm>
              <a:off x="8460432" y="3140968"/>
              <a:ext cx="432048" cy="28083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pic>
        <p:nvPicPr>
          <p:cNvPr id="28" name="Picture 2" descr="http://www.clipartkid.com/images/100/cigarette-26295-objects-download-royalty-free-vector-clipart-eps-o2hQvb-clipart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20964991">
            <a:off x="6760668" y="3965874"/>
            <a:ext cx="389376" cy="345638"/>
          </a:xfrm>
          <a:prstGeom prst="rect">
            <a:avLst/>
          </a:prstGeom>
          <a:noFill/>
        </p:spPr>
      </p:pic>
      <p:sp>
        <p:nvSpPr>
          <p:cNvPr id="29" name="28 - Επεξήγηση με στρογγυλεμένο παραλληλόγραμμο"/>
          <p:cNvSpPr/>
          <p:nvPr/>
        </p:nvSpPr>
        <p:spPr>
          <a:xfrm>
            <a:off x="6228184" y="836712"/>
            <a:ext cx="2088232" cy="936104"/>
          </a:xfrm>
          <a:prstGeom prst="wedgeRoundRectCallout">
            <a:avLst>
              <a:gd name="adj1" fmla="val -33711"/>
              <a:gd name="adj2" fmla="val 74904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1" name="30 - TextBox"/>
          <p:cNvSpPr txBox="1"/>
          <p:nvPr/>
        </p:nvSpPr>
        <p:spPr>
          <a:xfrm>
            <a:off x="6444208" y="980728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Honey, what are you doing?</a:t>
            </a:r>
            <a:endParaRPr lang="el-GR" sz="14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0" y="3861048"/>
            <a:ext cx="4860032" cy="29969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5" name="34 - Επεξήγηση με στρογγυλεμένο παραλληλόγραμμο"/>
          <p:cNvSpPr/>
          <p:nvPr/>
        </p:nvSpPr>
        <p:spPr>
          <a:xfrm>
            <a:off x="7199784" y="1916832"/>
            <a:ext cx="1944216" cy="792088"/>
          </a:xfrm>
          <a:prstGeom prst="wedgeRoundRectCallout">
            <a:avLst>
              <a:gd name="adj1" fmla="val -25720"/>
              <a:gd name="adj2" fmla="val 80824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35 - TextBox"/>
          <p:cNvSpPr txBox="1"/>
          <p:nvPr/>
        </p:nvSpPr>
        <p:spPr>
          <a:xfrm>
            <a:off x="7236296" y="1916832"/>
            <a:ext cx="20517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 am picking up the cigarette and I will throw it to the bin. </a:t>
            </a:r>
            <a:endParaRPr lang="el-GR" sz="14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0" y="3933056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38" name="37 - Ομάδα"/>
          <p:cNvGrpSpPr/>
          <p:nvPr/>
        </p:nvGrpSpPr>
        <p:grpSpPr>
          <a:xfrm>
            <a:off x="179512" y="4293096"/>
            <a:ext cx="1944216" cy="2204864"/>
            <a:chOff x="2267744" y="764704"/>
            <a:chExt cx="3717032" cy="6093296"/>
          </a:xfrm>
        </p:grpSpPr>
        <p:pic>
          <p:nvPicPr>
            <p:cNvPr id="39" name="Picture 4" descr="https://thumbs.dreamstime.com/z/%CE%BA%CE%BF%CF%81%CE%AF%CF%84%CF%83%CE%B9-%CF%80%CE%BF%CF%85-%CE%BA%CE%AC%CE%BD%CE%B5%CE%B9-selfie-%CF%84%CE%B1-%CE%BA%CE%B9%CE%BD%CE%BF%CF%8D%CE%BC%CE%B5%CE%BD%CE%B1-%CF%83%CF%87%CE%AD-%CE%B9%CE%B1-%CF%86%CF%89%CF%84%CE%BF%CE%B3%CF%81%CE%B1%CF%86%CE%B9%CF%8E%CE%BD-538414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67744" y="806797"/>
              <a:ext cx="3500388" cy="6051203"/>
            </a:xfrm>
            <a:prstGeom prst="rect">
              <a:avLst/>
            </a:prstGeom>
            <a:noFill/>
          </p:spPr>
        </p:pic>
        <p:sp>
          <p:nvSpPr>
            <p:cNvPr id="40" name="39 - Ορθογώνιο"/>
            <p:cNvSpPr/>
            <p:nvPr/>
          </p:nvSpPr>
          <p:spPr>
            <a:xfrm rot="5400000">
              <a:off x="2591780" y="3465004"/>
              <a:ext cx="6093296" cy="6926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1" name="40 - Ομάδα"/>
          <p:cNvGrpSpPr/>
          <p:nvPr/>
        </p:nvGrpSpPr>
        <p:grpSpPr>
          <a:xfrm rot="20192150">
            <a:off x="1835487" y="5084975"/>
            <a:ext cx="1368152" cy="1368152"/>
            <a:chOff x="6156176" y="3140968"/>
            <a:chExt cx="2736304" cy="2808312"/>
          </a:xfrm>
        </p:grpSpPr>
        <p:pic>
          <p:nvPicPr>
            <p:cNvPr id="42" name="Picture 2" descr="https://thumbs.dreamstime.com/z/cute-little-girl-cartoon-illustration-cheerful-35711743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156176" y="3212976"/>
              <a:ext cx="2519202" cy="2688804"/>
            </a:xfrm>
            <a:prstGeom prst="rect">
              <a:avLst/>
            </a:prstGeom>
            <a:noFill/>
          </p:spPr>
        </p:pic>
        <p:sp>
          <p:nvSpPr>
            <p:cNvPr id="43" name="42 - Ορθογώνιο"/>
            <p:cNvSpPr/>
            <p:nvPr/>
          </p:nvSpPr>
          <p:spPr>
            <a:xfrm>
              <a:off x="8460432" y="3140968"/>
              <a:ext cx="432048" cy="28083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44" name="43 - Ορθογώνιο"/>
          <p:cNvSpPr/>
          <p:nvPr/>
        </p:nvSpPr>
        <p:spPr>
          <a:xfrm>
            <a:off x="0" y="6641976"/>
            <a:ext cx="4860032" cy="216024"/>
          </a:xfrm>
          <a:prstGeom prst="rect">
            <a:avLst/>
          </a:prstGeom>
          <a:blipFill>
            <a:blip r:embed="rId6" cstate="print"/>
            <a:tile tx="0" ty="0" sx="100000" sy="100000" flip="none" algn="tl"/>
          </a:blip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45" name="Picture 2" descr="http://www.clipartkid.com/images/100/cigarette-26295-objects-download-royalty-free-vector-clipart-eps-o2hQvb-clipart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20964991">
            <a:off x="1576093" y="6270130"/>
            <a:ext cx="389376" cy="345638"/>
          </a:xfrm>
          <a:prstGeom prst="rect">
            <a:avLst/>
          </a:prstGeom>
          <a:noFill/>
          <a:ln w="127000">
            <a:noFill/>
          </a:ln>
        </p:spPr>
      </p:pic>
      <p:sp>
        <p:nvSpPr>
          <p:cNvPr id="46" name="45 - Επεξήγηση με στρογγυλεμένο παραλληλόγραμμο"/>
          <p:cNvSpPr/>
          <p:nvPr/>
        </p:nvSpPr>
        <p:spPr>
          <a:xfrm>
            <a:off x="2411760" y="4077072"/>
            <a:ext cx="2232248" cy="936104"/>
          </a:xfrm>
          <a:prstGeom prst="wedgeRoundRectCallout">
            <a:avLst>
              <a:gd name="adj1" fmla="val -81812"/>
              <a:gd name="adj2" fmla="val 5066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7" name="46 - TextBox"/>
          <p:cNvSpPr txBox="1"/>
          <p:nvPr/>
        </p:nvSpPr>
        <p:spPr>
          <a:xfrm>
            <a:off x="2483768" y="4077072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Tiffany, don’t touch it or else I will be very angry!</a:t>
            </a:r>
            <a:endParaRPr lang="el-GR" dirty="0"/>
          </a:p>
        </p:txBody>
      </p:sp>
      <p:sp>
        <p:nvSpPr>
          <p:cNvPr id="48" name="47 - Επεξήγηση με στρογγυλεμένο παραλληλόγραμμο"/>
          <p:cNvSpPr/>
          <p:nvPr/>
        </p:nvSpPr>
        <p:spPr>
          <a:xfrm>
            <a:off x="3203848" y="5301208"/>
            <a:ext cx="1152128" cy="576064"/>
          </a:xfrm>
          <a:prstGeom prst="wedgeRoundRectCallout">
            <a:avLst>
              <a:gd name="adj1" fmla="val -67864"/>
              <a:gd name="adj2" fmla="val 72121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9" name="48 - TextBox"/>
          <p:cNvSpPr txBox="1"/>
          <p:nvPr/>
        </p:nvSpPr>
        <p:spPr>
          <a:xfrm>
            <a:off x="3347864" y="544522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But…</a:t>
            </a:r>
            <a:endParaRPr lang="el-GR" dirty="0"/>
          </a:p>
        </p:txBody>
      </p:sp>
      <p:pic>
        <p:nvPicPr>
          <p:cNvPr id="51" name="Picture 4" descr="https://thumbs.dreamstime.com/z/%CE%BA%CE%BF%CF%81%CE%AF%CF%84%CF%83%CE%B9-%CF%80%CE%BF%CF%85-%CE%BA%CE%AC%CE%BD%CE%B5%CE%B9-selfie-%CF%84%CE%B1-%CE%BA%CE%B9%CE%BD%CE%BF%CF%8D%CE%BC%CE%B5%CE%BD%CE%B1-%CF%83%CF%87%CE%AD-%CE%B9%CE%B1-%CF%86%CF%89%CF%84%CE%BF%CE%B3%CF%81%CE%B1%CF%86%CE%B9%CF%8E%CE%BD-53841401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flipH="1">
            <a:off x="7020272" y="4509120"/>
            <a:ext cx="1491844" cy="2189633"/>
          </a:xfrm>
          <a:prstGeom prst="rect">
            <a:avLst/>
          </a:prstGeom>
          <a:noFill/>
        </p:spPr>
      </p:pic>
      <p:grpSp>
        <p:nvGrpSpPr>
          <p:cNvPr id="56" name="55 - Ομάδα"/>
          <p:cNvGrpSpPr/>
          <p:nvPr/>
        </p:nvGrpSpPr>
        <p:grpSpPr>
          <a:xfrm rot="21143922" flipH="1">
            <a:off x="6043425" y="4899796"/>
            <a:ext cx="1341878" cy="1368152"/>
            <a:chOff x="6156176" y="3140968"/>
            <a:chExt cx="2736304" cy="2808312"/>
          </a:xfrm>
        </p:grpSpPr>
        <p:pic>
          <p:nvPicPr>
            <p:cNvPr id="57" name="Picture 2" descr="https://thumbs.dreamstime.com/z/cute-little-girl-cartoon-illustration-cheerful-35711743.jpg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6156176" y="3212976"/>
              <a:ext cx="2519202" cy="2688804"/>
            </a:xfrm>
            <a:prstGeom prst="rect">
              <a:avLst/>
            </a:prstGeom>
            <a:noFill/>
          </p:spPr>
        </p:pic>
        <p:sp>
          <p:nvSpPr>
            <p:cNvPr id="58" name="57 - Ορθογώνιο"/>
            <p:cNvSpPr/>
            <p:nvPr/>
          </p:nvSpPr>
          <p:spPr>
            <a:xfrm>
              <a:off x="8460432" y="3140968"/>
              <a:ext cx="432048" cy="28083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59" name="58 - Ορθογώνιο"/>
          <p:cNvSpPr/>
          <p:nvPr/>
        </p:nvSpPr>
        <p:spPr>
          <a:xfrm>
            <a:off x="4860032" y="6597352"/>
            <a:ext cx="4283968" cy="260648"/>
          </a:xfrm>
          <a:prstGeom prst="rect">
            <a:avLst/>
          </a:prstGeom>
          <a:blipFill>
            <a:blip r:embed="rId6" cstate="print"/>
            <a:tile tx="0" ty="0" sx="100000" sy="100000" flip="none" algn="tl"/>
          </a:blip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1" name="60 - Επεξήγηση με στρογγυλεμένο παραλληλόγραμμο"/>
          <p:cNvSpPr/>
          <p:nvPr/>
        </p:nvSpPr>
        <p:spPr>
          <a:xfrm>
            <a:off x="5076056" y="4581128"/>
            <a:ext cx="1187624" cy="576064"/>
          </a:xfrm>
          <a:prstGeom prst="wedgeRoundRectCallout">
            <a:avLst>
              <a:gd name="adj1" fmla="val 125596"/>
              <a:gd name="adj2" fmla="val -4841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4" name="63 - TextBox"/>
          <p:cNvSpPr txBox="1"/>
          <p:nvPr/>
        </p:nvSpPr>
        <p:spPr>
          <a:xfrm>
            <a:off x="5076056" y="472514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Let’s go!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 animBg="1"/>
      <p:bldP spid="16" grpId="0" animBg="1"/>
      <p:bldP spid="21" grpId="0" animBg="1"/>
      <p:bldP spid="29" grpId="0" animBg="1"/>
      <p:bldP spid="31" grpId="0"/>
      <p:bldP spid="33" grpId="0" animBg="1"/>
      <p:bldP spid="35" grpId="0" animBg="1"/>
      <p:bldP spid="36" grpId="0"/>
      <p:bldP spid="37" grpId="0" animBg="1"/>
      <p:bldP spid="44" grpId="0" animBg="1"/>
      <p:bldP spid="46" grpId="0" animBg="1"/>
      <p:bldP spid="47" grpId="0"/>
      <p:bldP spid="48" grpId="0" animBg="1"/>
      <p:bldP spid="49" grpId="0"/>
      <p:bldP spid="59" grpId="0" animBg="1"/>
      <p:bldP spid="61" grpId="0" animBg="1"/>
      <p:bldP spid="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55576" y="2852936"/>
            <a:ext cx="7772400" cy="1470025"/>
          </a:xfrm>
        </p:spPr>
        <p:txBody>
          <a:bodyPr/>
          <a:lstStyle/>
          <a:p>
            <a:r>
              <a:rPr lang="en-US" dirty="0" smtClean="0"/>
              <a:t>The hose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19672" y="764704"/>
            <a:ext cx="6400800" cy="1752600"/>
          </a:xfrm>
        </p:spPr>
        <p:txBody>
          <a:bodyPr/>
          <a:lstStyle/>
          <a:p>
            <a:r>
              <a:rPr lang="en-US" dirty="0" smtClean="0"/>
              <a:t>Tuesday 25</a:t>
            </a:r>
            <a:r>
              <a:rPr lang="en-US" baseline="30000" dirty="0" smtClean="0"/>
              <a:t>th</a:t>
            </a:r>
            <a:r>
              <a:rPr lang="en-US" dirty="0" smtClean="0"/>
              <a:t> June</a:t>
            </a:r>
          </a:p>
          <a:p>
            <a:r>
              <a:rPr lang="en-US" dirty="0" smtClean="0"/>
              <a:t>6 pm</a:t>
            </a:r>
            <a:endParaRPr lang="el-GR" dirty="0"/>
          </a:p>
        </p:txBody>
      </p:sp>
      <p:pic>
        <p:nvPicPr>
          <p:cNvPr id="5" name="Picture 2" descr="Garden Hose   Visit This Link   N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3717032"/>
            <a:ext cx="1944216" cy="179796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Ορθογώνιο"/>
          <p:cNvSpPr/>
          <p:nvPr/>
        </p:nvSpPr>
        <p:spPr>
          <a:xfrm>
            <a:off x="0" y="3356992"/>
            <a:ext cx="4499992" cy="35010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0" y="0"/>
            <a:ext cx="4139952" cy="3356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4139952" y="0"/>
            <a:ext cx="5004048" cy="3356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9" name="8 - Ομάδα"/>
          <p:cNvGrpSpPr/>
          <p:nvPr/>
        </p:nvGrpSpPr>
        <p:grpSpPr>
          <a:xfrm>
            <a:off x="0" y="692696"/>
            <a:ext cx="1944216" cy="2204864"/>
            <a:chOff x="2267744" y="764704"/>
            <a:chExt cx="3717032" cy="6093296"/>
          </a:xfrm>
        </p:grpSpPr>
        <p:pic>
          <p:nvPicPr>
            <p:cNvPr id="10" name="Picture 4" descr="https://thumbs.dreamstime.com/z/%CE%BA%CE%BF%CF%81%CE%AF%CF%84%CF%83%CE%B9-%CF%80%CE%BF%CF%85-%CE%BA%CE%AC%CE%BD%CE%B5%CE%B9-selfie-%CF%84%CE%B1-%CE%BA%CE%B9%CE%BD%CE%BF%CF%8D%CE%BC%CE%B5%CE%BD%CE%B1-%CF%83%CF%87%CE%AD-%CE%B9%CE%B1-%CF%86%CF%89%CF%84%CE%BF%CE%B3%CF%81%CE%B1%CF%86%CE%B9%CF%8E%CE%BD-538414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67744" y="806797"/>
              <a:ext cx="3500388" cy="6051203"/>
            </a:xfrm>
            <a:prstGeom prst="rect">
              <a:avLst/>
            </a:prstGeom>
            <a:noFill/>
          </p:spPr>
        </p:pic>
        <p:sp>
          <p:nvSpPr>
            <p:cNvPr id="11" name="10 - Ορθογώνιο"/>
            <p:cNvSpPr/>
            <p:nvPr/>
          </p:nvSpPr>
          <p:spPr>
            <a:xfrm rot="5400000">
              <a:off x="2591780" y="3465004"/>
              <a:ext cx="6093296" cy="6926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2" name="11 - Ομάδα"/>
          <p:cNvGrpSpPr/>
          <p:nvPr/>
        </p:nvGrpSpPr>
        <p:grpSpPr>
          <a:xfrm flipH="1">
            <a:off x="4355976" y="1340768"/>
            <a:ext cx="1368152" cy="1368152"/>
            <a:chOff x="6156176" y="3140968"/>
            <a:chExt cx="2736304" cy="2808312"/>
          </a:xfrm>
        </p:grpSpPr>
        <p:pic>
          <p:nvPicPr>
            <p:cNvPr id="13" name="Picture 2" descr="https://thumbs.dreamstime.com/z/cute-little-girl-cartoon-illustration-cheerful-35711743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156176" y="3212976"/>
              <a:ext cx="2519202" cy="2688804"/>
            </a:xfrm>
            <a:prstGeom prst="rect">
              <a:avLst/>
            </a:prstGeom>
            <a:noFill/>
          </p:spPr>
        </p:pic>
        <p:sp>
          <p:nvSpPr>
            <p:cNvPr id="14" name="13 - Ορθογώνιο"/>
            <p:cNvSpPr/>
            <p:nvPr/>
          </p:nvSpPr>
          <p:spPr>
            <a:xfrm>
              <a:off x="8460432" y="3140968"/>
              <a:ext cx="432048" cy="28083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5" name="14 - Ορθογώνιο"/>
          <p:cNvSpPr/>
          <p:nvPr/>
        </p:nvSpPr>
        <p:spPr>
          <a:xfrm>
            <a:off x="0" y="2996952"/>
            <a:ext cx="4139952" cy="360040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Επεξήγηση με στρογγυλεμένο παραλληλόγραμμο"/>
          <p:cNvSpPr/>
          <p:nvPr/>
        </p:nvSpPr>
        <p:spPr>
          <a:xfrm>
            <a:off x="971600" y="0"/>
            <a:ext cx="2088232" cy="612648"/>
          </a:xfrm>
          <a:prstGeom prst="wedgeRoundRect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16 - TextBox"/>
          <p:cNvSpPr txBox="1"/>
          <p:nvPr/>
        </p:nvSpPr>
        <p:spPr>
          <a:xfrm>
            <a:off x="971600" y="0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think I will clean up the balconies.</a:t>
            </a:r>
            <a:endParaRPr lang="el-GR" dirty="0"/>
          </a:p>
        </p:txBody>
      </p:sp>
      <p:sp>
        <p:nvSpPr>
          <p:cNvPr id="18" name="17 - Ορθογώνιο"/>
          <p:cNvSpPr/>
          <p:nvPr/>
        </p:nvSpPr>
        <p:spPr>
          <a:xfrm>
            <a:off x="4211960" y="2996952"/>
            <a:ext cx="4932040" cy="360040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9" name="18 - Ομάδα"/>
          <p:cNvGrpSpPr/>
          <p:nvPr/>
        </p:nvGrpSpPr>
        <p:grpSpPr>
          <a:xfrm>
            <a:off x="6660232" y="836712"/>
            <a:ext cx="1944216" cy="2204864"/>
            <a:chOff x="2267744" y="764704"/>
            <a:chExt cx="3717032" cy="6093296"/>
          </a:xfrm>
        </p:grpSpPr>
        <p:pic>
          <p:nvPicPr>
            <p:cNvPr id="20" name="Picture 4" descr="https://thumbs.dreamstime.com/z/%CE%BA%CE%BF%CF%81%CE%AF%CF%84%CF%83%CE%B9-%CF%80%CE%BF%CF%85-%CE%BA%CE%AC%CE%BD%CE%B5%CE%B9-selfie-%CF%84%CE%B1-%CE%BA%CE%B9%CE%BD%CE%BF%CF%8D%CE%BC%CE%B5%CE%BD%CE%B1-%CF%83%CF%87%CE%AD-%CE%B9%CE%B1-%CF%86%CF%89%CF%84%CE%BF%CE%B3%CF%81%CE%B1%CF%86%CE%B9%CF%8E%CE%BD-538414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67744" y="806797"/>
              <a:ext cx="3500388" cy="6051203"/>
            </a:xfrm>
            <a:prstGeom prst="rect">
              <a:avLst/>
            </a:prstGeom>
            <a:noFill/>
          </p:spPr>
        </p:pic>
        <p:sp>
          <p:nvSpPr>
            <p:cNvPr id="21" name="20 - Ορθογώνιο"/>
            <p:cNvSpPr/>
            <p:nvPr/>
          </p:nvSpPr>
          <p:spPr>
            <a:xfrm rot="5400000">
              <a:off x="2591780" y="3465004"/>
              <a:ext cx="6093296" cy="6926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22" name="21 - Επεξήγηση με στρογγυλεμένο παραλληλόγραμμο"/>
          <p:cNvSpPr/>
          <p:nvPr/>
        </p:nvSpPr>
        <p:spPr>
          <a:xfrm>
            <a:off x="4211960" y="404664"/>
            <a:ext cx="1656184" cy="648072"/>
          </a:xfrm>
          <a:prstGeom prst="wedgeRoundRect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Shall I bring you the mop?</a:t>
            </a:r>
            <a:endParaRPr lang="el-GR" dirty="0"/>
          </a:p>
        </p:txBody>
      </p:sp>
      <p:grpSp>
        <p:nvGrpSpPr>
          <p:cNvPr id="26" name="25 - Ομάδα"/>
          <p:cNvGrpSpPr/>
          <p:nvPr/>
        </p:nvGrpSpPr>
        <p:grpSpPr>
          <a:xfrm>
            <a:off x="2267744" y="1124744"/>
            <a:ext cx="1368152" cy="1368152"/>
            <a:chOff x="6156176" y="3140968"/>
            <a:chExt cx="2736304" cy="2808312"/>
          </a:xfrm>
        </p:grpSpPr>
        <p:pic>
          <p:nvPicPr>
            <p:cNvPr id="27" name="Picture 2" descr="https://thumbs.dreamstime.com/z/cute-little-girl-cartoon-illustration-cheerful-35711743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156176" y="3212976"/>
              <a:ext cx="2519202" cy="2688804"/>
            </a:xfrm>
            <a:prstGeom prst="rect">
              <a:avLst/>
            </a:prstGeom>
            <a:noFill/>
          </p:spPr>
        </p:pic>
        <p:sp>
          <p:nvSpPr>
            <p:cNvPr id="28" name="27 - Ορθογώνιο"/>
            <p:cNvSpPr/>
            <p:nvPr/>
          </p:nvSpPr>
          <p:spPr>
            <a:xfrm>
              <a:off x="8460432" y="3140968"/>
              <a:ext cx="432048" cy="28083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4" name="33 - Ομάδα"/>
          <p:cNvGrpSpPr/>
          <p:nvPr/>
        </p:nvGrpSpPr>
        <p:grpSpPr>
          <a:xfrm>
            <a:off x="2267744" y="4293096"/>
            <a:ext cx="1944216" cy="2204864"/>
            <a:chOff x="2267744" y="764704"/>
            <a:chExt cx="3717032" cy="6093296"/>
          </a:xfrm>
        </p:grpSpPr>
        <p:pic>
          <p:nvPicPr>
            <p:cNvPr id="35" name="Picture 4" descr="https://thumbs.dreamstime.com/z/%CE%BA%CE%BF%CF%81%CE%AF%CF%84%CF%83%CE%B9-%CF%80%CE%BF%CF%85-%CE%BA%CE%AC%CE%BD%CE%B5%CE%B9-selfie-%CF%84%CE%B1-%CE%BA%CE%B9%CE%BD%CE%BF%CF%8D%CE%BC%CE%B5%CE%BD%CE%B1-%CF%83%CF%87%CE%AD-%CE%B9%CE%B1-%CF%86%CF%89%CF%84%CE%BF%CE%B3%CF%81%CE%B1%CF%86%CE%B9%CF%8E%CE%BD-538414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67744" y="806797"/>
              <a:ext cx="3500388" cy="6051203"/>
            </a:xfrm>
            <a:prstGeom prst="rect">
              <a:avLst/>
            </a:prstGeom>
            <a:noFill/>
          </p:spPr>
        </p:pic>
        <p:sp>
          <p:nvSpPr>
            <p:cNvPr id="36" name="35 - Ορθογώνιο"/>
            <p:cNvSpPr/>
            <p:nvPr/>
          </p:nvSpPr>
          <p:spPr>
            <a:xfrm rot="5400000">
              <a:off x="2591780" y="3465004"/>
              <a:ext cx="6093296" cy="6926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37" name="36 - Ορθογώνιο"/>
          <p:cNvSpPr/>
          <p:nvPr/>
        </p:nvSpPr>
        <p:spPr>
          <a:xfrm>
            <a:off x="0" y="6497960"/>
            <a:ext cx="3923928" cy="360040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38" name="37 - Ομάδα"/>
          <p:cNvGrpSpPr/>
          <p:nvPr/>
        </p:nvGrpSpPr>
        <p:grpSpPr>
          <a:xfrm flipH="1">
            <a:off x="0" y="5013176"/>
            <a:ext cx="1224136" cy="1368152"/>
            <a:chOff x="6156176" y="3140968"/>
            <a:chExt cx="2736304" cy="2808312"/>
          </a:xfrm>
        </p:grpSpPr>
        <p:pic>
          <p:nvPicPr>
            <p:cNvPr id="39" name="Picture 2" descr="https://thumbs.dreamstime.com/z/cute-little-girl-cartoon-illustration-cheerful-35711743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156176" y="3212976"/>
              <a:ext cx="2519202" cy="2688804"/>
            </a:xfrm>
            <a:prstGeom prst="rect">
              <a:avLst/>
            </a:prstGeom>
            <a:noFill/>
          </p:spPr>
        </p:pic>
        <p:sp>
          <p:nvSpPr>
            <p:cNvPr id="40" name="39 - Ορθογώνιο"/>
            <p:cNvSpPr/>
            <p:nvPr/>
          </p:nvSpPr>
          <p:spPr>
            <a:xfrm>
              <a:off x="8460432" y="3140968"/>
              <a:ext cx="432048" cy="28083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41" name="40 - Επεξήγηση με στρογγυλεμένο παραλληλόγραμμο"/>
          <p:cNvSpPr/>
          <p:nvPr/>
        </p:nvSpPr>
        <p:spPr>
          <a:xfrm>
            <a:off x="6516216" y="0"/>
            <a:ext cx="1728192" cy="764704"/>
          </a:xfrm>
          <a:prstGeom prst="wedgeRoundRectCallout">
            <a:avLst>
              <a:gd name="adj1" fmla="val -15221"/>
              <a:gd name="adj2" fmla="val 66124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Not of course.I will do it with the hose.</a:t>
            </a:r>
            <a:endParaRPr lang="el-GR" dirty="0"/>
          </a:p>
        </p:txBody>
      </p:sp>
      <p:pic>
        <p:nvPicPr>
          <p:cNvPr id="21506" name="Picture 2" descr="Garden Hose   Visit This Link   New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40152" y="1628800"/>
            <a:ext cx="720080" cy="844231"/>
          </a:xfrm>
          <a:prstGeom prst="rect">
            <a:avLst/>
          </a:prstGeom>
          <a:noFill/>
        </p:spPr>
      </p:pic>
      <p:sp>
        <p:nvSpPr>
          <p:cNvPr id="43" name="42 - Επεξήγηση με στρογγυλεμένο παραλληλόγραμμο"/>
          <p:cNvSpPr/>
          <p:nvPr/>
        </p:nvSpPr>
        <p:spPr>
          <a:xfrm>
            <a:off x="2555776" y="3429000"/>
            <a:ext cx="1800200" cy="720080"/>
          </a:xfrm>
          <a:prstGeom prst="wedgeRoundRectCallout">
            <a:avLst>
              <a:gd name="adj1" fmla="val -16985"/>
              <a:gd name="adj2" fmla="val 68272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Darling, we have got money!</a:t>
            </a:r>
            <a:endParaRPr lang="el-GR" dirty="0"/>
          </a:p>
        </p:txBody>
      </p:sp>
      <p:sp>
        <p:nvSpPr>
          <p:cNvPr id="44" name="43 - Επεξήγηση με στρογγυλεμένο παραλληλόγραμμο"/>
          <p:cNvSpPr/>
          <p:nvPr/>
        </p:nvSpPr>
        <p:spPr>
          <a:xfrm>
            <a:off x="0" y="3429000"/>
            <a:ext cx="2376264" cy="1008112"/>
          </a:xfrm>
          <a:prstGeom prst="wedgeRoundRectCallout">
            <a:avLst>
              <a:gd name="adj1" fmla="val -13253"/>
              <a:gd name="adj2" fmla="val 76243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Mum, do you know how many litres more we waste with the hose?</a:t>
            </a:r>
            <a:endParaRPr lang="el-GR" dirty="0"/>
          </a:p>
        </p:txBody>
      </p:sp>
      <p:pic>
        <p:nvPicPr>
          <p:cNvPr id="45" name="Picture 2" descr="Garden Hose   Visit This Link   New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03648" y="4941168"/>
            <a:ext cx="720080" cy="844231"/>
          </a:xfrm>
          <a:prstGeom prst="rect">
            <a:avLst/>
          </a:prstGeom>
          <a:noFill/>
        </p:spPr>
      </p:pic>
      <p:grpSp>
        <p:nvGrpSpPr>
          <p:cNvPr id="46" name="45 - Ομάδα"/>
          <p:cNvGrpSpPr/>
          <p:nvPr/>
        </p:nvGrpSpPr>
        <p:grpSpPr>
          <a:xfrm>
            <a:off x="4572000" y="4221088"/>
            <a:ext cx="1944216" cy="2204864"/>
            <a:chOff x="2267744" y="764704"/>
            <a:chExt cx="3717032" cy="6093296"/>
          </a:xfrm>
        </p:grpSpPr>
        <p:pic>
          <p:nvPicPr>
            <p:cNvPr id="47" name="Picture 4" descr="https://thumbs.dreamstime.com/z/%CE%BA%CE%BF%CF%81%CE%AF%CF%84%CF%83%CE%B9-%CF%80%CE%BF%CF%85-%CE%BA%CE%AC%CE%BD%CE%B5%CE%B9-selfie-%CF%84%CE%B1-%CE%BA%CE%B9%CE%BD%CE%BF%CF%8D%CE%BC%CE%B5%CE%BD%CE%B1-%CF%83%CF%87%CE%AD-%CE%B9%CE%B1-%CF%86%CF%89%CF%84%CE%BF%CE%B3%CF%81%CE%B1%CF%86%CE%B9%CF%8E%CE%BD-538414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67744" y="806797"/>
              <a:ext cx="3500388" cy="6051203"/>
            </a:xfrm>
            <a:prstGeom prst="rect">
              <a:avLst/>
            </a:prstGeom>
            <a:noFill/>
          </p:spPr>
        </p:pic>
        <p:sp>
          <p:nvSpPr>
            <p:cNvPr id="48" name="47 - Ορθογώνιο"/>
            <p:cNvSpPr/>
            <p:nvPr/>
          </p:nvSpPr>
          <p:spPr>
            <a:xfrm rot="5400000">
              <a:off x="2591780" y="3465004"/>
              <a:ext cx="6093296" cy="6926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pic>
        <p:nvPicPr>
          <p:cNvPr id="21508" name="Picture 4" descr="Water Hose Stock Illustrations   Gograph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940152" y="4797152"/>
            <a:ext cx="1619250" cy="1619251"/>
          </a:xfrm>
          <a:prstGeom prst="rect">
            <a:avLst/>
          </a:prstGeom>
          <a:noFill/>
        </p:spPr>
      </p:pic>
      <p:sp>
        <p:nvSpPr>
          <p:cNvPr id="49" name="48 - Ορθογώνιο"/>
          <p:cNvSpPr/>
          <p:nvPr/>
        </p:nvSpPr>
        <p:spPr>
          <a:xfrm>
            <a:off x="3779912" y="6497960"/>
            <a:ext cx="5364088" cy="360040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1" name="50 - Επεξήγηση με σύννεφο"/>
          <p:cNvSpPr/>
          <p:nvPr/>
        </p:nvSpPr>
        <p:spPr>
          <a:xfrm>
            <a:off x="6012160" y="3356992"/>
            <a:ext cx="3131840" cy="1008112"/>
          </a:xfrm>
          <a:prstGeom prst="cloudCallout">
            <a:avLst>
              <a:gd name="adj1" fmla="val -49052"/>
              <a:gd name="adj2" fmla="val 60131"/>
            </a:avLst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</a:t>
            </a:r>
            <a:endParaRPr lang="el-GR" dirty="0"/>
          </a:p>
        </p:txBody>
      </p:sp>
      <p:sp>
        <p:nvSpPr>
          <p:cNvPr id="52" name="51 - TextBox"/>
          <p:cNvSpPr txBox="1"/>
          <p:nvPr/>
        </p:nvSpPr>
        <p:spPr>
          <a:xfrm>
            <a:off x="6516216" y="3573016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a stupid idea to mop the balcony!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7" grpId="0" animBg="1"/>
      <p:bldP spid="8" grpId="0" animBg="1"/>
      <p:bldP spid="15" grpId="0" animBg="1"/>
      <p:bldP spid="16" grpId="0" animBg="1"/>
      <p:bldP spid="17" grpId="0"/>
      <p:bldP spid="18" grpId="0" animBg="1"/>
      <p:bldP spid="22" grpId="0" animBg="1"/>
      <p:bldP spid="37" grpId="0" animBg="1"/>
      <p:bldP spid="41" grpId="0" animBg="1"/>
      <p:bldP spid="43" grpId="0" animBg="1"/>
      <p:bldP spid="44" grpId="0" animBg="1"/>
      <p:bldP spid="49" grpId="0" animBg="1"/>
      <p:bldP spid="51" grpId="0" animBg="1"/>
      <p:bldP spid="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7772400" cy="1470025"/>
          </a:xfrm>
        </p:spPr>
        <p:txBody>
          <a:bodyPr/>
          <a:lstStyle/>
          <a:p>
            <a:r>
              <a:rPr lang="en-US" dirty="0" smtClean="0"/>
              <a:t>The factory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259632" y="836712"/>
            <a:ext cx="6400800" cy="1752600"/>
          </a:xfrm>
        </p:spPr>
        <p:txBody>
          <a:bodyPr/>
          <a:lstStyle/>
          <a:p>
            <a:r>
              <a:rPr lang="en-US" dirty="0" smtClean="0"/>
              <a:t>Wednesday 26</a:t>
            </a:r>
            <a:r>
              <a:rPr lang="en-US" baseline="30000" dirty="0" smtClean="0"/>
              <a:t>th</a:t>
            </a:r>
            <a:r>
              <a:rPr lang="en-US" dirty="0" smtClean="0"/>
              <a:t> June</a:t>
            </a:r>
          </a:p>
          <a:p>
            <a:r>
              <a:rPr lang="en-US" dirty="0" smtClean="0"/>
              <a:t>6 pm</a:t>
            </a:r>
            <a:endParaRPr lang="el-GR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3861048"/>
            <a:ext cx="2903575" cy="238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4067944" cy="32849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4067944" y="0"/>
            <a:ext cx="5076056" cy="32849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Ορθογώνιο"/>
          <p:cNvSpPr/>
          <p:nvPr/>
        </p:nvSpPr>
        <p:spPr>
          <a:xfrm>
            <a:off x="0" y="3284984"/>
            <a:ext cx="4860032" cy="35730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4860032" y="3284984"/>
            <a:ext cx="4283968" cy="35730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8" name="7 - Ομάδα"/>
          <p:cNvGrpSpPr/>
          <p:nvPr/>
        </p:nvGrpSpPr>
        <p:grpSpPr>
          <a:xfrm>
            <a:off x="0" y="1052736"/>
            <a:ext cx="1944216" cy="2204864"/>
            <a:chOff x="2267744" y="764704"/>
            <a:chExt cx="3717032" cy="6093296"/>
          </a:xfrm>
        </p:grpSpPr>
        <p:pic>
          <p:nvPicPr>
            <p:cNvPr id="9" name="Picture 4" descr="https://thumbs.dreamstime.com/z/%CE%BA%CE%BF%CF%81%CE%AF%CF%84%CF%83%CE%B9-%CF%80%CE%BF%CF%85-%CE%BA%CE%AC%CE%BD%CE%B5%CE%B9-selfie-%CF%84%CE%B1-%CE%BA%CE%B9%CE%BD%CE%BF%CF%8D%CE%BC%CE%B5%CE%BD%CE%B1-%CF%83%CF%87%CE%AD-%CE%B9%CE%B1-%CF%86%CF%89%CF%84%CE%BF%CE%B3%CF%81%CE%B1%CF%86%CE%B9%CF%8E%CE%BD-53841401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67744" y="806797"/>
              <a:ext cx="3500388" cy="6051203"/>
            </a:xfrm>
            <a:prstGeom prst="rect">
              <a:avLst/>
            </a:prstGeom>
            <a:noFill/>
          </p:spPr>
        </p:pic>
        <p:sp>
          <p:nvSpPr>
            <p:cNvPr id="10" name="9 - Ορθογώνιο"/>
            <p:cNvSpPr/>
            <p:nvPr/>
          </p:nvSpPr>
          <p:spPr>
            <a:xfrm rot="5400000">
              <a:off x="2591780" y="3465004"/>
              <a:ext cx="6093296" cy="6926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1" name="10 - Ομάδα"/>
          <p:cNvGrpSpPr/>
          <p:nvPr/>
        </p:nvGrpSpPr>
        <p:grpSpPr>
          <a:xfrm>
            <a:off x="1979712" y="1844824"/>
            <a:ext cx="1368152" cy="1368152"/>
            <a:chOff x="6156176" y="3140968"/>
            <a:chExt cx="2736304" cy="2808312"/>
          </a:xfrm>
        </p:grpSpPr>
        <p:pic>
          <p:nvPicPr>
            <p:cNvPr id="12" name="Picture 2" descr="https://thumbs.dreamstime.com/z/cute-little-girl-cartoon-illustration-cheerful-35711743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156176" y="3212976"/>
              <a:ext cx="2519202" cy="2688804"/>
            </a:xfrm>
            <a:prstGeom prst="rect">
              <a:avLst/>
            </a:prstGeom>
            <a:noFill/>
          </p:spPr>
        </p:pic>
        <p:sp>
          <p:nvSpPr>
            <p:cNvPr id="13" name="12 - Ορθογώνιο"/>
            <p:cNvSpPr/>
            <p:nvPr/>
          </p:nvSpPr>
          <p:spPr>
            <a:xfrm>
              <a:off x="8460432" y="3140968"/>
              <a:ext cx="432048" cy="28083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4" name="13 - Ομάδα"/>
          <p:cNvGrpSpPr/>
          <p:nvPr/>
        </p:nvGrpSpPr>
        <p:grpSpPr>
          <a:xfrm flipH="1">
            <a:off x="395536" y="4941168"/>
            <a:ext cx="1296144" cy="1368152"/>
            <a:chOff x="6156176" y="3140968"/>
            <a:chExt cx="2736304" cy="2808312"/>
          </a:xfrm>
        </p:grpSpPr>
        <p:pic>
          <p:nvPicPr>
            <p:cNvPr id="15" name="Picture 2" descr="https://thumbs.dreamstime.com/z/cute-little-girl-cartoon-illustration-cheerful-35711743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156176" y="3212976"/>
              <a:ext cx="2519202" cy="2688804"/>
            </a:xfrm>
            <a:prstGeom prst="rect">
              <a:avLst/>
            </a:prstGeom>
            <a:noFill/>
          </p:spPr>
        </p:pic>
        <p:sp>
          <p:nvSpPr>
            <p:cNvPr id="16" name="15 - Ορθογώνιο"/>
            <p:cNvSpPr/>
            <p:nvPr/>
          </p:nvSpPr>
          <p:spPr>
            <a:xfrm>
              <a:off x="8460432" y="3140968"/>
              <a:ext cx="432048" cy="28083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7" name="16 - Ομάδα"/>
          <p:cNvGrpSpPr/>
          <p:nvPr/>
        </p:nvGrpSpPr>
        <p:grpSpPr>
          <a:xfrm>
            <a:off x="4932040" y="4005064"/>
            <a:ext cx="1944216" cy="2204864"/>
            <a:chOff x="2267744" y="764704"/>
            <a:chExt cx="3717032" cy="6093296"/>
          </a:xfrm>
        </p:grpSpPr>
        <p:pic>
          <p:nvPicPr>
            <p:cNvPr id="18" name="Picture 4" descr="https://thumbs.dreamstime.com/z/%CE%BA%CE%BF%CF%81%CE%AF%CF%84%CF%83%CE%B9-%CF%80%CE%BF%CF%85-%CE%BA%CE%AC%CE%BD%CE%B5%CE%B9-selfie-%CF%84%CE%B1-%CE%BA%CE%B9%CE%BD%CE%BF%CF%8D%CE%BC%CE%B5%CE%BD%CE%B1-%CF%83%CF%87%CE%AD-%CE%B9%CE%B1-%CF%86%CF%89%CF%84%CE%BF%CE%B3%CF%81%CE%B1%CF%86%CE%B9%CF%8E%CE%BD-53841401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67744" y="806797"/>
              <a:ext cx="3500388" cy="6051203"/>
            </a:xfrm>
            <a:prstGeom prst="rect">
              <a:avLst/>
            </a:prstGeom>
            <a:noFill/>
          </p:spPr>
        </p:pic>
        <p:sp>
          <p:nvSpPr>
            <p:cNvPr id="19" name="18 - Ορθογώνιο"/>
            <p:cNvSpPr/>
            <p:nvPr/>
          </p:nvSpPr>
          <p:spPr>
            <a:xfrm rot="5400000">
              <a:off x="2591780" y="3465004"/>
              <a:ext cx="6093296" cy="6926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0" name="19 - Ομάδα"/>
          <p:cNvGrpSpPr/>
          <p:nvPr/>
        </p:nvGrpSpPr>
        <p:grpSpPr>
          <a:xfrm>
            <a:off x="2051720" y="4437112"/>
            <a:ext cx="1944216" cy="2204864"/>
            <a:chOff x="2267744" y="764704"/>
            <a:chExt cx="3717032" cy="6093296"/>
          </a:xfrm>
        </p:grpSpPr>
        <p:pic>
          <p:nvPicPr>
            <p:cNvPr id="21" name="Picture 4" descr="https://thumbs.dreamstime.com/z/%CE%BA%CE%BF%CF%81%CE%AF%CF%84%CF%83%CE%B9-%CF%80%CE%BF%CF%85-%CE%BA%CE%AC%CE%BD%CE%B5%CE%B9-selfie-%CF%84%CE%B1-%CE%BA%CE%B9%CE%BD%CE%BF%CF%8D%CE%BC%CE%B5%CE%BD%CE%B1-%CF%83%CF%87%CE%AD-%CE%B9%CE%B1-%CF%86%CF%89%CF%84%CE%BF%CE%B3%CF%81%CE%B1%CF%86%CE%B9%CF%8E%CE%BD-53841401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67744" y="806797"/>
              <a:ext cx="3500388" cy="6051203"/>
            </a:xfrm>
            <a:prstGeom prst="rect">
              <a:avLst/>
            </a:prstGeom>
            <a:noFill/>
          </p:spPr>
        </p:pic>
        <p:sp>
          <p:nvSpPr>
            <p:cNvPr id="22" name="21 - Ορθογώνιο"/>
            <p:cNvSpPr/>
            <p:nvPr/>
          </p:nvSpPr>
          <p:spPr>
            <a:xfrm rot="5400000">
              <a:off x="2591780" y="3465004"/>
              <a:ext cx="6093296" cy="6926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3" name="22 - Ομάδα"/>
          <p:cNvGrpSpPr/>
          <p:nvPr/>
        </p:nvGrpSpPr>
        <p:grpSpPr>
          <a:xfrm>
            <a:off x="6948264" y="5157192"/>
            <a:ext cx="1368152" cy="1368152"/>
            <a:chOff x="6156176" y="3140968"/>
            <a:chExt cx="2736304" cy="2808312"/>
          </a:xfrm>
        </p:grpSpPr>
        <p:pic>
          <p:nvPicPr>
            <p:cNvPr id="24" name="Picture 2" descr="https://thumbs.dreamstime.com/z/cute-little-girl-cartoon-illustration-cheerful-35711743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156176" y="3212976"/>
              <a:ext cx="2519202" cy="2688804"/>
            </a:xfrm>
            <a:prstGeom prst="rect">
              <a:avLst/>
            </a:prstGeom>
            <a:noFill/>
          </p:spPr>
        </p:pic>
        <p:sp>
          <p:nvSpPr>
            <p:cNvPr id="25" name="24 - Ορθογώνιο"/>
            <p:cNvSpPr/>
            <p:nvPr/>
          </p:nvSpPr>
          <p:spPr>
            <a:xfrm>
              <a:off x="8460432" y="3140968"/>
              <a:ext cx="432048" cy="28083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6" name="25 - Ομάδα"/>
          <p:cNvGrpSpPr/>
          <p:nvPr/>
        </p:nvGrpSpPr>
        <p:grpSpPr>
          <a:xfrm>
            <a:off x="4355976" y="620688"/>
            <a:ext cx="1944216" cy="2204864"/>
            <a:chOff x="2267744" y="764704"/>
            <a:chExt cx="3717032" cy="6093296"/>
          </a:xfrm>
        </p:grpSpPr>
        <p:pic>
          <p:nvPicPr>
            <p:cNvPr id="27" name="Picture 4" descr="https://thumbs.dreamstime.com/z/%CE%BA%CE%BF%CF%81%CE%AF%CF%84%CF%83%CE%B9-%CF%80%CE%BF%CF%85-%CE%BA%CE%AC%CE%BD%CE%B5%CE%B9-selfie-%CF%84%CE%B1-%CE%BA%CE%B9%CE%BD%CE%BF%CF%8D%CE%BC%CE%B5%CE%BD%CE%B1-%CF%83%CF%87%CE%AD-%CE%B9%CE%B1-%CF%86%CF%89%CF%84%CE%BF%CE%B3%CF%81%CE%B1%CF%86%CE%B9%CF%8E%CE%BD-53841401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67744" y="806797"/>
              <a:ext cx="3500388" cy="6051203"/>
            </a:xfrm>
            <a:prstGeom prst="rect">
              <a:avLst/>
            </a:prstGeom>
            <a:noFill/>
          </p:spPr>
        </p:pic>
        <p:sp>
          <p:nvSpPr>
            <p:cNvPr id="28" name="27 - Ορθογώνιο"/>
            <p:cNvSpPr/>
            <p:nvPr/>
          </p:nvSpPr>
          <p:spPr>
            <a:xfrm rot="5400000">
              <a:off x="2591780" y="3465004"/>
              <a:ext cx="6093296" cy="6926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9" name="28 - Ομάδα"/>
          <p:cNvGrpSpPr/>
          <p:nvPr/>
        </p:nvGrpSpPr>
        <p:grpSpPr>
          <a:xfrm>
            <a:off x="6588224" y="1556792"/>
            <a:ext cx="1368152" cy="1368152"/>
            <a:chOff x="6156176" y="3140968"/>
            <a:chExt cx="2736304" cy="2808312"/>
          </a:xfrm>
        </p:grpSpPr>
        <p:pic>
          <p:nvPicPr>
            <p:cNvPr id="30" name="Picture 2" descr="https://thumbs.dreamstime.com/z/cute-little-girl-cartoon-illustration-cheerful-35711743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156176" y="3212976"/>
              <a:ext cx="2519202" cy="2688804"/>
            </a:xfrm>
            <a:prstGeom prst="rect">
              <a:avLst/>
            </a:prstGeom>
            <a:noFill/>
          </p:spPr>
        </p:pic>
        <p:sp>
          <p:nvSpPr>
            <p:cNvPr id="31" name="30 - Ορθογώνιο"/>
            <p:cNvSpPr/>
            <p:nvPr/>
          </p:nvSpPr>
          <p:spPr>
            <a:xfrm>
              <a:off x="8460432" y="3140968"/>
              <a:ext cx="432048" cy="28083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1052736"/>
            <a:ext cx="1175693" cy="965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32 - Επεξήγηση με στρογγυλεμένο παραλληλόγραμμο"/>
          <p:cNvSpPr/>
          <p:nvPr/>
        </p:nvSpPr>
        <p:spPr>
          <a:xfrm>
            <a:off x="1043608" y="188640"/>
            <a:ext cx="2448272" cy="792088"/>
          </a:xfrm>
          <a:prstGeom prst="wedgeRoundRectCallout">
            <a:avLst>
              <a:gd name="adj1" fmla="val -9569"/>
              <a:gd name="adj2" fmla="val 10831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4" name="33 - TextBox"/>
          <p:cNvSpPr txBox="1"/>
          <p:nvPr/>
        </p:nvSpPr>
        <p:spPr>
          <a:xfrm>
            <a:off x="1115616" y="188640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Mum, why don’t you put filters in the chimneys?</a:t>
            </a:r>
            <a:endParaRPr lang="el-GR" dirty="0"/>
          </a:p>
        </p:txBody>
      </p:sp>
      <p:sp>
        <p:nvSpPr>
          <p:cNvPr id="35" name="34 - Επεξήγηση με στρογγυλεμένο παραλληλόγραμμο"/>
          <p:cNvSpPr/>
          <p:nvPr/>
        </p:nvSpPr>
        <p:spPr>
          <a:xfrm>
            <a:off x="6444208" y="260648"/>
            <a:ext cx="2016224" cy="720080"/>
          </a:xfrm>
          <a:prstGeom prst="wedgeRoundRectCallout">
            <a:avLst>
              <a:gd name="adj1" fmla="val -57547"/>
              <a:gd name="adj2" fmla="val 9071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35 - TextBox"/>
          <p:cNvSpPr txBox="1"/>
          <p:nvPr/>
        </p:nvSpPr>
        <p:spPr>
          <a:xfrm>
            <a:off x="6516216" y="33265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Why should we do that?</a:t>
            </a:r>
            <a:endParaRPr lang="el-GR" dirty="0"/>
          </a:p>
        </p:txBody>
      </p:sp>
      <p:sp>
        <p:nvSpPr>
          <p:cNvPr id="37" name="36 - Επεξήγηση με στρογγυλεμένο παραλληλόγραμμο"/>
          <p:cNvSpPr/>
          <p:nvPr/>
        </p:nvSpPr>
        <p:spPr>
          <a:xfrm>
            <a:off x="179512" y="3933056"/>
            <a:ext cx="2016224" cy="792088"/>
          </a:xfrm>
          <a:prstGeom prst="wedgeRoundRectCallout">
            <a:avLst>
              <a:gd name="adj1" fmla="val -14354"/>
              <a:gd name="adj2" fmla="val 8815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8" name="37 - TextBox"/>
          <p:cNvSpPr txBox="1"/>
          <p:nvPr/>
        </p:nvSpPr>
        <p:spPr>
          <a:xfrm>
            <a:off x="251520" y="4005064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 we can reduce air pollution!</a:t>
            </a:r>
            <a:endParaRPr lang="el-GR" dirty="0"/>
          </a:p>
        </p:txBody>
      </p:sp>
      <p:sp>
        <p:nvSpPr>
          <p:cNvPr id="39" name="38 - Επεξήγηση με στρογγυλεμένο παραλληλόγραμμο"/>
          <p:cNvSpPr/>
          <p:nvPr/>
        </p:nvSpPr>
        <p:spPr>
          <a:xfrm>
            <a:off x="1835696" y="3284984"/>
            <a:ext cx="3024336" cy="648072"/>
          </a:xfrm>
          <a:prstGeom prst="wedgeRoundRectCallout">
            <a:avLst>
              <a:gd name="adj1" fmla="val -9059"/>
              <a:gd name="adj2" fmla="val 102493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0" name="39 - TextBox"/>
          <p:cNvSpPr txBox="1"/>
          <p:nvPr/>
        </p:nvSpPr>
        <p:spPr>
          <a:xfrm>
            <a:off x="1835696" y="3284984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Oh, Tiff that’s a big lie</a:t>
            </a:r>
            <a:r>
              <a:rPr lang="el-GR" dirty="0" smtClean="0"/>
              <a:t>, </a:t>
            </a:r>
            <a:r>
              <a:rPr lang="en-US" dirty="0" smtClean="0"/>
              <a:t>they just want to close our factory.</a:t>
            </a:r>
            <a:endParaRPr lang="el-GR" dirty="0"/>
          </a:p>
        </p:txBody>
      </p:sp>
      <p:sp>
        <p:nvSpPr>
          <p:cNvPr id="41" name="40 - Επεξήγηση με στρογγυλεμένο παραλληλόγραμμο"/>
          <p:cNvSpPr/>
          <p:nvPr/>
        </p:nvSpPr>
        <p:spPr>
          <a:xfrm>
            <a:off x="6660232" y="4437112"/>
            <a:ext cx="1296144" cy="504056"/>
          </a:xfrm>
          <a:prstGeom prst="wedgeRoundRectCallout">
            <a:avLst>
              <a:gd name="adj1" fmla="val -8515"/>
              <a:gd name="adj2" fmla="val 89375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2" name="41 - TextBox"/>
          <p:cNvSpPr txBox="1"/>
          <p:nvPr/>
        </p:nvSpPr>
        <p:spPr>
          <a:xfrm>
            <a:off x="6660232" y="450912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But mum…</a:t>
            </a:r>
            <a:endParaRPr lang="el-GR" dirty="0"/>
          </a:p>
        </p:txBody>
      </p:sp>
      <p:sp>
        <p:nvSpPr>
          <p:cNvPr id="43" name="42 - Επεξήγηση με στρογγυλεμένο παραλληλόγραμμο"/>
          <p:cNvSpPr/>
          <p:nvPr/>
        </p:nvSpPr>
        <p:spPr>
          <a:xfrm>
            <a:off x="6372200" y="3284984"/>
            <a:ext cx="2771800" cy="792088"/>
          </a:xfrm>
          <a:prstGeom prst="wedgeRoundRectCallout">
            <a:avLst>
              <a:gd name="adj1" fmla="val -40728"/>
              <a:gd name="adj2" fmla="val 8082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4" name="43 - TextBox"/>
          <p:cNvSpPr txBox="1"/>
          <p:nvPr/>
        </p:nvSpPr>
        <p:spPr>
          <a:xfrm>
            <a:off x="6444208" y="3212976"/>
            <a:ext cx="2915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Close your mouth, you don’t know anything about business!</a:t>
            </a:r>
            <a:endParaRPr lang="el-GR" dirty="0"/>
          </a:p>
        </p:txBody>
      </p:sp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68307" y="1052736"/>
            <a:ext cx="1175693" cy="965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4653136"/>
            <a:ext cx="1175693" cy="965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68307" y="4437112"/>
            <a:ext cx="1175693" cy="965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295</Words>
  <Application>Microsoft Office PowerPoint</Application>
  <PresentationFormat>Προβολή στην οθόνη (4:3)</PresentationFormat>
  <Paragraphs>38</Paragraphs>
  <Slides>10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Miss Wasteful and her little daughter</vt:lpstr>
      <vt:lpstr>Παρουσίαση του PowerPoint</vt:lpstr>
      <vt:lpstr>Παρουσίαση του PowerPoint</vt:lpstr>
      <vt:lpstr>The cigarette</vt:lpstr>
      <vt:lpstr>Παρουσίαση του PowerPoint</vt:lpstr>
      <vt:lpstr>The hose</vt:lpstr>
      <vt:lpstr>Παρουσίαση του PowerPoint</vt:lpstr>
      <vt:lpstr>The factory</vt:lpstr>
      <vt:lpstr>Παρουσίαση του PowerPoint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 Wasteful and her little daughter</dc:title>
  <dc:creator>liadi_000</dc:creator>
  <cp:lastModifiedBy>User</cp:lastModifiedBy>
  <cp:revision>7</cp:revision>
  <dcterms:created xsi:type="dcterms:W3CDTF">2017-04-29T15:19:36Z</dcterms:created>
  <dcterms:modified xsi:type="dcterms:W3CDTF">2017-05-11T16:39:08Z</dcterms:modified>
</cp:coreProperties>
</file>