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61" r:id="rId6"/>
    <p:sldId id="260" r:id="rId7"/>
    <p:sldId id="258" r:id="rId8"/>
    <p:sldId id="259" r:id="rId9"/>
    <p:sldId id="263" r:id="rId10"/>
    <p:sldId id="264" r:id="rId11"/>
    <p:sldId id="265" r:id="rId12"/>
    <p:sldId id="267" r:id="rId13"/>
    <p:sldId id="266" r:id="rId14"/>
    <p:sldId id="269" r:id="rId15"/>
    <p:sldId id="268" r:id="rId16"/>
    <p:sldId id="270" r:id="rId17"/>
    <p:sldId id="271" r:id="rId18"/>
    <p:sldId id="272" r:id="rId19"/>
    <p:sldId id="273" r:id="rId20"/>
    <p:sldId id="275" r:id="rId21"/>
    <p:sldId id="274" r:id="rId22"/>
    <p:sldId id="276" r:id="rId23"/>
    <p:sldId id="278" r:id="rId24"/>
    <p:sldId id="277" r:id="rId25"/>
    <p:sldId id="279" r:id="rId26"/>
    <p:sldId id="281" r:id="rId27"/>
    <p:sldId id="280" r:id="rId28"/>
    <p:sldId id="282" r:id="rId29"/>
    <p:sldId id="283" r:id="rId30"/>
    <p:sldId id="284" r:id="rId31"/>
    <p:sldId id="285" r:id="rId32"/>
    <p:sldId id="286" r:id="rId33"/>
    <p:sldId id="290" r:id="rId34"/>
    <p:sldId id="291" r:id="rId35"/>
    <p:sldId id="287" r:id="rId36"/>
    <p:sldId id="292" r:id="rId37"/>
    <p:sldId id="288" r:id="rId38"/>
    <p:sldId id="293" r:id="rId39"/>
    <p:sldId id="294" r:id="rId40"/>
    <p:sldId id="289" r:id="rId41"/>
    <p:sldId id="295" r:id="rId42"/>
    <p:sldId id="296" r:id="rId43"/>
    <p:sldId id="297" r:id="rId44"/>
    <p:sldId id="299" r:id="rId45"/>
    <p:sldId id="300" r:id="rId46"/>
    <p:sldId id="301" r:id="rId47"/>
    <p:sldId id="302" r:id="rId48"/>
    <p:sldId id="303" r:id="rId49"/>
    <p:sldId id="305" r:id="rId50"/>
    <p:sldId id="306"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8" autoAdjust="0"/>
  </p:normalViewPr>
  <p:slideViewPr>
    <p:cSldViewPr>
      <p:cViewPr>
        <p:scale>
          <a:sx n="55" d="100"/>
          <a:sy n="55" d="100"/>
        </p:scale>
        <p:origin x="-1806" y="-318"/>
      </p:cViewPr>
      <p:guideLst>
        <p:guide orient="horz" pos="2160"/>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Δείξτε</a:t>
            </a:r>
            <a:r>
              <a:rPr lang="el-GR" baseline="0" dirty="0" smtClean="0"/>
              <a:t> εμπιστοσύνη στις νηπιαγωγούς.. Να είστε σίγουροι ότι θέλουν το καλύτερο για το παιδί σας</a:t>
            </a:r>
            <a:endParaRPr lang="el-GR" baseline="0" dirty="0" smtClean="0"/>
          </a:p>
          <a:p>
            <a:r>
              <a:rPr lang="el-GR" baseline="0" dirty="0" smtClean="0"/>
              <a:t>Μοιραστείτε μαζί τους σκέψεις, ανησυχίες και προβληματισμούς</a:t>
            </a:r>
            <a:endParaRPr lang="el-GR" baseline="0" dirty="0" smtClean="0"/>
          </a:p>
          <a:p>
            <a:r>
              <a:rPr lang="el-GR" baseline="0" dirty="0" smtClean="0"/>
              <a:t>Αναφέρετε τυχόν ιδιαιτερότητες και δυσκολίες που ενδεχομένως αντιμετωπίζει το παιδί σας</a:t>
            </a:r>
            <a:endParaRPr lang="el-GR" baseline="0" dirty="0" smtClean="0"/>
          </a:p>
          <a:p>
            <a:r>
              <a:rPr lang="el-GR" baseline="0" dirty="0" smtClean="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endParaRPr lang="el-GR" baseline="0"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παιδαγωγική αξία του παιχνιδιού</a:t>
            </a:r>
            <a:r>
              <a:rPr lang="el-GR" baseline="0" dirty="0" smtClean="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θέμα προσεγγίζεται μέσα από όλα</a:t>
            </a:r>
            <a:r>
              <a:rPr lang="el-GR" baseline="0" dirty="0" smtClean="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Πρωταρχικός μας στόχος στον τομέα αυτό είναι καταρχάς να </a:t>
            </a:r>
            <a:r>
              <a:rPr lang="el-GR" u="sng" dirty="0" smtClean="0"/>
              <a:t>ενισχύσουμε την προφορική ομιλία κι έκφραση των παιδιών</a:t>
            </a:r>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endParaRPr lang="el-GR" dirty="0" smtClean="0"/>
          </a:p>
          <a:p>
            <a:r>
              <a:rPr lang="el-GR" dirty="0" smtClean="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endParaRPr lang="el-GR" dirty="0" smtClean="0"/>
          </a:p>
          <a:p>
            <a:r>
              <a:rPr lang="el-GR" dirty="0" smtClean="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endParaRPr lang="el-GR" dirty="0" smtClean="0"/>
          </a:p>
          <a:p>
            <a:r>
              <a:rPr lang="el-GR" dirty="0" smtClean="0"/>
              <a:t>Εδώ πρέπει να τονίσουμε ότι μέσα από λειτουργικές εμπειρίες </a:t>
            </a:r>
            <a:r>
              <a:rPr lang="el-GR" dirty="0" err="1" smtClean="0"/>
              <a:t>εγγραμματισμού</a:t>
            </a:r>
            <a:r>
              <a:rPr lang="el-GR" dirty="0" smtClean="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smtClean="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smtClean="0"/>
              <a:t>να επιχειρήσουν να “αποκωδικοποιήσουν” τα σύμβολά του</a:t>
            </a:r>
            <a:r>
              <a:rPr lang="el-GR" dirty="0" smtClean="0"/>
              <a:t>.</a:t>
            </a:r>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Πριν την ανάγνωση του βιβλίου, επεξεργαζόμαστε το εξώφυλλο, εντοπίζοντας τον τίτλο, τον συγγραφέα, τον εικονογράφο και τον εκδοτικό οίκο, διαδικασία με την οποία είναι εξοικειωμένα τα παιδιά από το σχολείο</a:t>
            </a:r>
            <a:endParaRPr lang="el-GR" dirty="0" smtClean="0"/>
          </a:p>
          <a:p>
            <a:r>
              <a:rPr lang="el-GR" dirty="0" smtClean="0"/>
              <a:t>  Κατά τη διάρκεια της ανάγνωσης δείχνουμε με το δάχτυλο ώστε τα παιδιά να αντιληφθούν τη φορά της γραφής (από πάνω προς τα κάτω και από αριστερά προς τα δεξιά</a:t>
            </a:r>
            <a:endParaRPr lang="el-GR" dirty="0" smtClean="0"/>
          </a:p>
          <a:p>
            <a:r>
              <a:rPr lang="el-GR" dirty="0" smtClean="0"/>
              <a:t>  Θέτουμε ερωτήσεις σχετικές με την υπόθεση πριν (π.χ. για ποιο πράγμα νομίζεις ότι μιλάει η ιστορία;), κατά (π.χ. τι λες να γίνει μετά;) και μετά (π.χ. τι θα έκανες αν ήσουν στη θέση του ...;) την ανάγνωση της ιστορίας έτσι ώστε να κρατάμε το ενδιαφέρον τους, να καλλιεργούμε την κριτική τους σκέψη αλλά και για να διαπιστώσουμε κατά πόσο το κατανόησαν.</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smtClean="0"/>
          </a:p>
          <a:p>
            <a:endParaRPr lang="en-US" dirty="0" smtClean="0"/>
          </a:p>
          <a:p>
            <a:r>
              <a:rPr lang="el-GR" dirty="0" smtClean="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Τελειώνοντας, θα ήθελα να αναφερθώ και στον τομέα των ΕΙΚΑΣΤΙΚΩΝ γιατί συχνά 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err="1" smtClean="0"/>
              <a:t>ο,τιδήποτε</a:t>
            </a:r>
            <a:r>
              <a:rPr lang="el-GR" dirty="0" smtClean="0"/>
              <a:t> 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Σκοπός</a:t>
            </a:r>
            <a:r>
              <a:rPr lang="el-GR" baseline="0" dirty="0" smtClean="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smtClean="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καθημερινότητα των παιδιών και ο ελεύθερος χρόνος του έχει κατακλυστεί από </a:t>
            </a:r>
            <a:r>
              <a:rPr lang="el-GR" dirty="0" err="1" smtClean="0"/>
              <a:t>video</a:t>
            </a:r>
            <a:r>
              <a:rPr lang="el-GR" dirty="0" smtClean="0"/>
              <a:t> </a:t>
            </a:r>
            <a:r>
              <a:rPr lang="el-GR" dirty="0" err="1" smtClean="0"/>
              <a:t>games</a:t>
            </a:r>
            <a:r>
              <a:rPr lang="el-GR" dirty="0" smtClean="0"/>
              <a:t>, παιχνίδια, παιδικές σειρές στον υπολογιστή και στην τηλεόραση, </a:t>
            </a:r>
            <a:r>
              <a:rPr lang="el-GR" dirty="0" err="1" smtClean="0"/>
              <a:t>σερφάρισμα</a:t>
            </a:r>
            <a:r>
              <a:rPr lang="el-GR" dirty="0" smtClean="0"/>
              <a:t> στο </a:t>
            </a:r>
            <a:r>
              <a:rPr lang="el-GR" dirty="0" err="1" smtClean="0"/>
              <a:t>ίντερνετ</a:t>
            </a:r>
            <a:endParaRPr lang="el-GR" dirty="0" smtClean="0"/>
          </a:p>
          <a:p>
            <a:endParaRPr lang="el-GR" dirty="0" smtClean="0"/>
          </a:p>
          <a:p>
            <a:pPr marL="171450" indent="-171450">
              <a:buFont typeface="Arial" panose="020B0604020202020204" pitchFamily="34" charset="0"/>
              <a:buChar char="•"/>
            </a:pPr>
            <a:r>
              <a:rPr lang="el-GR" dirty="0" smtClean="0"/>
              <a:t>προγράμματα ελέγχου της πρόσβασης σε συγκεκριμένες ιστοσελίδες αλλά και του χρόνου παραμονής στο ιστό</a:t>
            </a:r>
            <a:endParaRPr lang="el-GR" dirty="0" smtClean="0"/>
          </a:p>
          <a:p>
            <a:pPr marL="171450" indent="-171450">
              <a:buFont typeface="Arial" panose="020B0604020202020204" pitchFamily="34" charset="0"/>
              <a:buChar char="•"/>
            </a:pPr>
            <a:r>
              <a:rPr lang="el-GR" dirty="0" smtClean="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endParaRPr lang="el-GR" dirty="0" smtClean="0"/>
          </a:p>
          <a:p>
            <a:pPr marL="171450" indent="-171450">
              <a:buFont typeface="Arial" panose="020B0604020202020204" pitchFamily="34" charset="0"/>
              <a:buChar char="•"/>
            </a:pPr>
            <a:r>
              <a:rPr lang="el-GR" dirty="0" smtClean="0"/>
              <a:t>να ορίσετε σαφή όρια στη χρήση των ηλεκτρονικών συσκευών και να αποτελέσετε οι ίδιοι ένα καλό παράδειγμα</a:t>
            </a:r>
            <a:endParaRPr lang="el-GR" dirty="0" smtClean="0"/>
          </a:p>
          <a:p>
            <a:pPr marL="171450" indent="-171450">
              <a:buFont typeface="Arial" panose="020B0604020202020204" pitchFamily="34" charset="0"/>
              <a:buChar char="•"/>
            </a:pPr>
            <a:endParaRPr lang="el-GR" dirty="0" smtClean="0"/>
          </a:p>
          <a:p>
            <a:pPr marL="171450" indent="-171450">
              <a:buFont typeface="Arial" panose="020B0604020202020204" pitchFamily="34" charset="0"/>
              <a:buChar char="•"/>
            </a:pPr>
            <a:r>
              <a:rPr lang="el-GR" dirty="0" smtClean="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endParaRPr lang="el-GR" dirty="0" smtClean="0"/>
          </a:p>
          <a:p>
            <a:pPr marL="171450" indent="-171450">
              <a:buFont typeface="Arial" panose="020B0604020202020204" pitchFamily="34" charset="0"/>
              <a:buChar char="•"/>
            </a:pPr>
            <a:r>
              <a:rPr lang="el-GR" dirty="0" smtClean="0"/>
              <a:t>Απαγόρευση χρήσης των ηλεκτρονικών συσκευών την ώρα του φαγητού και πριν τον ύπνο.</a:t>
            </a:r>
            <a:endParaRPr lang="el-GR" dirty="0" smtClean="0"/>
          </a:p>
          <a:p>
            <a:pPr marL="171450" indent="-171450">
              <a:buFont typeface="Arial" panose="020B0604020202020204" pitchFamily="34" charset="0"/>
              <a:buChar char="•"/>
            </a:pPr>
            <a:r>
              <a:rPr lang="el-GR" dirty="0" smtClean="0"/>
              <a:t>Γίνετε το παράδειγμα για τα παιδιά σας. Δε γίνεται να τους ζητάτε να μην έχουν το </a:t>
            </a:r>
            <a:r>
              <a:rPr lang="el-GR" dirty="0" err="1" smtClean="0"/>
              <a:t>tablet</a:t>
            </a:r>
            <a:r>
              <a:rPr lang="el-GR" dirty="0" smtClean="0"/>
              <a:t> στο τραπέζι αλλά εσείς να ασχολείστε με το κινητό σας. Ας δείτε την ώρα του φαγητού σαν τη στιγμή που ανταλλάσσετε τα νέα της ημέρας.</a:t>
            </a:r>
            <a:endParaRPr lang="el-GR" dirty="0" smtClean="0"/>
          </a:p>
          <a:p>
            <a:pPr marL="171450" indent="-171450">
              <a:buFont typeface="Arial" panose="020B0604020202020204" pitchFamily="34" charset="0"/>
              <a:buChar char="•"/>
            </a:pPr>
            <a:r>
              <a:rPr lang="el-GR" dirty="0" smtClean="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endParaRPr lang="el-GR" dirty="0" smtClean="0"/>
          </a:p>
          <a:p>
            <a:pPr marL="171450" indent="-171450">
              <a:buFont typeface="Arial" panose="020B0604020202020204" pitchFamily="34" charset="0"/>
              <a:buChar char="•"/>
            </a:pPr>
            <a:r>
              <a:rPr lang="el-GR" dirty="0" smtClean="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endParaRPr lang="el-GR" dirty="0" smtClean="0"/>
          </a:p>
          <a:p>
            <a:pPr marL="171450" indent="-171450">
              <a:buFont typeface="Arial" panose="020B0604020202020204" pitchFamily="34" charset="0"/>
              <a:buChar char="•"/>
            </a:pPr>
            <a:r>
              <a:rPr lang="el-GR" dirty="0" smtClean="0"/>
              <a:t>Εξακολουθείτε φυσικά να του δίνετε εξωτερικά ερεθίσματα και να περνάτε ποιοτικό χρόνο οικογενειακά.</a:t>
            </a:r>
            <a:endParaRPr lang="el-GR" dirty="0" smtClean="0"/>
          </a:p>
          <a:p>
            <a:pPr marL="171450" indent="-171450">
              <a:buFont typeface="Arial" panose="020B0604020202020204" pitchFamily="34" charset="0"/>
              <a:buChar char="•"/>
            </a:pPr>
            <a:r>
              <a:rPr lang="el-GR" dirty="0" smtClean="0"/>
              <a:t>Δεν αμελούμε ποτέ σημάδια διαφορετικής ή περίεργης συμπεριφοράς του παιδιού μας και συμβουλευόμαστε τους ειδικούς για τις απορίες μας.</a:t>
            </a:r>
            <a:endParaRPr lang="el-GR" dirty="0" smtClean="0"/>
          </a:p>
          <a:p>
            <a:pPr marL="171450" indent="-171450">
              <a:buFont typeface="Arial" panose="020B0604020202020204" pitchFamily="34" charset="0"/>
              <a:buChar char="•"/>
            </a:pPr>
            <a:endParaRPr lang="el-GR" dirty="0" smtClean="0"/>
          </a:p>
          <a:p>
            <a:pPr marL="171450" indent="-171450">
              <a:buFont typeface="Arial" panose="020B0604020202020204" pitchFamily="34" charset="0"/>
              <a:buChar char="•"/>
            </a:pPr>
            <a:r>
              <a:rPr lang="el-GR" sz="1200" b="1" i="0" kern="1200" dirty="0" smtClean="0">
                <a:solidFill>
                  <a:schemeClr val="tx1"/>
                </a:solidFill>
                <a:effectLst/>
                <a:latin typeface="+mn-lt"/>
                <a:ea typeface="+mn-ea"/>
                <a:cs typeface="+mn-cs"/>
              </a:rPr>
              <a:t>ελεγχόμενη και επιλεκτική χρήση</a:t>
            </a:r>
            <a:r>
              <a:rPr lang="el-GR" sz="1200" b="0" i="0" kern="1200" dirty="0" smtClean="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είδους εξάρτηση πηγάζει από την προσπάθεια του παιδιού</a:t>
            </a:r>
            <a:r>
              <a:rPr lang="el-GR" baseline="0" dirty="0" smtClean="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r>
              <a:rPr lang="el-GR" dirty="0" smtClean="0"/>
              <a:t>Είναι</a:t>
            </a:r>
            <a:r>
              <a:rPr lang="el-GR" baseline="0" dirty="0" smtClean="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smtClean="0"/>
          </a:p>
          <a:p>
            <a:r>
              <a:rPr lang="el-GR" dirty="0" smtClean="0"/>
              <a:t>να επισημάνουν τα επιτεύγματά του και να διαγνώσουν τομείς στους οποίους το παιδί χρειάζεται υποστήριξη</a:t>
            </a:r>
            <a:endParaRPr lang="el-GR" dirty="0" smtClean="0"/>
          </a:p>
          <a:p>
            <a:r>
              <a:rPr lang="el-GR" dirty="0" smtClean="0"/>
              <a:t>Παρακολούθηση εξέλιξης κι</a:t>
            </a:r>
            <a:r>
              <a:rPr lang="el-GR" baseline="0" dirty="0" smtClean="0"/>
              <a:t> εντοπισμός δυσκολιών ώστε να μπορούν να το υποστηρίξουν κατάλληλα και οι γονείς</a:t>
            </a:r>
            <a:endParaRPr lang="el-GR" dirty="0" smtClean="0"/>
          </a:p>
          <a:p>
            <a:endParaRPr lang="el-GR" dirty="0" smtClean="0"/>
          </a:p>
          <a:p>
            <a:r>
              <a:rPr lang="el-GR" dirty="0" smtClean="0"/>
              <a:t>Επεξεργασία ατομικού φακέλου με το παιδί</a:t>
            </a:r>
            <a:r>
              <a:rPr lang="el-GR" baseline="0" dirty="0" smtClean="0"/>
              <a:t> στο σπίτι, να σκεφτεί πάνω σε αυτό που έχει κάνει, να </a:t>
            </a:r>
            <a:r>
              <a:rPr lang="el-GR" baseline="0" dirty="0" err="1" smtClean="0"/>
              <a:t>αναστοχαστεί</a:t>
            </a:r>
            <a:r>
              <a:rPr lang="el-GR" baseline="0" dirty="0" smtClean="0"/>
              <a:t> και </a:t>
            </a:r>
            <a:r>
              <a:rPr lang="el-GR" baseline="0" dirty="0" err="1" smtClean="0"/>
              <a:t>αυτοαξιολογηθεί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Σχολική ιστοσελίδα (υπεύθυνη δήλωση για έγκριση ή μη φωτογράφισης) – εγγραφή για ενημέρωση μέσω </a:t>
            </a:r>
            <a:r>
              <a:rPr lang="el-GR" dirty="0" err="1" smtClean="0"/>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Είναι πολύ σημαντικό να συμμετέχουν οι γονείς στο εκπαιδευτικό πρόγραμμα,</a:t>
            </a:r>
            <a:r>
              <a:rPr lang="el-GR" baseline="0" dirty="0" smtClean="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περίπτωση απουσίας εκπαιδευτικού λειτουργεί</a:t>
            </a:r>
            <a:r>
              <a:rPr lang="el-GR" baseline="0" dirty="0" smtClean="0"/>
              <a:t> μόνο το πρωινό τμήμα</a:t>
            </a:r>
            <a:endParaRPr lang="en-US" baseline="0" dirty="0" smtClean="0"/>
          </a:p>
          <a:p>
            <a:endParaRPr lang="en-US" baseline="0" dirty="0" smtClean="0"/>
          </a:p>
          <a:p>
            <a:r>
              <a:rPr lang="el-GR" baseline="0" dirty="0" smtClean="0"/>
              <a:t>Για λόγους ασφάλειας των μαθητών, κατά τη διάρκεια λειτουργίας του σχολείου οι θύρες εισόδου-εξόδου παραμένουν κλειστές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Η φοίτηση στο Νηπιαγωγείο τόσο για τα νήπια όσο και για τα </a:t>
            </a:r>
            <a:r>
              <a:rPr lang="el-GR" dirty="0" err="1" smtClean="0"/>
              <a:t>προνήπια</a:t>
            </a:r>
            <a:r>
              <a:rPr lang="el-GR" dirty="0" smtClean="0"/>
              <a:t> είναι υποχρεωτική και οι απουσίες καταγράφονται καθημερινά</a:t>
            </a:r>
            <a:endParaRPr lang="el-GR" dirty="0" smtClean="0"/>
          </a:p>
          <a:p>
            <a:pPr marL="171450" indent="-171450">
              <a:buFont typeface="Arial" panose="020B0604020202020204" pitchFamily="34" charset="0"/>
              <a:buChar char="•"/>
            </a:pPr>
            <a:r>
              <a:rPr lang="el-GR" dirty="0" smtClean="0"/>
              <a:t>Σε περίπτωση απουσίας οι</a:t>
            </a:r>
            <a:r>
              <a:rPr lang="el-GR" baseline="0" dirty="0" smtClean="0"/>
              <a:t> γονείς οφείλουν να ενημερώνουν το σχολείο</a:t>
            </a:r>
            <a:endParaRPr lang="el-GR" baseline="0" dirty="0" smtClean="0"/>
          </a:p>
          <a:p>
            <a:pPr marL="171450" indent="-171450">
              <a:buFont typeface="Arial" panose="020B0604020202020204" pitchFamily="34" charset="0"/>
              <a:buChar char="•"/>
            </a:pPr>
            <a:r>
              <a:rPr lang="el-GR" baseline="0" dirty="0" smtClean="0"/>
              <a:t>Όταν η φοίτηση δεν θεωρείται επαρκής, ο μαθητής επαναλαμβάνει την τάξη</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effectLst/>
              </a:rPr>
              <a:t>Αναγράψτε το όνομα και το επίθετο του </a:t>
            </a:r>
            <a:r>
              <a:rPr lang="el-GR" dirty="0" err="1" smtClean="0">
                <a:effectLst/>
              </a:rPr>
              <a:t>παιδι</a:t>
            </a:r>
            <a:r>
              <a:rPr lang="en-US" dirty="0" smtClean="0">
                <a:effectLst/>
              </a:rPr>
              <a:t>o</a:t>
            </a:r>
            <a:r>
              <a:rPr lang="el-GR" dirty="0" smtClean="0">
                <a:effectLst/>
              </a:rPr>
              <a:t>ύ σε όλα τα προσωπικά του είδη</a:t>
            </a:r>
            <a:endParaRPr lang="el-GR" dirty="0" smtClean="0">
              <a:effectLst/>
            </a:endParaRPr>
          </a:p>
          <a:p>
            <a:r>
              <a:rPr lang="el-GR" dirty="0" smtClean="0">
                <a:effectLst/>
              </a:rPr>
              <a:t>Ενθαρρύνετε το παιδί να οργανώνει και να τακτοποιεί μόνο του τα προσωπικά του πράγματα.</a:t>
            </a:r>
            <a:endParaRPr lang="el-GR" dirty="0" smtClean="0">
              <a:effectLst/>
            </a:endParaRPr>
          </a:p>
          <a:p>
            <a:r>
              <a:rPr lang="el-GR" dirty="0" smtClean="0"/>
              <a:t>Κάθε Παρασκευή</a:t>
            </a:r>
            <a:r>
              <a:rPr lang="el-GR" baseline="0" dirty="0" smtClean="0"/>
              <a:t> παίρνετε τις πετσέτες και τα </a:t>
            </a:r>
            <a:r>
              <a:rPr lang="el-GR" baseline="0" dirty="0" err="1" smtClean="0"/>
              <a:t>σεντονάκια</a:t>
            </a:r>
            <a:r>
              <a:rPr lang="el-GR" baseline="0" dirty="0" smtClean="0"/>
              <a:t> για πλύσιμο και τα επιστρέφετε τη Δευτέρα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Ενημερώστε τις νηπιαγωγούς για ιατρικά θέματα που αφορούν το παιδί σας (αλλεργίες, μεταδοτικά νοσήματα κ.ά.)</a:t>
            </a:r>
            <a:endParaRPr lang="el-GR" dirty="0" smtClean="0"/>
          </a:p>
          <a:p>
            <a:r>
              <a:rPr lang="el-GR" dirty="0" smtClean="0"/>
              <a:t>Σε περίπτωση ασθένειας, κρατήστε το παιδί στο σπίτι σύμφωνα με τις οδηγίες του γιατρού</a:t>
            </a:r>
            <a:endParaRPr lang="el-GR" dirty="0" smtClean="0"/>
          </a:p>
          <a:p>
            <a:r>
              <a:rPr lang="el-GR" dirty="0" smtClean="0"/>
              <a:t>Η χορήγηση φαρμάκων από την νηπιαγωγό απαγορεύεται. </a:t>
            </a:r>
            <a:endParaRPr lang="el-GR" dirty="0" smtClean="0"/>
          </a:p>
          <a:p>
            <a:r>
              <a:rPr lang="el-GR" dirty="0" smtClean="0"/>
              <a:t>Παρακαλούμε ελέγχετε το παιδί για ψείρες και προβείτε στις κατάλληλες ενέργειες.</a:t>
            </a:r>
            <a:endParaRPr lang="el-GR" dirty="0" smtClean="0"/>
          </a:p>
          <a:p>
            <a:endParaRPr lang="el-GR" dirty="0" smtClean="0"/>
          </a:p>
          <a:p>
            <a:r>
              <a:rPr lang="el-GR" dirty="0" smtClean="0"/>
              <a:t>Επιλέξτε απλά και άνετα ρούχα</a:t>
            </a:r>
            <a:endParaRPr lang="el-GR" dirty="0" smtClean="0"/>
          </a:p>
          <a:p>
            <a:r>
              <a:rPr lang="el-GR" dirty="0" smtClean="0"/>
              <a:t>Αποφύγετε τα κουμπιά, τις ζώνες και τα παπούτσια με κορδόνια</a:t>
            </a:r>
            <a:endParaRPr lang="el-GR" dirty="0" smtClean="0"/>
          </a:p>
          <a:p>
            <a:r>
              <a:rPr lang="el-GR" dirty="0" smtClean="0"/>
              <a:t>Ενθαρρύνετε το παιδί να ντύνεται μόνο του</a:t>
            </a:r>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smtClean="0">
                <a:solidFill>
                  <a:schemeClr val="tx1"/>
                </a:solidFill>
                <a:effectLst/>
                <a:latin typeface="+mn-lt"/>
                <a:ea typeface="+mn-ea"/>
                <a:cs typeface="+mn-cs"/>
              </a:rPr>
              <a:t>Εξασφαλίστε ένα σταθερό κι επαρκές ωράριο ύπνου</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Το πρωινό ξύπνημα</a:t>
            </a:r>
            <a:r>
              <a:rPr lang="el-GR" sz="1200" kern="1200" baseline="0" dirty="0" smtClean="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endParaRPr lang="el-GR" sz="1200" kern="1200" baseline="0" dirty="0" smtClean="0">
              <a:solidFill>
                <a:schemeClr val="tx1"/>
              </a:solidFill>
              <a:effectLst/>
              <a:latin typeface="+mn-lt"/>
              <a:ea typeface="+mn-ea"/>
              <a:cs typeface="+mn-cs"/>
            </a:endParaRPr>
          </a:p>
          <a:p>
            <a:pPr lvl="0"/>
            <a:r>
              <a:rPr lang="el-GR" sz="1200" kern="1200" baseline="0" dirty="0" smtClean="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endParaRPr lang="el-GR" sz="1200" kern="1200" baseline="0" dirty="0" smtClean="0">
              <a:solidFill>
                <a:schemeClr val="tx1"/>
              </a:solidFill>
              <a:effectLst/>
              <a:latin typeface="+mn-lt"/>
              <a:ea typeface="+mn-ea"/>
              <a:cs typeface="+mn-cs"/>
            </a:endParaRPr>
          </a:p>
          <a:p>
            <a:pPr lvl="0"/>
            <a:r>
              <a:rPr lang="el-GR" sz="1200" kern="1200" baseline="0" dirty="0" smtClean="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smtClean="0">
                <a:solidFill>
                  <a:schemeClr val="tx1"/>
                </a:solidFill>
                <a:effectLst/>
                <a:latin typeface="+mn-lt"/>
                <a:ea typeface="+mn-ea"/>
                <a:cs typeface="+mn-cs"/>
              </a:rPr>
              <a:t>τάμπλετ</a:t>
            </a:r>
            <a:r>
              <a:rPr lang="el-GR" sz="1200" kern="1200" baseline="0" dirty="0" smtClean="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anose="020B0604020202020204" pitchFamily="34" charset="0"/>
              <a:buChar char="•"/>
            </a:pPr>
            <a:r>
              <a:rPr lang="el-GR" dirty="0" smtClean="0"/>
              <a:t>Τα</a:t>
            </a:r>
            <a:r>
              <a:rPr lang="el-GR" baseline="0" dirty="0" smtClean="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endParaRPr lang="el-GR" baseline="0" dirty="0" smtClean="0"/>
          </a:p>
          <a:p>
            <a:pPr marL="171450" indent="-171450">
              <a:lnSpc>
                <a:spcPct val="150000"/>
              </a:lnSpc>
              <a:buFont typeface="Arial" panose="020B0604020202020204" pitchFamily="34" charset="0"/>
              <a:buChar char="•"/>
            </a:pPr>
            <a:r>
              <a:rPr lang="el-GR" baseline="0" dirty="0" smtClean="0"/>
              <a:t>Σε περίπτωση που κάποιο παιδί δυσκολεύετε,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Η συμμετοχή του παιδιού στους κανόνες είναι πολύ σημαντική καθώς θα έχει ένα κίνητρο παραπάνω να τους υπακούσει, αφού ήταν παρών στην θέσπιση τους. </a:t>
            </a:r>
            <a:endParaRPr lang="el-GR" dirty="0" smtClean="0"/>
          </a:p>
          <a:p>
            <a:pPr marL="171450" indent="-171450">
              <a:buFont typeface="Arial" panose="020B0604020202020204" pitchFamily="34" charset="0"/>
              <a:buChar char="•"/>
            </a:pPr>
            <a:r>
              <a:rPr lang="el-GR" dirty="0" smtClean="0"/>
              <a:t>Ιδιαίτερα σημαντικό είναι να κατανοήσει</a:t>
            </a:r>
            <a:r>
              <a:rPr lang="el-GR" baseline="0" dirty="0" smtClean="0"/>
              <a:t> το παιδί γιατί είναι σημαντικό να υπάρχουν κανόνες, τον λόγο για τον οποίο υπάρχει κάθε κανόνας</a:t>
            </a:r>
            <a:endParaRPr lang="el-GR" dirty="0" smtClean="0"/>
          </a:p>
          <a:p>
            <a:pPr marL="171450" indent="-171450">
              <a:buFont typeface="Arial" panose="020B0604020202020204" pitchFamily="34" charset="0"/>
              <a:buChar char="•"/>
            </a:pPr>
            <a:r>
              <a:rPr lang="el-GR" dirty="0" smtClean="0"/>
              <a:t>Μπορείτε, αφού τους συμφωνήσετε μετά</a:t>
            </a:r>
            <a:r>
              <a:rPr lang="el-GR" baseline="0" dirty="0" smtClean="0"/>
              <a:t> από συζήτηση με το </a:t>
            </a:r>
            <a:r>
              <a:rPr lang="el-GR" dirty="0" smtClean="0"/>
              <a:t>παιδί,</a:t>
            </a:r>
            <a:r>
              <a:rPr lang="el-GR" baseline="0" dirty="0" smtClean="0"/>
              <a:t> να τους καταγράψετε με μορφή «συμβολαίου»</a:t>
            </a:r>
            <a:endParaRPr lang="el-GR" baseline="0" dirty="0" smtClean="0"/>
          </a:p>
          <a:p>
            <a:pPr marL="171450" indent="-171450">
              <a:buFont typeface="Arial" panose="020B0604020202020204" pitchFamily="34" charset="0"/>
              <a:buChar char="•"/>
            </a:pPr>
            <a:r>
              <a:rPr lang="el-GR" baseline="0" dirty="0" smtClean="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endParaRPr lang="el-GR" baseline="0" dirty="0" smtClean="0"/>
          </a:p>
          <a:p>
            <a:pPr marL="171450" indent="-171450">
              <a:buFont typeface="Arial" panose="020B0604020202020204" pitchFamily="34" charset="0"/>
              <a:buChar char="•"/>
            </a:pPr>
            <a:r>
              <a:rPr lang="el-GR" baseline="0" dirty="0" smtClean="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endParaRPr lang="el-GR" baseline="0" dirty="0" smtClean="0"/>
          </a:p>
          <a:p>
            <a:pPr marL="171450" indent="-171450">
              <a:buFont typeface="Arial" panose="020B0604020202020204" pitchFamily="34" charset="0"/>
              <a:buChar char="•"/>
            </a:pPr>
            <a:r>
              <a:rPr lang="el-GR" baseline="0" dirty="0" smtClean="0"/>
              <a:t>Τέλος, φροντίστε να είστε ένα καλό πρότυπο για μίμηση!</a:t>
            </a:r>
            <a:endParaRPr lang="el-GR" baseline="0" dirty="0" smtClean="0"/>
          </a:p>
          <a:p>
            <a:pPr marL="171450" indent="-171450">
              <a:buFont typeface="Arial" panose="020B0604020202020204" pitchFamily="34" charset="0"/>
              <a:buChar char="•"/>
            </a:pPr>
            <a:endParaRPr lang="el-GR" dirty="0" smtClean="0"/>
          </a:p>
          <a:p>
            <a:pPr marL="171450" indent="-171450">
              <a:buFont typeface="Arial" panose="020B0604020202020204"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hasCustomPrompt="1"/>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a:xfrm>
            <a:off x="457200" y="274638"/>
            <a:ext cx="6019800" cy="5851525"/>
          </a:xfrm>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p:txBody>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endParaRPr lang="el-GR" smtClean="0"/>
          </a:p>
        </p:txBody>
      </p:sp>
      <p:sp>
        <p:nvSpPr>
          <p:cNvPr id="4" name="3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περιεχομένου"/>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4" name="3 - Θέση περιεχομένου"/>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κειμένου"/>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6" name="5 - Θέση περιεχομένου"/>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κειμένου"/>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F2853615-BFDE-46DE-814C-47EC6EF6D371}"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microsoft.com/office/2007/relationships/hdphoto" Target="../media/image43.wdp"/><Relationship Id="rId1"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jpeg"/><Relationship Id="rId1"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jpeg"/><Relationship Id="rId1"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9.wdp"/><Relationship Id="rId1"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6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835696" y="3240271"/>
            <a:ext cx="5016152" cy="27381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103 Νηπιαγωγείο Θεσσαλονίκης</a:t>
            </a:r>
            <a:endPar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endPar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Σχολ.Έτος 2022-2023</a:t>
            </a:r>
            <a:endPar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Νηπιαγωγοί: </a:t>
            </a: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ΣΟΥΡΒΑΛΟΥ ΜΑΡΙΑ</a:t>
            </a: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ΚΑΨΑΛΗ ΝΙΚΗ</a:t>
            </a: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1</a:t>
            </a:r>
            <a:r>
              <a:rPr lang="el-GR" sz="40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η</a:t>
            </a: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Ενημερωτική Συνάντηση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Τακτοποίηση προσωπικών αντικειμένων</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Ένδυση - υπόδηση</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Φαγητό</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Χρήση τουαλέτας</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Ατομική καθαριότητα – πλύσιμο χεριών</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2051"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052" y="326559"/>
              <a:ext cx="3533587" cy="252152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anose="03010101010201010101"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anose="03010101010201010101"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Συμμετοχή του παιδιού στη θέσπισή τους</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Θετική διατύπωση </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Καθορισμός συνεπειών σε περίπτωση μη τήρησης ενός κανόνα</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smtClean="0">
                  <a:solidFill>
                    <a:schemeClr val="accent4">
                      <a:lumMod val="75000"/>
                    </a:schemeClr>
                  </a:solidFill>
                  <a:latin typeface="Comic Sans MS" panose="030F0702030302020204" pitchFamily="66" charset="0"/>
                </a:rPr>
                <a:t>Οι κανόνες πρέπει να εφαρμόζονται πιστά και από τους «μεγάλους»</a:t>
              </a:r>
              <a:endParaRPr lang="el-GR" sz="2600" dirty="0">
                <a:solidFill>
                  <a:schemeClr val="accent4">
                    <a:lumMod val="75000"/>
                  </a:schemeClr>
                </a:solidFill>
                <a:latin typeface="Comic Sans MS" panose="030F0702030302020204" pitchFamily="66" charset="0"/>
              </a:endParaRP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αιτιολόγηση</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Επιδιώξτε την εμπλοκή του παιδιού σε δραστηριότητες με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άλλα παιδιά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(πλατεία</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γειτονιά, συναντήσεις σε σπίτια, παιδικά πάρτι,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παιδότοποι)</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Ø"/>
            </a:pP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Επιβράβευση</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προσπάθειας για κοινωνική συναναστροφή</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Ενθαρρύνετε το παιδί να παίρνει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ρίσκα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να αποδέχεται την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ήττα</a:t>
            </a:r>
            <a:endPar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Μην χρησιμοποιείται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ταμπέλες</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μην το συγκρίνετε με άλλα παιδιά</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Μην είστε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υπερπροστατευτικοί</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Αφήστε το παιδί να είναι πιο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ελεύθερο</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πέσει </a:t>
            </a:r>
            <a:r>
              <a:rPr lang="el-GR" sz="2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κάτω,να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χτυπήσει και να μάθει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σηκώνεται</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3074" name="Picture 2" descr="https://image.freepik.com/vector-gratis/diseno-ninos-jugando_1308-610.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2285156"/>
            <a:ext cx="3304084" cy="3304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Εμπιστοσύνη στις Εκπαιδευτικούς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anose="030F0702030302020204" pitchFamily="66" charset="0"/>
                </a:rPr>
                <a:t>η σχέση και η καλή επικοινωνία παιδαγωγού και </a:t>
              </a:r>
              <a:r>
                <a:rPr lang="el-GR" sz="2400" dirty="0" smtClean="0">
                  <a:solidFill>
                    <a:schemeClr val="accent4">
                      <a:lumMod val="75000"/>
                    </a:schemeClr>
                  </a:solidFill>
                  <a:latin typeface="Comic Sans MS" panose="030F0702030302020204" pitchFamily="66" charset="0"/>
                </a:rPr>
                <a:t>γονιών βοηθούν </a:t>
              </a:r>
              <a:r>
                <a:rPr lang="el-GR" sz="2400" dirty="0">
                  <a:solidFill>
                    <a:schemeClr val="accent4">
                      <a:lumMod val="75000"/>
                    </a:schemeClr>
                  </a:solidFill>
                  <a:latin typeface="Comic Sans MS" panose="030F0702030302020204" pitchFamily="66" charset="0"/>
                </a:rPr>
                <a:t>το παιδί </a:t>
              </a:r>
              <a:r>
                <a:rPr lang="el-GR" sz="2400" dirty="0" smtClean="0">
                  <a:solidFill>
                    <a:schemeClr val="accent4">
                      <a:lumMod val="75000"/>
                    </a:schemeClr>
                  </a:solidFill>
                  <a:latin typeface="Comic Sans MS" panose="030F0702030302020204" pitchFamily="66" charset="0"/>
                </a:rPr>
                <a:t>να </a:t>
              </a:r>
              <a:r>
                <a:rPr lang="el-GR" sz="2400" dirty="0">
                  <a:solidFill>
                    <a:schemeClr val="accent4">
                      <a:lumMod val="75000"/>
                    </a:schemeClr>
                  </a:solidFill>
                  <a:latin typeface="Comic Sans MS" panose="030F0702030302020204" pitchFamily="66" charset="0"/>
                </a:rPr>
                <a:t>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ασφάλεια και σιγουριά </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Μοιραστείτε μαζί τους….</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σκέψεις, ανησυχίες και προβληματισμούς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ιδιαιτερότητες και δυσκολίες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πιθανές αλλαγές που συμβαίνουν στο περιβάλλον του παιδιού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ους προβληματισμούς των νηπιαγωγών</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ις παρατηρήσεις και τις συμβουλές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anose="030F0702030302020204" pitchFamily="66" charset="0"/>
                </a:rPr>
                <a:t>Να είστε σίγουροι ότι θέλουν το καλύτερο για το παιδί σας</a:t>
              </a:r>
              <a:endParaRPr lang="el-GR" sz="2400" dirty="0">
                <a:solidFill>
                  <a:schemeClr val="accent4">
                    <a:lumMod val="75000"/>
                  </a:schemeClr>
                </a:solidFill>
                <a:latin typeface="Comic Sans MS" panose="030F0702030302020204" pitchFamily="66" charset="0"/>
              </a:endParaRP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l-GR"/>
          </a:p>
        </p:txBody>
      </p:sp>
      <p:pic>
        <p:nvPicPr>
          <p:cNvPr id="1027" name="Picture 3"/>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6800"/>
          <a:stretch>
            <a:fillRect/>
          </a:stretch>
        </p:blipFill>
        <p:spPr bwMode="auto">
          <a:xfrm flipH="1">
            <a:off x="6012160" y="2387979"/>
            <a:ext cx="3024336" cy="276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Προτάσεις για Επέκταση του Προγράμματος </a:t>
            </a:r>
            <a:endParaRPr lang="en-US"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67561"/>
          <a:stretch>
            <a:fillRect/>
          </a:stretch>
        </p:blipFill>
        <p:spPr bwMode="auto">
          <a:xfrm>
            <a:off x="375008" y="4831319"/>
            <a:ext cx="8445464" cy="21260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 b="42389"/>
          <a:stretch>
            <a:fillRect/>
          </a:stretch>
        </p:blipFill>
        <p:spPr bwMode="auto">
          <a:xfrm>
            <a:off x="0" y="-40329"/>
            <a:ext cx="9144000" cy="2961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3" name="Ομάδα 2"/>
          <p:cNvGrpSpPr/>
          <p:nvPr/>
        </p:nvGrpSpPr>
        <p:grpSpPr>
          <a:xfrm>
            <a:off x="241300" y="1320800"/>
            <a:ext cx="6635750" cy="5011420"/>
            <a:chOff x="939475" y="1321106"/>
            <a:chExt cx="6934200" cy="5345305"/>
          </a:xfrm>
        </p:grpSpPr>
        <p:pic>
          <p:nvPicPr>
            <p:cNvPr id="2051"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t="10905" b="6583"/>
            <a:stretch>
              <a:fillRect/>
            </a:stretch>
          </p:blipFill>
          <p:spPr bwMode="auto">
            <a:xfrm>
              <a:off x="939475" y="1321106"/>
              <a:ext cx="6934200" cy="27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097"/>
            <a:stretch>
              <a:fillRect/>
            </a:stretch>
          </p:blipFill>
          <p:spPr bwMode="auto">
            <a:xfrm>
              <a:off x="1104900" y="3861048"/>
              <a:ext cx="6762750" cy="2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3" cstate="print">
            <a:clrChange>
              <a:clrFrom>
                <a:srgbClr val="FFFDF1"/>
              </a:clrFrom>
              <a:clrTo>
                <a:srgbClr val="FFFDF1">
                  <a:alpha val="0"/>
                </a:srgbClr>
              </a:clrTo>
            </a:clrChange>
            <a:extLst>
              <a:ext uri="{28A0092B-C50C-407E-A947-70E740481C1C}">
                <a14:useLocalDpi xmlns:a14="http://schemas.microsoft.com/office/drawing/2010/main" val="0"/>
              </a:ext>
            </a:extLst>
          </a:blip>
          <a:srcRect b="9083"/>
          <a:stretch>
            <a:fillRect/>
          </a:stretch>
        </p:blipFill>
        <p:spPr bwMode="auto">
          <a:xfrm>
            <a:off x="6156176" y="2276872"/>
            <a:ext cx="2906875" cy="2309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p:nvPr/>
        </p:nvSpPr>
        <p:spPr>
          <a:xfrm>
            <a:off x="1115695" y="6453505"/>
            <a:ext cx="4560570" cy="368300"/>
          </a:xfrm>
          <a:prstGeom prst="rect">
            <a:avLst/>
          </a:prstGeom>
          <a:noFill/>
        </p:spPr>
        <p:txBody>
          <a:bodyPr wrap="square" rtlCol="0">
            <a:spAutoFit/>
          </a:bodyPr>
          <a:p>
            <a:r>
              <a:rPr lang="el-GR" altLang="en-US"/>
              <a:t>Τετάρτη και Παρασκευή Αγγλικά</a:t>
            </a:r>
            <a:endParaRPr lang="el-GR"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2173"/>
          <a:stretch>
            <a:fillRect/>
          </a:stretch>
        </p:blipFill>
        <p:spPr bwMode="auto">
          <a:xfrm>
            <a:off x="51830" y="734507"/>
            <a:ext cx="9056674" cy="385778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Προαιρετικό Ολοήμερο Τμήμα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3078" name="Picture 6"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663008"/>
            <a:ext cx="6120680" cy="2150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Ελεύθερο Παιχνίδι – </a:t>
            </a:r>
            <a:endPar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anose="030F0702030302020204"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Παιδαγωγική Αξία Παιχνιδιού – </a:t>
              </a:r>
              <a:endPar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συμβολή στην ανάπτυξη &amp; μάθηση του παιδιού</a:t>
              </a:r>
              <a:endParaRPr lang="el-GR" sz="2400" dirty="0">
                <a:solidFill>
                  <a:schemeClr val="bg1"/>
                </a:solidFill>
                <a:latin typeface="Comic Sans MS" panose="030F0702030302020204"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Γλώσσας</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Μαθηματικών</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4" name="Ορθογώνιο 23"/>
          <p:cNvSpPr/>
          <p:nvPr/>
        </p:nvSpPr>
        <p:spPr>
          <a:xfrm>
            <a:off x="179512" y="473675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Εικαστικών</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7" name="Ορθογώνιο 26"/>
          <p:cNvSpPr/>
          <p:nvPr/>
        </p:nvSpPr>
        <p:spPr>
          <a:xfrm>
            <a:off x="251267" y="5423172"/>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Υπολογιστή</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8" name="Ορθογώνιο 27"/>
          <p:cNvSpPr/>
          <p:nvPr/>
        </p:nvSpPr>
        <p:spPr>
          <a:xfrm>
            <a:off x="3995936" y="4304709"/>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Μαγαζάκι</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9" name="Ορθογώνιο 28"/>
          <p:cNvSpPr/>
          <p:nvPr/>
        </p:nvSpPr>
        <p:spPr>
          <a:xfrm>
            <a:off x="4007828" y="4952781"/>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Κουκλόσπιτο</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Οικοδομικό Υλικό</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9219" name="Picture 3"/>
          <p:cNvPicPr>
            <a:picLocks noChangeAspect="1" noChangeArrowheads="1"/>
          </p:cNvPicPr>
          <p:nvPr/>
        </p:nvPicPr>
        <p:blipFill rotWithShape="1">
          <a:blip r:embed="rId1">
            <a:clrChange>
              <a:clrFrom>
                <a:srgbClr val="FEFEFE"/>
              </a:clrFrom>
              <a:clrTo>
                <a:srgbClr val="FEFEFE">
                  <a:alpha val="0"/>
                </a:srgbClr>
              </a:clrTo>
            </a:clrChange>
            <a:extLst>
              <a:ext uri="{28A0092B-C50C-407E-A947-70E740481C1C}">
                <a14:useLocalDpi xmlns:a14="http://schemas.microsoft.com/office/drawing/2010/main" val="0"/>
              </a:ext>
            </a:extLst>
          </a:blip>
          <a:srcRect t="4095"/>
          <a:stretch>
            <a:fillRect/>
          </a:stretch>
        </p:blipFill>
        <p:spPr bwMode="auto">
          <a:xfrm>
            <a:off x="5023254" y="1983013"/>
            <a:ext cx="3941234" cy="251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Βιβλιοθήκη</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Τα παιδιά, παίζοντας στις γωνιές</a:t>
            </a:r>
            <a:r>
              <a:rPr lang="en-US" sz="2400" dirty="0" smtClean="0">
                <a:solidFill>
                  <a:schemeClr val="accent4">
                    <a:lumMod val="75000"/>
                  </a:schemeClr>
                </a:solidFill>
                <a:latin typeface="Comic Sans MS" panose="030F0702030302020204" pitchFamily="66" charset="0"/>
              </a:rPr>
              <a:t>,</a:t>
            </a:r>
            <a:r>
              <a:rPr lang="el-GR" sz="2400" dirty="0" smtClean="0">
                <a:solidFill>
                  <a:schemeClr val="accent4">
                    <a:lumMod val="75000"/>
                  </a:schemeClr>
                </a:solidFill>
                <a:latin typeface="Comic Sans MS" panose="030F0702030302020204"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αναπτύσσουν διαπροσωπικές σχέσεις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επιλύουν τις διαφορές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υνεργάζονται και να μοιράζονται</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πικοινωνούν και να ανταλλάσσουν ιδέες, σκέψεις, συναισθήματα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anose="030F0702030302020204" pitchFamily="66" charset="0"/>
              </a:rPr>
              <a:t>ε</a:t>
            </a:r>
            <a:r>
              <a:rPr lang="el-GR" sz="2400" dirty="0" smtClean="0">
                <a:solidFill>
                  <a:schemeClr val="accent4">
                    <a:lumMod val="75000"/>
                  </a:schemeClr>
                </a:solidFill>
                <a:latin typeface="Comic Sans MS" panose="030F0702030302020204" pitchFamily="66" charset="0"/>
              </a:rPr>
              <a:t>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28" y="3573015"/>
            <a:ext cx="5385880" cy="3640855"/>
          </a:xfrm>
          <a:prstGeom prst="rect">
            <a:avLst/>
          </a:prstGeom>
          <a:noFill/>
          <a:extLst>
            <a:ext uri="{909E8E84-426E-40DD-AFC4-6F175D3DCCD1}">
              <a14:hiddenFill xmlns:a14="http://schemas.microsoft.com/office/drawing/2010/main">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Οργανωμένες Δραστηριότητες και Διερευνήσεις </a:t>
            </a:r>
            <a:endPar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Θεματικές Προσεγγίσεις</a:t>
              </a:r>
              <a:endParaRPr lang="el-GR" sz="2400" dirty="0">
                <a:solidFill>
                  <a:schemeClr val="bg1"/>
                </a:solidFill>
                <a:latin typeface="Comic Sans MS" panose="030F0702030302020204"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Σχέδια Εργασίας</a:t>
              </a:r>
              <a:endParaRPr lang="el-GR" sz="2400" dirty="0">
                <a:solidFill>
                  <a:schemeClr val="bg1"/>
                </a:solidFill>
                <a:latin typeface="Comic Sans MS" panose="030F0702030302020204"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smtClean="0">
                  <a:solidFill>
                    <a:schemeClr val="accent4">
                      <a:lumMod val="75000"/>
                    </a:schemeClr>
                  </a:solidFill>
                  <a:latin typeface="Comic Sans MS" panose="030F0702030302020204" pitchFamily="66" charset="0"/>
                </a:rPr>
                <a:t>Διαθεματικότητα</a:t>
              </a:r>
              <a:r>
                <a:rPr lang="el-GR" sz="2400" dirty="0" smtClean="0">
                  <a:solidFill>
                    <a:schemeClr val="accent4">
                      <a:lumMod val="75000"/>
                    </a:schemeClr>
                  </a:solidFill>
                  <a:latin typeface="Comic Sans MS" panose="030F0702030302020204" pitchFamily="66" charset="0"/>
                </a:rPr>
                <a:t> &amp; Αξιοποίηση </a:t>
              </a:r>
              <a:endParaRPr lang="el-GR" sz="2400" dirty="0" smtClean="0">
                <a:solidFill>
                  <a:schemeClr val="accent4">
                    <a:lumMod val="75000"/>
                  </a:schemeClr>
                </a:solidFill>
                <a:latin typeface="Comic Sans MS" panose="030F0702030302020204" pitchFamily="66" charset="0"/>
              </a:endParaRPr>
            </a:p>
            <a:p>
              <a:pPr algn="ctr"/>
              <a:r>
                <a:rPr lang="el-GR" sz="2400" dirty="0" smtClean="0">
                  <a:solidFill>
                    <a:schemeClr val="accent4">
                      <a:lumMod val="75000"/>
                    </a:schemeClr>
                  </a:solidFill>
                  <a:latin typeface="Comic Sans MS" panose="030F0702030302020204"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Γνωστικά Αντικείμενα – Μαθησιακές Περιοχές</a:t>
              </a:r>
              <a:endParaRPr lang="el-GR" sz="2600" dirty="0">
                <a:solidFill>
                  <a:schemeClr val="bg1"/>
                </a:solidFill>
                <a:latin typeface="Comic Sans MS" panose="030F0702030302020204"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Γλώσσα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Μαθηματικά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Τέχνες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(εικαστικά, θέατρο, μουσική, χορός)</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Φυσικές Επιστήμες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ροσωπική &amp; Κοινωνική Ανάπτυξη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Περιβάλλον &amp; Εκπαίδευση για την Αειφόρο Ανάπτυξη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Τεχνολογία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Φυσική Αγωγή</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3</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2</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5</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11266" name="Picture 2"/>
          <p:cNvPicPr>
            <a:picLocks noChangeAspect="1" noChangeArrowheads="1"/>
          </p:cNvPicPr>
          <p:nvPr/>
        </p:nvPicPr>
        <p:blipFill>
          <a:blip r:embed="rId1">
            <a:clrChange>
              <a:clrFrom>
                <a:srgbClr val="FAF9FF"/>
              </a:clrFrom>
              <a:clrTo>
                <a:srgbClr val="FAF9FF">
                  <a:alpha val="0"/>
                </a:srgbClr>
              </a:clrTo>
            </a:clrChange>
            <a:extLst>
              <a:ext uri="{28A0092B-C50C-407E-A947-70E740481C1C}">
                <a14:useLocalDpi xmlns:a14="http://schemas.microsoft.com/office/drawing/2010/main"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anose="030F0702030302020204" pitchFamily="66" charset="0"/>
              </a:rPr>
              <a:t>Μέσα από ποικίλες επικοινωνιακές καταστάσεις τα παιδιά ενθαρρύνονται να παίρνουν το λόγο </a:t>
            </a:r>
            <a:r>
              <a:rPr lang="el-GR" sz="2400" dirty="0" smtClean="0">
                <a:solidFill>
                  <a:schemeClr val="accent4">
                    <a:lumMod val="75000"/>
                  </a:schemeClr>
                </a:solidFill>
                <a:latin typeface="Comic Sans MS" panose="030F0702030302020204" pitchFamily="66" charset="0"/>
              </a:rPr>
              <a:t>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μπλουτίσουν το λεξιλόγιό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ιηγηθούν εμπειρίες τους και να αφηγηθούν ιστορίες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εριγράφουν και να ερμηνεύουν γεγονότα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επιχειρηματολογούν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και να αιτιολογούν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τις απόψεις τους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διηγηθούν πώς πέρασαν στο σχολείο</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φηγηθούν ένα παραμύθι</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περιγράψουν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κάτι που τους κάνει εντύπωση σε μια βόλτα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αιτιολογήσουν την άποψή τους για κάποιο θέμα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anose="030F0702030302020204" pitchFamily="66" charset="0"/>
                </a:rPr>
                <a:t>αφιερώστε χρόνο για να ακούσετε τα παιδιά σας γιατί σίγουρα έχουν πολλά να σας πουν</a:t>
              </a:r>
              <a:endParaRPr lang="el-GR" sz="2600" dirty="0">
                <a:solidFill>
                  <a:schemeClr val="accent4">
                    <a:lumMod val="75000"/>
                  </a:schemeClr>
                </a:solidFill>
                <a:latin typeface="Comic Sans MS" panose="030F0702030302020204" pitchFamily="66" charset="0"/>
              </a:endParaRP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a:t>
            </a:r>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anose="030F0702030302020204"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κίνητρα</a:t>
              </a:r>
              <a:r>
                <a:rPr lang="el-GR" sz="2200" dirty="0">
                  <a:solidFill>
                    <a:schemeClr val="accent4">
                      <a:lumMod val="75000"/>
                    </a:schemeClr>
                  </a:solidFill>
                  <a:latin typeface="Comic Sans MS" panose="030F0702030302020204"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anose="030F0702030302020204" pitchFamily="66" charset="0"/>
                </a:rPr>
                <a:t>την κοινωνική του διάσταση</a:t>
              </a:r>
              <a:r>
                <a:rPr lang="el-GR" sz="2200" dirty="0">
                  <a:solidFill>
                    <a:schemeClr val="accent4">
                      <a:lumMod val="75000"/>
                    </a:schemeClr>
                  </a:solidFill>
                  <a:latin typeface="Comic Sans MS" panose="030F0702030302020204" pitchFamily="66" charset="0"/>
                </a:rPr>
                <a:t>, τη </a:t>
              </a:r>
              <a:r>
                <a:rPr lang="el-GR" sz="2200" u="sng" dirty="0">
                  <a:solidFill>
                    <a:schemeClr val="accent4">
                      <a:lumMod val="75000"/>
                    </a:schemeClr>
                  </a:solidFill>
                  <a:latin typeface="Comic Sans MS" panose="030F0702030302020204" pitchFamily="66" charset="0"/>
                </a:rPr>
                <a:t>χρησιμότητα</a:t>
              </a:r>
              <a:r>
                <a:rPr lang="el-GR" sz="2200" dirty="0">
                  <a:solidFill>
                    <a:schemeClr val="accent4">
                      <a:lumMod val="75000"/>
                    </a:schemeClr>
                  </a:solidFill>
                  <a:latin typeface="Comic Sans MS" panose="030F0702030302020204" pitchFamily="66" charset="0"/>
                </a:rPr>
                <a:t> και τις </a:t>
              </a:r>
              <a:r>
                <a:rPr lang="el-GR" sz="2200" u="sng" dirty="0">
                  <a:solidFill>
                    <a:schemeClr val="accent4">
                      <a:lumMod val="75000"/>
                    </a:schemeClr>
                  </a:solidFill>
                  <a:latin typeface="Comic Sans MS" panose="030F0702030302020204" pitchFamily="66" charset="0"/>
                </a:rPr>
                <a:t>επικοινωνιακές σκοπιμότητες </a:t>
              </a:r>
              <a:r>
                <a:rPr lang="el-GR" sz="2200" dirty="0">
                  <a:solidFill>
                    <a:schemeClr val="accent4">
                      <a:lumMod val="75000"/>
                    </a:schemeClr>
                  </a:solidFill>
                  <a:latin typeface="Comic Sans MS" panose="030F0702030302020204" pitchFamily="66" charset="0"/>
                </a:rPr>
                <a:t>που εξυπηρετεί</a:t>
              </a:r>
              <a:endParaRPr lang="el-GR" sz="2200" dirty="0">
                <a:solidFill>
                  <a:schemeClr val="accent4">
                    <a:lumMod val="75000"/>
                  </a:schemeClr>
                </a:solidFill>
                <a:latin typeface="Comic Sans MS" panose="030F0702030302020204" pitchFamily="66" charset="0"/>
              </a:endParaRP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ραστηριότητες γραφής που έχουν νόημα για τα παιδιά κι εξυπηρετούν επικοινωνιακό στόχο</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12290" name="Picture 2" descr="C:\Users\user\Desktop\Σχολ. Έτος 2019-20\Γονείς\kleinkinder-die-buchstaben-halten-44488447.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01078">
            <a:off x="5216290" y="928598"/>
            <a:ext cx="3933669" cy="1890951"/>
          </a:xfrm>
          <a:prstGeom prst="rect">
            <a:avLst/>
          </a:prstGeom>
          <a:noFill/>
          <a:extLst>
            <a:ext uri="{909E8E84-426E-40DD-AFC4-6F175D3DCCD1}">
              <a14:hiddenFill xmlns:a14="http://schemas.microsoft.com/office/drawing/2010/main">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 ενθάρρυνση </a:t>
              </a: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αλλά και επιβράβευση </a:t>
              </a:r>
              <a:endPar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των </a:t>
              </a: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μη συμβατικών γραφών </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των παιδιών</a:t>
              </a:r>
              <a:endPar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δ</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εν δίνουμε έμφαση στην ορθογραφία</a:t>
              </a:r>
              <a:endParaRPr lang="el-GR" sz="2400" dirty="0">
                <a:solidFill>
                  <a:schemeClr val="bg1"/>
                </a:solidFill>
                <a:latin typeface="Comic Sans MS" panose="030F0702030302020204" pitchFamily="66" charset="0"/>
              </a:endParaRPr>
            </a:p>
          </p:txBody>
        </p:sp>
      </p:grpSp>
      <p:pic>
        <p:nvPicPr>
          <p:cNvPr id="1229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anose="030F0702030302020204"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τομέα της ανάγνωσης </a:t>
            </a:r>
            <a:r>
              <a:rPr lang="el-GR" sz="2400" dirty="0">
                <a:solidFill>
                  <a:schemeClr val="accent4">
                    <a:lumMod val="75000"/>
                  </a:schemeClr>
                </a:solidFill>
                <a:latin typeface="Comic Sans MS" panose="030F0702030302020204" pitchFamily="66" charset="0"/>
              </a:rPr>
              <a:t>εξασφαλίζονται οι προϋποθέσεις ώστε τα παιδιά να </a:t>
            </a:r>
            <a:r>
              <a:rPr lang="en-US" sz="2400" dirty="0" smtClean="0">
                <a:solidFill>
                  <a:schemeClr val="accent4">
                    <a:lumMod val="75000"/>
                  </a:schemeClr>
                </a:solidFill>
                <a:latin typeface="Comic Sans MS" panose="030F0702030302020204" pitchFamily="66" charset="0"/>
              </a:rPr>
              <a:t>…</a:t>
            </a:r>
            <a:endParaRPr lang="el-GR" sz="2400" dirty="0">
              <a:solidFill>
                <a:schemeClr val="accent4">
                  <a:lumMod val="75000"/>
                </a:schemeClr>
              </a:solidFill>
              <a:latin typeface="Comic Sans MS" panose="030F0702030302020204"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υιοθετούν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βασικές συμβάσεις ανάγνωσης,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(διαβάζουμε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από αριστερά προς τα δεξιά και από πάνω προς 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κάτω)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έρχονται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σε επαφή με διαφορετικές εκδοχές του γραπτού λόγου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(αφίσες, αλληλογραφία,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παραμύθια, εγκυκλοπαίδειες κ.α.)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αντιστοιχούν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τα φωνήματα του προφορικού λόγου με τα γράμματα του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γραπτού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Λέμε τα γράμματα στα παιδιά ως </a:t>
            </a:r>
            <a:r>
              <a:rPr lang="el-GR" sz="2600" b="1" u="sng"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φωνούλες</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endParaRPr lang="en-US"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(«α» και όχι άλφα)</a:t>
            </a:r>
            <a:endPar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αναγνωρίζουν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οικείες λέξεις (π.χ. το όνομά τους, το όνομα των συμμαθητών τους, τις ημέρες της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εβδομάδας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6618"/>
          <a:stretch>
            <a:fillRect/>
          </a:stretch>
        </p:blipFill>
        <p:spPr bwMode="auto">
          <a:xfrm>
            <a:off x="5292080" y="3501008"/>
            <a:ext cx="3096344" cy="2560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193091" y="1325213"/>
            <a:ext cx="1915413"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(ετικέτες τροφίμων, συνταγή, πινακίδα…)</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016"/>
          <a:stretch>
            <a:fillRect/>
          </a:stretch>
        </p:blipFill>
        <p:spPr bwMode="auto">
          <a:xfrm>
            <a:off x="175346" y="4102787"/>
            <a:ext cx="3477875" cy="2731168"/>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γράφουν όπως μπορούν, χωρίς να διορθώνετε</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υμμετέχουν σε δραστηριότητες γραφής που έχουν νόημα και συγκεκριμένο στόχο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pPr algn="ct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(λίστα για ψώνια, πρόσκληση σε πάρτι, κάρτα με ευχές…)</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Η Δανειστική Βιβλιοθήκη</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14337" name="Picture 1" descr="C:\Users\user\Desktop\Σχολ. Έτος 2019-20\Γονείς\παι-ιά-που-ιαβάζουν-τα-βιβ-ία-στη-βιβ-ιοθήκη-36282021.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r="8659"/>
          <a:stretch>
            <a:fillRect/>
          </a:stretch>
        </p:blipFill>
        <p:spPr bwMode="auto">
          <a:xfrm>
            <a:off x="-82628" y="3789040"/>
            <a:ext cx="2494388" cy="3170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767026"/>
            <a:ext cx="8941550" cy="430887"/>
          </a:xfrm>
          <a:prstGeom prst="rect">
            <a:avLst/>
          </a:prstGeom>
          <a:noFill/>
        </p:spPr>
        <p:txBody>
          <a:bodyPr wrap="square" rtlCol="0">
            <a:spAutoFit/>
          </a:bodyPr>
          <a:lstStyle/>
          <a:p>
            <a:r>
              <a:rPr lang="el-GR" sz="22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Στόχοι: Τα παιδιά να…</a:t>
            </a:r>
            <a:endParaRPr lang="el-GR" sz="2200" b="1"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Ορθογώνιο 6"/>
          <p:cNvSpPr/>
          <p:nvPr/>
        </p:nvSpPr>
        <p:spPr>
          <a:xfrm>
            <a:off x="200634" y="1199074"/>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διαμορφώσουν θετική σχέση απέναντι στα βιβλία</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179512" y="1629961"/>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εράσουν ποιοτικό χρόνο με την οικογένειά τους</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213882" y="2062009"/>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ναπτύξουν τον προφορικό και γραπτό λόγο</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TextBox 9"/>
          <p:cNvSpPr txBox="1"/>
          <p:nvPr/>
        </p:nvSpPr>
        <p:spPr>
          <a:xfrm>
            <a:off x="35496" y="2564904"/>
            <a:ext cx="9122514" cy="461665"/>
          </a:xfrm>
          <a:prstGeom prst="rect">
            <a:avLst/>
          </a:prstGeom>
          <a:noFill/>
        </p:spPr>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Συμβουλές για την Αναγνωστική Διαδικασία</a:t>
            </a:r>
            <a:endParaRPr lang="el-GR" sz="2400" b="1"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1" name="Ορθογώνιο 10"/>
          <p:cNvSpPr/>
          <p:nvPr/>
        </p:nvSpPr>
        <p:spPr>
          <a:xfrm>
            <a:off x="35496" y="3068960"/>
            <a:ext cx="894155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Πριν την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ανάγνωση,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επεξεργαζόμαστε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εξώφυλλο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εντοπίζοντας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τίτλο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συγγραφέα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εικονογράφο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εκδοτικό οίκο</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2" name="Ορθογώνιο 11"/>
          <p:cNvSpPr/>
          <p:nvPr/>
        </p:nvSpPr>
        <p:spPr>
          <a:xfrm>
            <a:off x="2267744" y="4243735"/>
            <a:ext cx="6613593"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Κατά τη διάρκεια της ανάγνωσης δείχνουμε με το δάχτυλο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τη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φορά της γραφής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3" name="Ορθογώνιο 12"/>
          <p:cNvSpPr/>
          <p:nvPr/>
        </p:nvSpPr>
        <p:spPr>
          <a:xfrm>
            <a:off x="2302368" y="5085184"/>
            <a:ext cx="6725203" cy="178510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Θέτουμε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ερωτήσεις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πριν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(για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ποιο πράγμα νομίζεις ότι μιλάει η ιστορία;),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(τι νομίζεις ότι θα γίνει;)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και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(τι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θα έκανες αν ήσουν στη θέση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του..;)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την ανάγνωση της ιστορίας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90">
                                          <p:stCondLst>
                                            <p:cond delay="0"/>
                                          </p:stCondLst>
                                        </p:cTn>
                                        <p:tgtEl>
                                          <p:spTgt spid="10"/>
                                        </p:tgtEl>
                                      </p:cBhvr>
                                    </p:animEffect>
                                    <p:anim calcmode="lin" valueType="num">
                                      <p:cBhvr>
                                        <p:cTn id="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6" dur="13">
                                          <p:stCondLst>
                                            <p:cond delay="325"/>
                                          </p:stCondLst>
                                        </p:cTn>
                                        <p:tgtEl>
                                          <p:spTgt spid="10"/>
                                        </p:tgtEl>
                                      </p:cBhvr>
                                      <p:to x="100000" y="60000"/>
                                    </p:animScale>
                                    <p:animScale>
                                      <p:cBhvr>
                                        <p:cTn id="47" dur="83" decel="50000">
                                          <p:stCondLst>
                                            <p:cond delay="338"/>
                                          </p:stCondLst>
                                        </p:cTn>
                                        <p:tgtEl>
                                          <p:spTgt spid="10"/>
                                        </p:tgtEl>
                                      </p:cBhvr>
                                      <p:to x="100000" y="100000"/>
                                    </p:animScale>
                                    <p:animScale>
                                      <p:cBhvr>
                                        <p:cTn id="48" dur="13">
                                          <p:stCondLst>
                                            <p:cond delay="656"/>
                                          </p:stCondLst>
                                        </p:cTn>
                                        <p:tgtEl>
                                          <p:spTgt spid="10"/>
                                        </p:tgtEl>
                                      </p:cBhvr>
                                      <p:to x="100000" y="80000"/>
                                    </p:animScale>
                                    <p:animScale>
                                      <p:cBhvr>
                                        <p:cTn id="49" dur="83" decel="50000">
                                          <p:stCondLst>
                                            <p:cond delay="669"/>
                                          </p:stCondLst>
                                        </p:cTn>
                                        <p:tgtEl>
                                          <p:spTgt spid="10"/>
                                        </p:tgtEl>
                                      </p:cBhvr>
                                      <p:to x="100000" y="100000"/>
                                    </p:animScale>
                                    <p:animScale>
                                      <p:cBhvr>
                                        <p:cTn id="50" dur="13">
                                          <p:stCondLst>
                                            <p:cond delay="821"/>
                                          </p:stCondLst>
                                        </p:cTn>
                                        <p:tgtEl>
                                          <p:spTgt spid="10"/>
                                        </p:tgtEl>
                                      </p:cBhvr>
                                      <p:to x="100000" y="90000"/>
                                    </p:animScale>
                                    <p:animScale>
                                      <p:cBhvr>
                                        <p:cTn id="51" dur="83" decel="50000">
                                          <p:stCondLst>
                                            <p:cond delay="834"/>
                                          </p:stCondLst>
                                        </p:cTn>
                                        <p:tgtEl>
                                          <p:spTgt spid="10"/>
                                        </p:tgtEl>
                                      </p:cBhvr>
                                      <p:to x="100000" y="100000"/>
                                    </p:animScale>
                                    <p:animScale>
                                      <p:cBhvr>
                                        <p:cTn id="52" dur="13">
                                          <p:stCondLst>
                                            <p:cond delay="904"/>
                                          </p:stCondLst>
                                        </p:cTn>
                                        <p:tgtEl>
                                          <p:spTgt spid="10"/>
                                        </p:tgtEl>
                                      </p:cBhvr>
                                      <p:to x="100000" y="95000"/>
                                    </p:animScale>
                                    <p:animScale>
                                      <p:cBhvr>
                                        <p:cTn id="53" dur="83" decel="50000">
                                          <p:stCondLst>
                                            <p:cond delay="917"/>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2</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να αποκτήσουν σταδιακά μαθηματικό τρόπο σκέψης </a:t>
              </a:r>
              <a:endParaRPr lang="el-GR" sz="2400" dirty="0">
                <a:solidFill>
                  <a:schemeClr val="bg1"/>
                </a:solidFill>
                <a:latin typeface="Comic Sans MS" panose="030F0702030302020204"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 να κατανοήσουν τον ρόλο των μαθηματικών στην καθημερινή μας ζωή</a:t>
              </a:r>
              <a:endPar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pic>
        <p:nvPicPr>
          <p:cNvPr id="1026" name="Picture 2" descr="C:\Users\user\Desktop\Σχολ. Έτος 2019-20\Γονείς\b74613f0dcc83a84b74285960ab3d358.jpg"/>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076056" y="2362338"/>
            <a:ext cx="4477583" cy="4484471"/>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π</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αιχνίδια &amp; δραστηριότητες </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που έχουν ενδιαφέρον και νόημα για τα παιδιά</a:t>
            </a:r>
            <a:endPar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anose="030F0702030302020204" pitchFamily="66" charset="0"/>
              </a:rPr>
              <a:t>Τα παιδιά έχουν ευκαιρίες να</a:t>
            </a:r>
            <a:r>
              <a:rPr lang="en-US" sz="2400" dirty="0" smtClean="0">
                <a:solidFill>
                  <a:schemeClr val="accent4">
                    <a:lumMod val="75000"/>
                  </a:schemeClr>
                </a:solidFill>
                <a:latin typeface="Comic Sans MS" panose="030F0702030302020204" pitchFamily="66" charset="0"/>
              </a:rPr>
              <a:t>…</a:t>
            </a:r>
            <a:endParaRPr lang="el-GR" sz="2400" dirty="0">
              <a:solidFill>
                <a:schemeClr val="accent4">
                  <a:lumMod val="75000"/>
                </a:schemeClr>
              </a:solidFill>
              <a:latin typeface="Comic Sans MS" panose="030F0702030302020204"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εμπλέκονται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και δίνουν λύσεις σε προβλήματα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με διάφορα κριτήρια (χρώμα, σχήμα, μέγεθος κτλ</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2050" name="Picture 2" descr="C:\Users\user\Desktop\Σχολ. Έτος 2019-20\Γονείς\Screenshot_1.pn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3850" y="4336624"/>
            <a:ext cx="4106031" cy="2396013"/>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εξοικειώνονται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γεωμετρικά σχήματα και στερεά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αντιλαμβάνονται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χωρικές σχέσεις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(πάνω, κάτω..)</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ναγνωρίζουν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αριθμούς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να απαριθμούν και να καταμετρούν</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συγκεντρώνουν,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επεξεργάζονται και αναπαριστούν δεδομένα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(πίνακες διπλής εισόδου, γραφικές παραστάσεις…)</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10331"/>
            <a:ext cx="2720261" cy="18001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1434" y="4531001"/>
            <a:ext cx="2761866" cy="228237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μετράνε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συγκρίνουν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μεγέθη (μήκος, βάρος…) με συμβατικά (μέτρο, ζυγαριά..) και μη συμβατικά εργαλεία (παλάμη…)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κάνουν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αντιστοιχίσεις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anose="030F0702030302020204" pitchFamily="66" charset="0"/>
                </a:rPr>
                <a:t>π</a:t>
              </a:r>
              <a:r>
                <a:rPr lang="el-GR" sz="2200" dirty="0" smtClean="0">
                  <a:solidFill>
                    <a:schemeClr val="accent4">
                      <a:lumMod val="75000"/>
                    </a:schemeClr>
                  </a:solidFill>
                  <a:latin typeface="Comic Sans MS" panose="030F0702030302020204" pitchFamily="66" charset="0"/>
                </a:rPr>
                <a:t>.χ.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7942" y="4411096"/>
            <a:ext cx="3036058" cy="235484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μπλακούν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ταξινομήσεις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τακτοποιώντας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τα παιχνίδια ή τα ρούχα τους,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ομαδοποιώντας τα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ψώνια από το σούπερ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μάρκετ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ροβούν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αντιστοιχίσεις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μοιράζοντας μπισκότα στους φίλους τους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παριθμούν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καταμετρούν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endParaRPr lang="el-GR"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εριγράφουν το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σχήμα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αντικειμένων και να εκτελούν οδηγίες με χωρικές έννοιες </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δώσε μου το ποτήρι που είναι πάνω… δίπλα… ανάμεσα… ) </a:t>
            </a:r>
            <a:endPar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άνουν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μετρήσεις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όταν φτιάχνετε ένα γλυκό ή μετράτε το βάρος και το ύψος τους</a:t>
            </a:r>
            <a:endPar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77" y="2015504"/>
            <a:ext cx="6987904" cy="484249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2" name="Text Box 1"/>
          <p:cNvSpPr txBox="1"/>
          <p:nvPr/>
        </p:nvSpPr>
        <p:spPr>
          <a:xfrm>
            <a:off x="2124075" y="1772920"/>
            <a:ext cx="4804410" cy="4831080"/>
          </a:xfrm>
          <a:prstGeom prst="rect">
            <a:avLst/>
          </a:prstGeom>
          <a:noFill/>
        </p:spPr>
        <p:txBody>
          <a:bodyPr wrap="square" rtlCol="0">
            <a:spAutoFit/>
          </a:bodyPr>
          <a:p>
            <a:r>
              <a:rPr lang="el-GR" altLang="en-US" sz="2800" b="1"/>
              <a:t>Άρρωστα παιδια- Ενημέρωση του σχολείου και παραμονή στο σπίτι</a:t>
            </a:r>
            <a:endParaRPr lang="el-GR" altLang="en-US" sz="2800" b="1"/>
          </a:p>
          <a:p>
            <a:endParaRPr lang="el-GR" altLang="en-US" sz="2800" b="1"/>
          </a:p>
          <a:p>
            <a:r>
              <a:rPr lang="el-GR" altLang="en-US" sz="2800" b="1"/>
              <a:t>Συχνός έλεγχος για ψείρες</a:t>
            </a:r>
            <a:endParaRPr lang="el-GR" altLang="en-US" sz="2800" b="1"/>
          </a:p>
          <a:p>
            <a:endParaRPr lang="el-GR" altLang="en-US" sz="2800" b="1"/>
          </a:p>
          <a:p>
            <a:r>
              <a:rPr lang="el-GR" altLang="en-US" sz="2800" b="1"/>
              <a:t>Φωτογραφίες παιδιών</a:t>
            </a:r>
            <a:endParaRPr lang="el-GR" altLang="en-US" sz="2800" b="1"/>
          </a:p>
          <a:p>
            <a:endParaRPr lang="el-GR" altLang="en-US" sz="2800" b="1"/>
          </a:p>
          <a:p>
            <a:r>
              <a:rPr lang="el-GR" altLang="en-US" sz="2800" b="1"/>
              <a:t>Γιορτές</a:t>
            </a:r>
            <a:endParaRPr lang="el-GR" altLang="en-US" sz="2800" b="1"/>
          </a:p>
          <a:p>
            <a:endParaRPr lang="el-GR" altLang="en-US" sz="2800" b="1"/>
          </a:p>
          <a:p>
            <a:endParaRPr lang="el-GR" altLang="en-US" sz="28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πειραματιστούν με διάφορα υλικά &amp; τεχνικές</a:t>
              </a:r>
              <a:endParaRPr lang="el-GR" sz="2400" dirty="0">
                <a:solidFill>
                  <a:schemeClr val="bg1"/>
                </a:solidFill>
                <a:latin typeface="Comic Sans MS" panose="030F0702030302020204"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anose="05000000000000000000" pitchFamily="2" charset="2"/>
                <a:buChar char="Ø"/>
              </a:pPr>
              <a:r>
                <a:rPr lang="el-GR" sz="2300" b="1" dirty="0">
                  <a:solidFill>
                    <a:schemeClr val="bg1"/>
                  </a:solidFill>
                  <a:effectLst>
                    <a:outerShdw blurRad="38100" dist="38100" dir="2700000" algn="tl">
                      <a:srgbClr val="000000">
                        <a:alpha val="43137"/>
                      </a:srgbClr>
                    </a:outerShdw>
                  </a:effectLst>
                  <a:latin typeface="Comic Sans MS" panose="030F0702030302020204" pitchFamily="66" charset="0"/>
                </a:rPr>
                <a:t>να </a:t>
              </a:r>
              <a:r>
                <a:rPr lang="el-GR" sz="23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εκφραστούν ελεύθερα</a:t>
              </a:r>
              <a:endParaRPr lang="el-GR" sz="2300" dirty="0">
                <a:solidFill>
                  <a:schemeClr val="bg1"/>
                </a:solidFill>
                <a:latin typeface="Comic Sans MS" panose="030F0702030302020204"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έρθουν σε επαφή με Έργα Τέχνης</a:t>
              </a:r>
              <a:r>
                <a:rPr lang="en-US"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να τα </a:t>
              </a:r>
              <a:endPar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επεξεργαστούν και να εκφράσουν σκέψεις και συναισθήματα</a:t>
              </a:r>
              <a:endParaRPr lang="el-GR" sz="2400" dirty="0">
                <a:solidFill>
                  <a:schemeClr val="bg1"/>
                </a:solidFill>
                <a:latin typeface="Comic Sans MS" panose="030F0702030302020204"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anose="05000000000000000000" pitchFamily="2" charset="2"/>
                <a:buChar char="Ø"/>
              </a:pPr>
              <a:r>
                <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καλλιεργήσουν την καλαισθησία τους</a:t>
              </a:r>
              <a:endParaRPr lang="el-GR" sz="2400" dirty="0">
                <a:solidFill>
                  <a:schemeClr val="bg1"/>
                </a:solidFill>
                <a:latin typeface="Comic Sans MS" panose="030F0702030302020204"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anose="05000000000000000000"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anose="030F0702030302020204" pitchFamily="66" charset="0"/>
                </a:rPr>
                <a:t>να αναπτύξουν την δημιουργικότητά τους</a:t>
              </a:r>
              <a:endParaRPr lang="el-GR" sz="2300" dirty="0">
                <a:solidFill>
                  <a:schemeClr val="bg1"/>
                </a:solidFill>
                <a:latin typeface="Comic Sans MS" panose="030F0702030302020204"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anose="05000000000000000000"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anose="030F0702030302020204" pitchFamily="66" charset="0"/>
                </a:rPr>
                <a:t>να απολαύσουν τη χαρά της δημιουργίας</a:t>
              </a:r>
              <a:endParaRPr lang="el-GR" sz="2300" dirty="0">
                <a:solidFill>
                  <a:schemeClr val="bg1"/>
                </a:solidFill>
                <a:latin typeface="Comic Sans MS" panose="030F0702030302020204"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308" y="121761"/>
            <a:ext cx="4323677" cy="2875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028" y="4150462"/>
            <a:ext cx="9028476" cy="2806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κφραστούν ελεύθερα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χρησιμοποιώντας διάφορα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υλικά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(μαρκαδόρους, νερομπογιές, πλαστελίνη…)</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ξασκήσουν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τη λεπτή κινητικότητά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τους χρησιμοποιώντας ψαλίδι, πινέλα,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ξυλομπογιές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έ</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ρθουν σε επαφή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Έργα Τέχνης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(πίνακες ζωγραφικής, εκθέματα σε μουσεία…)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4919"/>
          <a:stretch>
            <a:fillRect/>
          </a:stretch>
        </p:blipFill>
        <p:spPr bwMode="auto">
          <a:xfrm>
            <a:off x="63212" y="2718218"/>
            <a:ext cx="3788708" cy="254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anose="030F0702030302020204"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γέμισμα περιγραμμάτων </a:t>
              </a:r>
              <a:r>
                <a:rPr lang="el-GR" sz="2200" dirty="0">
                  <a:solidFill>
                    <a:schemeClr val="accent4">
                      <a:lumMod val="75000"/>
                    </a:schemeClr>
                  </a:solidFill>
                  <a:latin typeface="Comic Sans MS" panose="030F0702030302020204" pitchFamily="66" charset="0"/>
                </a:rPr>
                <a:t>περιορίζει τη φαντασία και την δημιουργικότητα </a:t>
              </a:r>
              <a:endParaRPr lang="el-GR" sz="2200" dirty="0">
                <a:solidFill>
                  <a:schemeClr val="accent4">
                    <a:lumMod val="75000"/>
                  </a:schemeClr>
                </a:solidFill>
                <a:latin typeface="Comic Sans MS" panose="030F0702030302020204" pitchFamily="66" charset="0"/>
              </a:endParaRP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anose="030F0702030302020204" pitchFamily="66" charset="0"/>
                </a:rPr>
                <a:t>Η </a:t>
              </a:r>
              <a:r>
                <a:rPr lang="el-GR" sz="2200" dirty="0">
                  <a:solidFill>
                    <a:schemeClr val="accent4">
                      <a:lumMod val="75000"/>
                    </a:schemeClr>
                  </a:solidFill>
                  <a:latin typeface="Comic Sans MS" panose="030F0702030302020204" pitchFamily="66" charset="0"/>
                </a:rPr>
                <a:t>Τέχνη δεν είναι η ρεαλιστική απεικόνιση της πραγματικότητας αλλά ένα μέσο έκφρασης</a:t>
              </a:r>
              <a:endParaRPr lang="el-GR" sz="2200" dirty="0">
                <a:solidFill>
                  <a:schemeClr val="accent4">
                    <a:lumMod val="75000"/>
                  </a:schemeClr>
                </a:solidFill>
                <a:latin typeface="Comic Sans MS" panose="030F0702030302020204" pitchFamily="66" charset="0"/>
              </a:endParaRP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Επιβραβεύστε κάθε προσπάθεια του παιδιού και…</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δεχτείτε τα έργα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του </a:t>
            </a: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 ενθουσιασμό, σαν να είναι τα πιο σπουδαία έργα Τέχνης</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anose="030F0702030302020204"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το παιδί σίγουρα δούλεψε σκληρά και νιώθει υπερήφανο για το δημιούργημά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του !!!</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Φυσικές Επιστήμες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Τα παιδιά μέσα </a:t>
            </a:r>
            <a:r>
              <a:rPr lang="el-GR" sz="2200" dirty="0">
                <a:solidFill>
                  <a:schemeClr val="accent4">
                    <a:lumMod val="75000"/>
                  </a:schemeClr>
                </a:solidFill>
                <a:latin typeface="Comic Sans MS" panose="030F0702030302020204" pitchFamily="66" charset="0"/>
              </a:rPr>
              <a:t>από βιωματικές </a:t>
            </a:r>
            <a:r>
              <a:rPr lang="el-GR" sz="2200" dirty="0" smtClean="0">
                <a:solidFill>
                  <a:schemeClr val="accent4">
                    <a:lumMod val="75000"/>
                  </a:schemeClr>
                </a:solidFill>
                <a:latin typeface="Comic Sans MS" panose="030F0702030302020204" pitchFamily="66" charset="0"/>
              </a:rPr>
              <a:t>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επεκτείνουν τις γνώσεις τους για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ζωντανούς οργανισμούς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(άνθρωπος, ζώα, φυτά)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ελετούν κι ερμηνεύουν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φυσικά φαινόμενα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και</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ιδιότητες της ύλης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εισάγονται στον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επιστημονικό τρόπο εργασίας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Εξερευνούν 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κόσμο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(πλανήτες, γη…) </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Επιστημονικός </a:t>
              </a:r>
              <a:r>
                <a:rPr lang="el-GR" sz="2400"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Επιστημονικός τρόπος σκέψης</a:t>
              </a:r>
              <a:endPar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pic>
        <p:nvPicPr>
          <p:cNvPr id="3074" name="Picture 2" descr="C:\Users\user\Desktop\Σχολ. Έτος 2019-20\Γονείς\istockphoto-957049598-612x612.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7075" y="3587369"/>
            <a:ext cx="2950411" cy="2824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Καλλιεργώντας την επιστημονική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τον κόσμο γύρω τους</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anose="030F0702030302020204" pitchFamily="66" charset="0"/>
                </a:rPr>
                <a:t>Πριν </a:t>
              </a:r>
              <a:r>
                <a:rPr lang="el-GR" sz="2200" dirty="0" smtClean="0">
                  <a:solidFill>
                    <a:schemeClr val="accent4">
                      <a:lumMod val="75000"/>
                    </a:schemeClr>
                  </a:solidFill>
                  <a:latin typeface="Comic Sans MS" panose="030F0702030302020204" pitchFamily="66" charset="0"/>
                </a:rPr>
                <a:t>εξηγήσετε </a:t>
              </a:r>
              <a:r>
                <a:rPr lang="el-GR" sz="2200" dirty="0">
                  <a:solidFill>
                    <a:schemeClr val="accent4">
                      <a:lumMod val="75000"/>
                    </a:schemeClr>
                  </a:solidFill>
                  <a:latin typeface="Comic Sans MS" panose="030F0702030302020204" pitchFamily="66" charset="0"/>
                </a:rPr>
                <a:t>κάτι στα παιδιά, </a:t>
              </a:r>
              <a:r>
                <a:rPr lang="el-GR" sz="2200" dirty="0" smtClean="0">
                  <a:solidFill>
                    <a:schemeClr val="accent4">
                      <a:lumMod val="75000"/>
                    </a:schemeClr>
                  </a:solidFill>
                  <a:latin typeface="Comic Sans MS" panose="030F0702030302020204" pitchFamily="66" charset="0"/>
                </a:rPr>
                <a:t>φροντίστε </a:t>
              </a:r>
              <a:r>
                <a:rPr lang="el-GR" sz="2200" dirty="0">
                  <a:solidFill>
                    <a:schemeClr val="accent4">
                      <a:lumMod val="75000"/>
                    </a:schemeClr>
                  </a:solidFill>
                  <a:latin typeface="Comic Sans MS" panose="030F0702030302020204" pitchFamily="66" charset="0"/>
                </a:rPr>
                <a:t>να το έχετε μελετήσει</a:t>
              </a:r>
              <a:endParaRPr lang="el-GR" sz="2200" dirty="0">
                <a:solidFill>
                  <a:schemeClr val="accent4">
                    <a:lumMod val="75000"/>
                  </a:schemeClr>
                </a:solidFill>
                <a:latin typeface="Comic Sans MS" panose="030F0702030302020204" pitchFamily="66" charset="0"/>
              </a:endParaRP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θ</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έτουν</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ερωτήσεις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γιατί βρέχει;)</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ιατυπώνουν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προβλέψεις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αταλήγουν σε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συμπεράσματα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μετά από συλλογή κι ερμηνεία δεδομένων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6348" y="929485"/>
            <a:ext cx="3547343" cy="27540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anose="030F0702030302020204" pitchFamily="66" charset="0"/>
                </a:rPr>
                <a:t>Μην ερμηνεύετε φυσικά φαινόμενα με μη επιστημονικό τρόπο γιατί δημιουργούνται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παρανοήσεις</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anose="030F0702030302020204" pitchFamily="66" charset="0"/>
                </a:rPr>
                <a:t>Προτιμήστε την χρήση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επιστημονικής ορολογίας</a:t>
              </a:r>
              <a:endParaRPr lang="el-GR" sz="2200"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άνουν απλά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πειράματα</a:t>
            </a:r>
            <a:endParaRPr lang="el-GR" sz="2400"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θετική αυτοεκτίμηση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αναγνωρίζουν, να εκφράζουν και να διαχειρίζονται τα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συναισθήματά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οριοθετούν τη συμπεριφορά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ηθικές αξίες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(σεβασμός, αλληλεγγύη..)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προσωπική ενδυνάμωση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ποδοχή αποστέρησης &amp; αποτυχίας</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ξοικείωση με γεγονότα της ζωής όπως η απώλεια, το διαζύγιο…</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5122" name="Picture 2" descr="C:\Users\user\Desktop\Σχολ. Έτος 2019-20\Γονείς\156595.jp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16216" y="791471"/>
            <a:ext cx="1782633" cy="287920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4716244"/>
            <a:ext cx="3189003" cy="2120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κοινωνικές δεξιότητες</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αυτονομία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4769" t="4741" r="3527" b="4174"/>
          <a:stretch>
            <a:fillRect/>
          </a:stretch>
        </p:blipFill>
        <p:spPr bwMode="auto">
          <a:xfrm>
            <a:off x="467544" y="218581"/>
            <a:ext cx="2880320" cy="2649128"/>
          </a:xfrm>
          <a:prstGeom prst="rect">
            <a:avLst/>
          </a:prstGeom>
          <a:noFill/>
          <a:extLst>
            <a:ext uri="{909E8E84-426E-40DD-AFC4-6F175D3DCCD1}">
              <a14:hiddenFill xmlns:a14="http://schemas.microsoft.com/office/drawing/2010/main">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ενσυναίσθηση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πίλυση συγκρούσεων</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κανόνες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ποδοχή διαφορετικότητας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συνεργασία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ημιουργία προσωπικών σχέσεων</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3752530"/>
            <a:ext cx="3982788" cy="3060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Ενισχύστε την </a:t>
            </a:r>
            <a:r>
              <a:rPr lang="el-GR" sz="21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αυτοεκτίμησή</a:t>
            </a: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τους, εστιάζοντας στα θετικά τους στοιχεία </a:t>
            </a:r>
            <a:endPar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Επιβραβεύστε</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κάθε προσπάθειά τους, ακόμη κι αν αυτή δεν έχει τα αναμενόμενα αποτελέσματα</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Ενθαρρύνετέ τα να εκφράζουν τα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συναισθήματά</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τους, να αποδέχονται τα αρνητικά και να προσπαθούν να τα διαχειρίζονται.</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7170" name="Picture 2" descr="C:\Users\user\Desktop\Σχολ. Έτος 2019-20\Γονείς\istockphoto-473313088-612x61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520" y="4005064"/>
            <a:ext cx="221269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563596"/>
            <a:ext cx="3127535" cy="2081428"/>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Προτρέψτε τα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επιλύουν</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διαφορές</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τους, με συζήτηση και χωρίς άσκηση βίας</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Μην τα συγκρίνετε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 άλλα παιδιά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Αποτελέστε </a:t>
              </a:r>
              <a:r>
                <a:rPr lang="el-GR" sz="2400" b="1" u="sng"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πρότυπο</a:t>
              </a: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 σε θέματα ηθικών αξιών </a:t>
              </a:r>
              <a:endPar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και αποδοχής τη διαφορετικότητας</a:t>
              </a:r>
              <a:endParaRPr lang="el-GR" sz="2400" dirty="0" smtClean="0">
                <a:ln>
                  <a:prstDash val="solid"/>
                </a:ln>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6</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Ψηφιακός </a:t>
              </a:r>
              <a:r>
                <a:rPr lang="el-GR" sz="2400"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εξοικειωθούν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βασικές λειτουργίες του ηλεκτρονικού υπολογιστή</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προγράμματα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(επεξεργασίας κειμένου, ζωγραφικής, </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παρουσίασης, παραγωγής βίντεο..)</a:t>
            </a:r>
            <a:endPar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αξιοποιήσουν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Διαδίκτυο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ως μέσο αναζήτησης πληροφοριών αλλά κι επικοινωνίας (</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mail,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βιντεοκλήση</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γνωρίσουν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εκπαιδευτικά λογισμικά</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μάθουν να χρησιμοποιούν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Διαδίκτυο με ασφάλεια</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Να αξιοποιήσουν ψηφιακά μέσα για να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εκφράσουν ιδέες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δημιουργία ψηφιακής κάρτας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ή παραμυθιού)</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6071" y="1700808"/>
            <a:ext cx="2500385" cy="2996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Κίνδυνοι</a:t>
            </a:r>
            <a:endParaRPr lang="el-GR" sz="2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ε</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θισμός</a:t>
            </a:r>
            <a:endParaRPr lang="el-GR" sz="2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π</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αρακολούθηση ακατάλληλου περιεχομένου</a:t>
            </a:r>
            <a:endParaRPr lang="el-GR" sz="2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Μέτρα πρόληψης…</a:t>
            </a:r>
            <a:endPar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57" y="1978066"/>
            <a:ext cx="2371764" cy="2554995"/>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της πρόσβασης σε συγκεκριμένες ιστοσελίδες αλλά και του χρόνου παραμονής στο ιστό</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ό</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ρια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στο χρόνο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αράδειγμα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γονιών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πριν τον ύπνο</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Βασικό υποχρεωτικό πρόγραμμα</a:t>
              </a:r>
              <a:endPar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pPr algn="ct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08:30 έως 13:00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Προαιρετικό ολοήμερο πρόγραμμα</a:t>
              </a:r>
              <a:endPar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13</a:t>
              </a: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:00 έως 16:00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pic>
        <p:nvPicPr>
          <p:cNvPr id="4100" name="Picture 4" descr="https://www.greatschools.org/gk/wp-content/uploads/2016/02/Telling-time.jpg"/>
          <p:cNvPicPr>
            <a:picLocks noChangeAspect="1" noChangeArrowheads="1"/>
          </p:cNvPicPr>
          <p:nvPr/>
        </p:nvPicPr>
        <p:blipFill rotWithShape="1">
          <a:blip r:embed="rId1">
            <a:clrChange>
              <a:clrFrom>
                <a:srgbClr val="E8E5D4"/>
              </a:clrFrom>
              <a:clrTo>
                <a:srgbClr val="E8E5D4">
                  <a:alpha val="0"/>
                </a:srgbClr>
              </a:clrTo>
            </a:clrChange>
            <a:extLst>
              <a:ext uri="{28A0092B-C50C-407E-A947-70E740481C1C}">
                <a14:useLocalDpi xmlns:a14="http://schemas.microsoft.com/office/drawing/2010/main" val="0"/>
              </a:ext>
            </a:extLst>
          </a:blip>
          <a:srcRect r="50000"/>
          <a:stretch>
            <a:fillRect/>
          </a:stretch>
        </p:blipFill>
        <p:spPr bwMode="auto">
          <a:xfrm>
            <a:off x="97245" y="4308208"/>
            <a:ext cx="1810459" cy="15690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1">
            <a:clrChange>
              <a:clrFrom>
                <a:srgbClr val="E8E5D4"/>
              </a:clrFrom>
              <a:clrTo>
                <a:srgbClr val="E8E5D4">
                  <a:alpha val="0"/>
                </a:srgbClr>
              </a:clrTo>
            </a:clrChange>
            <a:extLst>
              <a:ext uri="{28A0092B-C50C-407E-A947-70E740481C1C}">
                <a14:useLocalDpi xmlns:a14="http://schemas.microsoft.com/office/drawing/2010/main" val="0"/>
              </a:ext>
            </a:extLst>
          </a:blip>
          <a:srcRect l="50000"/>
          <a:stretch>
            <a:fillRect/>
          </a:stretch>
        </p:blipFill>
        <p:spPr bwMode="auto">
          <a:xfrm>
            <a:off x="6948264" y="680502"/>
            <a:ext cx="1872208" cy="162258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Ομάδα 25"/>
          <p:cNvGrpSpPr/>
          <p:nvPr/>
        </p:nvGrpSpPr>
        <p:grpSpPr>
          <a:xfrm>
            <a:off x="538767" y="3140968"/>
            <a:ext cx="7831218" cy="2091690"/>
            <a:chOff x="538767" y="3140968"/>
            <a:chExt cx="7831218" cy="2091690"/>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2091690"/>
              <a:chOff x="1358425" y="3284984"/>
              <a:chExt cx="7011560" cy="2091690"/>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2091690"/>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Αυστηρή τήρηση ωραρίου</a:t>
                </a:r>
                <a:endPar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el-GR" sz="2600" dirty="0" smtClean="0">
                    <a:solidFill>
                      <a:schemeClr val="bg1"/>
                    </a:solidFill>
                    <a:latin typeface="Comic Sans MS" panose="030F0702030302020204" pitchFamily="66" charset="0"/>
                  </a:rPr>
                  <a:t>ώρες προσέλευσης: </a:t>
                </a: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08:15 – 08:30</a:t>
                </a:r>
                <a:endPar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el-GR" sz="2600" dirty="0" smtClean="0">
                    <a:solidFill>
                      <a:schemeClr val="bg1"/>
                    </a:solidFill>
                    <a:latin typeface="Comic Sans MS" panose="030F0702030302020204" pitchFamily="66" charset="0"/>
                  </a:rPr>
                  <a:t>ώρες αποχώρησης: 12:45-</a:t>
                </a: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13:00</a:t>
                </a:r>
                <a:r>
                  <a:rPr lang="el-GR" sz="2600" dirty="0" smtClean="0">
                    <a:solidFill>
                      <a:schemeClr val="bg1"/>
                    </a:solidFill>
                    <a:latin typeface="Comic Sans MS" panose="030F0702030302020204" pitchFamily="66" charset="0"/>
                  </a:rPr>
                  <a:t> (πρωινό)</a:t>
                </a:r>
                <a:endParaRPr lang="el-GR" sz="2600" dirty="0" smtClean="0">
                  <a:solidFill>
                    <a:schemeClr val="bg1"/>
                  </a:solidFill>
                  <a:latin typeface="Comic Sans MS" panose="030F0702030302020204" pitchFamily="66" charset="0"/>
                </a:endParaRPr>
              </a:p>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                      15:45- 16:00</a:t>
                </a:r>
                <a:r>
                  <a:rPr lang="el-GR" sz="2600" dirty="0" smtClean="0">
                    <a:solidFill>
                      <a:schemeClr val="bg1"/>
                    </a:solidFill>
                    <a:latin typeface="Comic Sans MS" panose="030F0702030302020204" pitchFamily="66" charset="0"/>
                  </a:rPr>
                  <a:t> (ολοήμερο)</a:t>
                </a:r>
                <a:endParaRPr lang="el-GR" sz="2600" dirty="0">
                  <a:solidFill>
                    <a:schemeClr val="bg1"/>
                  </a:solidFill>
                  <a:latin typeface="Comic Sans MS" panose="030F0702030302020204" pitchFamily="66" charset="0"/>
                </a:endParaRPr>
              </a:p>
            </p:txBody>
          </p:sp>
        </p:grpSp>
      </p:grpSp>
      <p:grpSp>
        <p:nvGrpSpPr>
          <p:cNvPr id="29" name="Ομάδα 28"/>
          <p:cNvGrpSpPr/>
          <p:nvPr/>
        </p:nvGrpSpPr>
        <p:grpSpPr>
          <a:xfrm>
            <a:off x="1784721" y="4905164"/>
            <a:ext cx="7172798" cy="1863499"/>
            <a:chOff x="1784721" y="4905164"/>
            <a:chExt cx="7172798" cy="1863499"/>
          </a:xfrm>
        </p:grpSpPr>
        <p:sp>
          <p:nvSpPr>
            <p:cNvPr id="24" name="Στρογγυλεμένο ορθογώνιο 23"/>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grpSp>
          <p:nvGrpSpPr>
            <p:cNvPr id="28" name="Ομάδα 27"/>
            <p:cNvGrpSpPr/>
            <p:nvPr/>
          </p:nvGrpSpPr>
          <p:grpSpPr>
            <a:xfrm>
              <a:off x="1784721" y="4905164"/>
              <a:ext cx="7172798" cy="1836204"/>
              <a:chOff x="1784721" y="4905164"/>
              <a:chExt cx="7172798" cy="1836204"/>
            </a:xfrm>
          </p:grpSpPr>
          <p:sp>
            <p:nvSpPr>
              <p:cNvPr id="22" name="Βέλος προς τα κάτω 21"/>
              <p:cNvSpPr/>
              <p:nvPr/>
            </p:nvSpPr>
            <p:spPr>
              <a:xfrm>
                <a:off x="4978560" y="4905164"/>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1784721" y="5417929"/>
                <a:ext cx="7172798" cy="1323439"/>
              </a:xfrm>
              <a:prstGeom prst="rect">
                <a:avLst/>
              </a:prstGeom>
              <a:noFill/>
            </p:spPr>
            <p:txBody>
              <a:bodyPr wrap="square" rtlCol="0">
                <a:spAutoFit/>
              </a:bodyPr>
              <a:lstStyle/>
              <a:p>
                <a:pPr algn="ctr"/>
                <a:r>
                  <a:rPr lang="el-GR" sz="2000" dirty="0" smtClean="0">
                    <a:solidFill>
                      <a:schemeClr val="accent4">
                        <a:lumMod val="75000"/>
                      </a:schemeClr>
                    </a:solidFill>
                    <a:latin typeface="Comic Sans MS" panose="030F0702030302020204" pitchFamily="66" charset="0"/>
                  </a:rPr>
                  <a:t>δυνατότητα πρόωρης αποχώρησης ή καθυστερημένης προσέλευσης υπάρχει </a:t>
                </a:r>
                <a:r>
                  <a:rPr lang="el-GR" sz="2000" u="sng" dirty="0" smtClean="0">
                    <a:solidFill>
                      <a:schemeClr val="accent4">
                        <a:lumMod val="75000"/>
                      </a:schemeClr>
                    </a:solidFill>
                    <a:latin typeface="Comic Sans MS" panose="030F0702030302020204" pitchFamily="66" charset="0"/>
                  </a:rPr>
                  <a:t>μόνο για λόγους ιατρικής υποστήριξης ή θεραπευτικής παρέμβασης</a:t>
                </a:r>
                <a:r>
                  <a:rPr lang="el-GR" sz="2000" dirty="0" smtClean="0">
                    <a:solidFill>
                      <a:schemeClr val="accent4">
                        <a:lumMod val="75000"/>
                      </a:schemeClr>
                    </a:solidFill>
                    <a:latin typeface="Comic Sans MS" panose="030F0702030302020204" pitchFamily="66" charset="0"/>
                  </a:rPr>
                  <a:t> των μαθητών  κατόπιν βεβαίωσης από </a:t>
                </a:r>
                <a:r>
                  <a:rPr lang="el-GR" sz="2000" u="sng" dirty="0" smtClean="0">
                    <a:solidFill>
                      <a:schemeClr val="accent4">
                        <a:lumMod val="75000"/>
                      </a:schemeClr>
                    </a:solidFill>
                    <a:latin typeface="Comic Sans MS" panose="030F0702030302020204" pitchFamily="66" charset="0"/>
                  </a:rPr>
                  <a:t>δημόσιο φορέα</a:t>
                </a:r>
                <a:r>
                  <a:rPr lang="el-GR" sz="2000" dirty="0" smtClean="0">
                    <a:solidFill>
                      <a:schemeClr val="accent4">
                        <a:lumMod val="75000"/>
                      </a:schemeClr>
                    </a:solidFill>
                    <a:latin typeface="Comic Sans MS" panose="030F0702030302020204" pitchFamily="66" charset="0"/>
                  </a:rPr>
                  <a:t>. </a:t>
                </a:r>
                <a:endParaRPr lang="el-GR" sz="2000" dirty="0">
                  <a:solidFill>
                    <a:schemeClr val="accent4">
                      <a:lumMod val="75000"/>
                    </a:schemeClr>
                  </a:solidFill>
                  <a:latin typeface="Comic Sans MS" panose="030F0702030302020204" pitchFamily="66"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Ο πλήρης αποκλεισμός μπορεί να οδηγήσει σε αντίθετα αποτελέσματα</a:t>
            </a:r>
            <a:endParaRPr lang="el-GR" sz="2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anose="030F0702030302020204" pitchFamily="66" charset="0"/>
                </a:rPr>
                <a:t>ε</a:t>
              </a: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λεγχόμενη κι επιλεκτική χρήση</a:t>
              </a:r>
              <a:endParaRPr lang="el-GR" sz="2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4235803"/>
            <a:ext cx="3999547" cy="263662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anose="030F0702030302020204" pitchFamily="66" charset="0"/>
                </a:rPr>
                <a:t>π</a:t>
              </a: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οιοτικός χρόνος</a:t>
              </a:r>
              <a:endParaRPr lang="el-GR" sz="2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ΑΞΙΟΛΟΓΗΣΗ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Μέσα από </a:t>
            </a:r>
            <a:r>
              <a:rPr lang="el-GR" sz="2200" b="1" dirty="0" smtClean="0">
                <a:solidFill>
                  <a:schemeClr val="accent4">
                    <a:lumMod val="75000"/>
                  </a:schemeClr>
                </a:solidFill>
                <a:latin typeface="Comic Sans MS" panose="030F0702030302020204" pitchFamily="66" charset="0"/>
              </a:rPr>
              <a:t>παρατηρήσεις</a:t>
            </a:r>
            <a:r>
              <a:rPr lang="el-GR" sz="2200" dirty="0" smtClean="0">
                <a:solidFill>
                  <a:schemeClr val="accent4">
                    <a:lumMod val="75000"/>
                  </a:schemeClr>
                </a:solidFill>
                <a:latin typeface="Comic Sans MS" panose="030F0702030302020204" pitchFamily="66" charset="0"/>
              </a:rPr>
              <a:t>, </a:t>
            </a:r>
            <a:r>
              <a:rPr lang="el-GR" sz="2200" b="1" dirty="0">
                <a:solidFill>
                  <a:schemeClr val="accent4">
                    <a:lumMod val="75000"/>
                  </a:schemeClr>
                </a:solidFill>
                <a:latin typeface="Comic Sans MS" panose="030F0702030302020204" pitchFamily="66" charset="0"/>
              </a:rPr>
              <a:t>συζητήσεις-ατομικές συνεντεύξεις</a:t>
            </a:r>
            <a:r>
              <a:rPr lang="el-GR" sz="2200" dirty="0" smtClean="0">
                <a:solidFill>
                  <a:schemeClr val="accent4">
                    <a:lumMod val="75000"/>
                  </a:schemeClr>
                </a:solidFill>
                <a:latin typeface="Comic Sans MS" panose="030F0702030302020204" pitchFamily="66" charset="0"/>
              </a:rPr>
              <a:t>, </a:t>
            </a:r>
            <a:r>
              <a:rPr lang="el-GR" sz="2200" b="1" dirty="0">
                <a:solidFill>
                  <a:schemeClr val="accent4">
                    <a:lumMod val="75000"/>
                  </a:schemeClr>
                </a:solidFill>
                <a:latin typeface="Comic Sans MS" panose="030F0702030302020204" pitchFamily="66" charset="0"/>
              </a:rPr>
              <a:t>φύλλα εργασίας</a:t>
            </a:r>
            <a:r>
              <a:rPr lang="el-GR" sz="2200" dirty="0" smtClean="0">
                <a:solidFill>
                  <a:schemeClr val="accent4">
                    <a:lumMod val="75000"/>
                  </a:schemeClr>
                </a:solidFill>
                <a:latin typeface="Comic Sans MS" panose="030F0702030302020204" pitchFamily="66" charset="0"/>
              </a:rPr>
              <a:t> αλλά και μέσα από τα ίδια τα </a:t>
            </a:r>
            <a:r>
              <a:rPr lang="el-GR" sz="2200" b="1" dirty="0">
                <a:solidFill>
                  <a:schemeClr val="accent4">
                    <a:lumMod val="75000"/>
                  </a:schemeClr>
                </a:solidFill>
                <a:latin typeface="Comic Sans MS" panose="030F0702030302020204" pitchFamily="66" charset="0"/>
              </a:rPr>
              <a:t>έργα</a:t>
            </a:r>
            <a:r>
              <a:rPr lang="el-GR" sz="2200" dirty="0" smtClean="0">
                <a:solidFill>
                  <a:schemeClr val="accent4">
                    <a:lumMod val="75000"/>
                  </a:schemeClr>
                </a:solidFill>
                <a:latin typeface="Comic Sans MS" panose="030F0702030302020204" pitchFamily="66" charset="0"/>
              </a:rPr>
              <a:t> των παιδιών (ζωγραφιές, κατασκευές, δείγματα γραφής… )….</a:t>
            </a:r>
            <a:endParaRPr lang="el-GR" sz="2200" u="sng" dirty="0">
              <a:solidFill>
                <a:schemeClr val="accent4">
                  <a:lumMod val="75000"/>
                </a:schemeClr>
              </a:solidFill>
              <a:latin typeface="Comic Sans MS" panose="030F0702030302020204"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παρακολουθούμε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πρόοδο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των παιδιών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επισημαίνουμε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επιτεύγματά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τους</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εντοπίζουμε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δυσκολίες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τους</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Ατομικός Φάκελος</a:t>
            </a:r>
            <a:endPar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anose="030F0702030302020204" pitchFamily="66" charset="0"/>
                <a:ea typeface="Aka-AcidGR-DiaryGirl" pitchFamily="50" charset="-95"/>
              </a:rPr>
              <a:t>ε</a:t>
            </a:r>
            <a:r>
              <a:rPr lang="el-GR" sz="2200" b="1" dirty="0" smtClean="0">
                <a:ln>
                  <a:prstDash val="solid"/>
                </a:ln>
                <a:solidFill>
                  <a:schemeClr val="accent4">
                    <a:lumMod val="75000"/>
                  </a:schemeClr>
                </a:solidFill>
                <a:latin typeface="Comic Sans MS" panose="030F0702030302020204" pitchFamily="66" charset="0"/>
                <a:ea typeface="Aka-AcidGR-DiaryGirl" pitchFamily="50" charset="-95"/>
              </a:rPr>
              <a:t>πεξεργαστείτε τον μαζί με το παιδί, επιβραβεύοντας κάθε του προσπάθεια</a:t>
            </a:r>
            <a:endParaRPr lang="el-GR" sz="2200" b="1" dirty="0" smtClean="0">
              <a:ln>
                <a:prstDash val="solid"/>
              </a:ln>
              <a:solidFill>
                <a:schemeClr val="accent4">
                  <a:lumMod val="75000"/>
                </a:schemeClr>
              </a:solidFill>
              <a:latin typeface="Comic Sans MS" panose="030F0702030302020204" pitchFamily="66" charset="0"/>
              <a:ea typeface="Aka-AcidGR-DiaryGirl" pitchFamily="50" charset="-95"/>
            </a:endParaRPr>
          </a:p>
        </p:txBody>
      </p:sp>
      <p:sp>
        <p:nvSpPr>
          <p:cNvPr id="11" name="Ορθογώνιο 10"/>
          <p:cNvSpPr/>
          <p:nvPr/>
        </p:nvSpPr>
        <p:spPr>
          <a:xfrm>
            <a:off x="1531126" y="5085184"/>
            <a:ext cx="6715540" cy="43088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anose="030F0702030302020204" pitchFamily="66" charset="0"/>
                <a:ea typeface="Aka-AcidGR-DiaryGirl" pitchFamily="50" charset="-95"/>
              </a:rPr>
              <a:t>ενθαρρύνετε το παιδί να μιλήσει για τα έργα του</a:t>
            </a:r>
            <a:endParaRPr lang="el-GR" sz="2200" b="1" dirty="0" smtClean="0">
              <a:ln>
                <a:prstDash val="solid"/>
              </a:ln>
              <a:solidFill>
                <a:schemeClr val="accent4">
                  <a:lumMod val="75000"/>
                </a:schemeClr>
              </a:solidFill>
              <a:latin typeface="Comic Sans MS" panose="030F0702030302020204" pitchFamily="66" charset="0"/>
              <a:ea typeface="Aka-AcidGR-DiaryGirl" pitchFamily="50" charset="-95"/>
            </a:endParaRP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anose="05000000000000000000"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anose="030F0702030302020204" pitchFamily="66" charset="0"/>
                </a:rPr>
                <a:t>α</a:t>
              </a:r>
              <a:r>
                <a:rPr lang="el-GR" sz="2600"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υτοξιολόγηση</a:t>
              </a: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 &amp; </a:t>
              </a:r>
              <a:r>
                <a:rPr lang="el-GR" sz="2600"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50000" t="4531" r="10951" b="47130"/>
          <a:stretch>
            <a:fillRect/>
          </a:stretch>
        </p:blipFill>
        <p:spPr bwMode="auto">
          <a:xfrm>
            <a:off x="6228184" y="1590755"/>
            <a:ext cx="2953245" cy="2486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Εκπαιδευτικές Επισκέψεις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TextBox 2"/>
          <p:cNvSpPr txBox="1"/>
          <p:nvPr/>
        </p:nvSpPr>
        <p:spPr>
          <a:xfrm>
            <a:off x="35496" y="784722"/>
            <a:ext cx="8719247" cy="430887"/>
          </a:xfrm>
          <a:prstGeom prst="rect">
            <a:avLst/>
          </a:prstGeom>
          <a:noFill/>
        </p:spPr>
        <p:txBody>
          <a:bodyPr wrap="square" rtlCol="0">
            <a:spAutoFit/>
          </a:bodyPr>
          <a:lstStyle/>
          <a:p>
            <a:r>
              <a:rPr lang="el-GR" sz="2200" dirty="0" smtClean="0">
                <a:solidFill>
                  <a:schemeClr val="accent4">
                    <a:lumMod val="75000"/>
                  </a:schemeClr>
                </a:solidFill>
                <a:latin typeface="Comic Sans MS" panose="030F0702030302020204" pitchFamily="66" charset="0"/>
              </a:rPr>
              <a:t>Για την φετινή χρονιά έχουν προγραμματιστεί…</a:t>
            </a:r>
            <a:endParaRPr lang="el-GR" sz="2200" u="sng" dirty="0">
              <a:solidFill>
                <a:schemeClr val="accent4">
                  <a:lumMod val="75000"/>
                </a:schemeClr>
              </a:solidFill>
              <a:latin typeface="Comic Sans MS" panose="030F0702030302020204" pitchFamily="66" charset="0"/>
            </a:endParaRPr>
          </a:p>
        </p:txBody>
      </p:sp>
      <p:sp>
        <p:nvSpPr>
          <p:cNvPr id="4" name="Ορθογώνιο 3"/>
          <p:cNvSpPr/>
          <p:nvPr/>
        </p:nvSpPr>
        <p:spPr>
          <a:xfrm>
            <a:off x="107950" y="1628696"/>
            <a:ext cx="6156176" cy="76835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Επίσκεψη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στην Αμερικάνικη Γεωργική Σχολη</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5122" name="Picture 2" descr="C:\Users\user\Desktop\Σχολ. Έτος 2019-20\Γονείς\il_794xN.1639811294_4kb3.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064" y="728536"/>
            <a:ext cx="4211960" cy="30077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07950" y="2852817"/>
            <a:ext cx="6156176" cy="42989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Επίσκεψη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στους Μικρούς ήρωες</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107981" y="3645024"/>
            <a:ext cx="8769696" cy="76835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Επίσκεψη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στο  92ο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Δημοτικό Σχολείο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στα πλαίσια προγράμματος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ομαλής μετάβασης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1" name="TextBox 10"/>
          <p:cNvSpPr txBox="1"/>
          <p:nvPr/>
        </p:nvSpPr>
        <p:spPr>
          <a:xfrm>
            <a:off x="-47037" y="5374377"/>
            <a:ext cx="8719247" cy="429895"/>
          </a:xfrm>
          <a:prstGeom prst="rect">
            <a:avLst/>
          </a:prstGeom>
          <a:noFill/>
        </p:spPr>
        <p:txBody>
          <a:bodyPr wrap="square" rtlCol="0">
            <a:spAutoFit/>
          </a:bodyPr>
          <a:lstStyle/>
          <a:p>
            <a:r>
              <a:rPr lang="el-GR" sz="2200" dirty="0">
                <a:solidFill>
                  <a:schemeClr val="accent4">
                    <a:lumMod val="75000"/>
                  </a:schemeClr>
                </a:solidFill>
                <a:latin typeface="Comic Sans MS" panose="030F0702030302020204" pitchFamily="66" charset="0"/>
              </a:rPr>
              <a:t> </a:t>
            </a:r>
            <a:r>
              <a:rPr lang="el-GR" sz="2200" dirty="0" smtClean="0">
                <a:solidFill>
                  <a:schemeClr val="accent4">
                    <a:lumMod val="75000"/>
                  </a:schemeClr>
                </a:solidFill>
                <a:latin typeface="Comic Sans MS" panose="030F0702030302020204" pitchFamily="66" charset="0"/>
              </a:rPr>
              <a:t>… καθώς κι επισκέψεις  στο σχολείο μας</a:t>
            </a:r>
            <a:endParaRPr lang="el-GR" sz="2200" u="sng" dirty="0">
              <a:solidFill>
                <a:schemeClr val="accent4">
                  <a:lumMod val="75000"/>
                </a:schemeClr>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Δ</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ΕΠΙΚΟΙΝΩΝΙΑ &amp; ΣΥΝΕΡΓΑΣΙΑ ΜΕ ΤΟ ΣΠΙΤΙ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30634" y="1938110"/>
            <a:ext cx="6829358" cy="4919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1443745" y="1024495"/>
            <a:ext cx="6245659"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Συναντήσεις με το σύνολο των γονέων της τάξης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4" name="Ορθογώνιο 3"/>
          <p:cNvSpPr/>
          <p:nvPr/>
        </p:nvSpPr>
        <p:spPr>
          <a:xfrm>
            <a:off x="1448345" y="2068976"/>
            <a:ext cx="6228184"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Ατομικά ραντεβού κατόπιν συνεννόησης (ώρες συνεργασίας)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5" name="Ορθογώνιο 4"/>
          <p:cNvSpPr/>
          <p:nvPr/>
        </p:nvSpPr>
        <p:spPr>
          <a:xfrm>
            <a:off x="450069" y="3428999"/>
            <a:ext cx="5144478" cy="49149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Με </a:t>
            </a:r>
            <a:r>
              <a:rPr lang="en-US"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e mail</a:t>
            </a:r>
            <a:endParaRPr lang="en-US"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6" name="Ορθογώνιο 5"/>
          <p:cNvSpPr/>
          <p:nvPr/>
        </p:nvSpPr>
        <p:spPr>
          <a:xfrm>
            <a:off x="464231" y="4293095"/>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7" name="Ορθογώνιο 6"/>
          <p:cNvSpPr/>
          <p:nvPr/>
        </p:nvSpPr>
        <p:spPr>
          <a:xfrm>
            <a:off x="467544" y="5175775"/>
            <a:ext cx="5127003"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Τηλεφωνικές Επικοινωνίες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8" name="Ορθογώνιο 7"/>
          <p:cNvSpPr/>
          <p:nvPr/>
        </p:nvSpPr>
        <p:spPr>
          <a:xfrm>
            <a:off x="1461221" y="6021288"/>
            <a:ext cx="6228184"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Σχολική Ιστοσελίδα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2662" y="2929590"/>
            <a:ext cx="3219450" cy="3219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ldLvl="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Συμμετοχή στο Πρόγραμμα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Παροχή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υλικού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43088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anose="030F0702030302020204" pitchFamily="66" charset="0"/>
                <a:ea typeface="Aka-AcidGR-DiaryGirl" pitchFamily="50" charset="-95"/>
              </a:rPr>
              <a:t>άχρηστο υλικό</a:t>
            </a:r>
            <a:r>
              <a:rPr lang="en-US" sz="2200" b="1" dirty="0" smtClean="0">
                <a:ln>
                  <a:prstDash val="solid"/>
                </a:ln>
                <a:solidFill>
                  <a:schemeClr val="accent4">
                    <a:lumMod val="75000"/>
                  </a:schemeClr>
                </a:solidFill>
                <a:latin typeface="Comic Sans MS" panose="030F0702030302020204" pitchFamily="66" charset="0"/>
                <a:ea typeface="Aka-AcidGR-DiaryGirl" pitchFamily="50" charset="-95"/>
              </a:rPr>
              <a:t> / </a:t>
            </a:r>
            <a:r>
              <a:rPr lang="el-GR" sz="2200" b="1" dirty="0" smtClean="0">
                <a:ln>
                  <a:prstDash val="solid"/>
                </a:ln>
                <a:solidFill>
                  <a:schemeClr val="accent4">
                    <a:lumMod val="75000"/>
                  </a:schemeClr>
                </a:solidFill>
                <a:latin typeface="Comic Sans MS" panose="030F0702030302020204" pitchFamily="66" charset="0"/>
                <a:ea typeface="Aka-AcidGR-DiaryGirl" pitchFamily="50" charset="-95"/>
              </a:rPr>
              <a:t>βιβλία / παιχνίδια</a:t>
            </a:r>
            <a:endParaRPr lang="el-GR" sz="2200" b="1" dirty="0" smtClean="0">
              <a:ln>
                <a:prstDash val="solid"/>
              </a:ln>
              <a:solidFill>
                <a:schemeClr val="accent4">
                  <a:lumMod val="75000"/>
                </a:schemeClr>
              </a:solidFill>
              <a:latin typeface="Comic Sans MS" panose="030F0702030302020204" pitchFamily="66" charset="0"/>
              <a:ea typeface="Aka-AcidGR-DiaryGirl" pitchFamily="50" charset="-95"/>
            </a:endParaRPr>
          </a:p>
        </p:txBody>
      </p:sp>
      <p:sp>
        <p:nvSpPr>
          <p:cNvPr id="8" name="Ορθογώνιο 7"/>
          <p:cNvSpPr/>
          <p:nvPr/>
        </p:nvSpPr>
        <p:spPr>
          <a:xfrm>
            <a:off x="3851920" y="1917993"/>
            <a:ext cx="5187889" cy="43088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anose="030F0702030302020204" pitchFamily="66" charset="0"/>
                <a:ea typeface="Aka-AcidGR-DiaryGirl" pitchFamily="50" charset="-95"/>
              </a:rPr>
              <a:t>υ</a:t>
            </a:r>
            <a:r>
              <a:rPr lang="el-GR" sz="2200" b="1" dirty="0" smtClean="0">
                <a:ln>
                  <a:prstDash val="solid"/>
                </a:ln>
                <a:solidFill>
                  <a:schemeClr val="accent4">
                    <a:lumMod val="75000"/>
                  </a:schemeClr>
                </a:solidFill>
                <a:latin typeface="Comic Sans MS" panose="030F0702030302020204" pitchFamily="66" charset="0"/>
                <a:ea typeface="Aka-AcidGR-DiaryGirl" pitchFamily="50" charset="-95"/>
              </a:rPr>
              <a:t>λικό σχετικό με μια θεματική ενότητα </a:t>
            </a:r>
            <a:endParaRPr lang="el-GR" sz="2200" b="1" dirty="0" smtClean="0">
              <a:ln>
                <a:prstDash val="solid"/>
              </a:ln>
              <a:solidFill>
                <a:schemeClr val="accent4">
                  <a:lumMod val="75000"/>
                </a:schemeClr>
              </a:solidFill>
              <a:latin typeface="Comic Sans MS" panose="030F0702030302020204" pitchFamily="66" charset="0"/>
              <a:ea typeface="Aka-AcidGR-DiaryGirl" pitchFamily="50" charset="-95"/>
            </a:endParaRP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δραστηριότητες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στην τάξη (μαγειρική,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κατασκευές…)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1" name="Ορθογώνιο 10"/>
          <p:cNvSpPr/>
          <p:nvPr/>
        </p:nvSpPr>
        <p:spPr>
          <a:xfrm>
            <a:off x="35496" y="4038163"/>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θελοντική βοήθεια </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κατασκευή κουστουμιών)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αξιοποίηση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επαγγελματικής ή ερασιτεχνικές ενασχόλησης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(π.χ. ως πυροσβέστης, μελισσοκόμος, μάγειρας…)</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επισκέψεις</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pic>
        <p:nvPicPr>
          <p:cNvPr id="8194" name="Picture 2" descr="Σχετική εικόνα"/>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2812936"/>
            <a:ext cx="4225176" cy="3042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Ε</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ΔΟΜΕΣ ΥΠΟΣΤΗΡΙΞΗΣ ΕΚΠΑΙΔΕΥΤΙΚΟΥ ΕΡΓΟΥ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1962972"/>
            <a:ext cx="6323682" cy="4623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67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ΚΕΔΑΣΥ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sp>
        <p:nvSpPr>
          <p:cNvPr id="3" name="Ορθογώνιο 2"/>
          <p:cNvSpPr/>
          <p:nvPr/>
        </p:nvSpPr>
        <p:spPr>
          <a:xfrm>
            <a:off x="635708" y="1024495"/>
            <a:ext cx="7824724" cy="169164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Οι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ειδικές εκπαιδευτικές ανάγκες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των μαθητών διερευνώνται και διαπιστώνονται από τα Κέντρα Εκπαιδευτικής και Συμβουλευτική Υποστήριξης (ΚΕΔΑΣΥ)</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έκδοση γνωματεύσεων :</a:t>
            </a:r>
            <a:endPar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03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υ</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ποβολή αιτήματος γονέων στο ΚΕΔΑΣΥ</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ιτιολογημένη εισήγηση του Συλλόγου Διδασκόντων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7587"/>
          <a:stretch>
            <a:fillRect/>
          </a:stretch>
        </p:blipFill>
        <p:spPr bwMode="auto">
          <a:xfrm>
            <a:off x="962522" y="4668592"/>
            <a:ext cx="6878997" cy="2189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895071"/>
            <a:ext cx="7188261"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Ευχαριστούμε για την προσοχή σας!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1">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07504" y="3137216"/>
            <a:ext cx="8936529" cy="2780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28" y="4825644"/>
            <a:ext cx="2353979" cy="192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16632"/>
            <a:ext cx="1296144" cy="206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Ομάδα 10"/>
          <p:cNvGrpSpPr/>
          <p:nvPr/>
        </p:nvGrpSpPr>
        <p:grpSpPr>
          <a:xfrm>
            <a:off x="467544" y="819818"/>
            <a:ext cx="6758208" cy="1790632"/>
            <a:chOff x="1784721" y="5409220"/>
            <a:chExt cx="7172798" cy="1359443"/>
          </a:xfrm>
        </p:grpSpPr>
        <p:sp>
          <p:nvSpPr>
            <p:cNvPr id="12" name="Στρογγυλεμένο ορθογώνιο 11"/>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200329"/>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anose="030F0702030302020204"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b="1" u="sng"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100 ημέρες</a:t>
              </a:r>
              <a:r>
                <a:rPr lang="el-GR" sz="2400" dirty="0" smtClean="0">
                  <a:solidFill>
                    <a:schemeClr val="accent4">
                      <a:lumMod val="75000"/>
                    </a:schemeClr>
                  </a:solidFill>
                  <a:latin typeface="Comic Sans MS" panose="030F0702030302020204" pitchFamily="66" charset="0"/>
                </a:rPr>
                <a:t>)</a:t>
              </a:r>
              <a:endParaRPr lang="el-GR" sz="2400" dirty="0">
                <a:solidFill>
                  <a:schemeClr val="accent4">
                    <a:lumMod val="75000"/>
                  </a:schemeClr>
                </a:solidFill>
                <a:latin typeface="Comic Sans MS" panose="030F0702030302020204" pitchFamily="66" charset="0"/>
              </a:endParaRPr>
            </a:p>
          </p:txBody>
        </p:sp>
      </p:grpSp>
      <p:grpSp>
        <p:nvGrpSpPr>
          <p:cNvPr id="16" name="Ομάδα 15"/>
          <p:cNvGrpSpPr/>
          <p:nvPr/>
        </p:nvGrpSpPr>
        <p:grpSpPr>
          <a:xfrm>
            <a:off x="850839" y="2852937"/>
            <a:ext cx="7894866" cy="3919214"/>
            <a:chOff x="1127701" y="2986186"/>
            <a:chExt cx="7897001" cy="3919214"/>
          </a:xfrm>
        </p:grpSpPr>
        <p:sp>
          <p:nvSpPr>
            <p:cNvPr id="17" name="Δεξιό βέλος 16"/>
            <p:cNvSpPr/>
            <p:nvPr/>
          </p:nvSpPr>
          <p:spPr>
            <a:xfrm>
              <a:off x="1127701" y="3949375"/>
              <a:ext cx="1489315" cy="62098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2977153" y="2986186"/>
              <a:ext cx="6047549" cy="3919214"/>
              <a:chOff x="2977153" y="3130202"/>
              <a:chExt cx="6047549" cy="3919214"/>
            </a:xfrm>
          </p:grpSpPr>
          <p:sp>
            <p:nvSpPr>
              <p:cNvPr id="19" name="Στρογγυλεμένο ορθογώνιο 18"/>
              <p:cNvSpPr/>
              <p:nvPr/>
            </p:nvSpPr>
            <p:spPr>
              <a:xfrm>
                <a:off x="2977154" y="3130202"/>
                <a:ext cx="6047548" cy="38948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0" name="TextBox 19"/>
              <p:cNvSpPr txBox="1"/>
              <p:nvPr/>
            </p:nvSpPr>
            <p:spPr>
              <a:xfrm>
                <a:off x="2977153" y="3202209"/>
                <a:ext cx="6047548" cy="384720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Στο ολοήμερο πρόγραμμα …</a:t>
                </a:r>
                <a:endParaRPr lang="el-GR" sz="24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endParaRPr lang="el-GR" sz="22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lnSpc>
                    <a:spcPct val="150000"/>
                  </a:lnSpc>
                </a:pPr>
                <a:r>
                  <a:rPr lang="el-GR" sz="2200" dirty="0">
                    <a:solidFill>
                      <a:schemeClr val="bg1"/>
                    </a:solidFill>
                    <a:latin typeface="Comic Sans MS" panose="030F0702030302020204" pitchFamily="66" charset="0"/>
                  </a:rPr>
                  <a:t>σ</a:t>
                </a:r>
                <a:r>
                  <a:rPr lang="el-GR" sz="2200" dirty="0" smtClean="0">
                    <a:solidFill>
                      <a:schemeClr val="bg1"/>
                    </a:solidFill>
                    <a:latin typeface="Comic Sans MS" panose="030F0702030302020204" pitchFamily="66" charset="0"/>
                  </a:rPr>
                  <a:t>ε </a:t>
                </a:r>
                <a:r>
                  <a:rPr lang="el-GR" sz="2200" dirty="0">
                    <a:solidFill>
                      <a:schemeClr val="bg1"/>
                    </a:solidFill>
                    <a:latin typeface="Comic Sans MS" panose="030F0702030302020204" pitchFamily="66" charset="0"/>
                  </a:rPr>
                  <a:t>περίπτωση που ο μαθητής συμπληρώσει </a:t>
                </a:r>
                <a:endParaRPr lang="el-GR" sz="2200" dirty="0" smtClean="0">
                  <a:solidFill>
                    <a:schemeClr val="bg1"/>
                  </a:solidFill>
                  <a:latin typeface="Comic Sans MS" panose="030F0702030302020204" pitchFamily="66" charset="0"/>
                </a:endParaRPr>
              </a:p>
              <a:p>
                <a:pPr algn="ctr">
                  <a:lnSpc>
                    <a:spcPct val="150000"/>
                  </a:lnSpc>
                </a:pPr>
                <a:r>
                  <a:rPr lang="el-GR" sz="2200" b="1" u="sng" dirty="0" smtClean="0">
                    <a:solidFill>
                      <a:schemeClr val="bg1"/>
                    </a:solidFill>
                    <a:effectLst>
                      <a:outerShdw blurRad="38100" dist="38100" dir="2700000" algn="tl">
                        <a:srgbClr val="000000">
                          <a:alpha val="43137"/>
                        </a:srgbClr>
                      </a:outerShdw>
                    </a:effectLst>
                    <a:latin typeface="Comic Sans MS" panose="030F0702030302020204" pitchFamily="66" charset="0"/>
                  </a:rPr>
                  <a:t>περισσότερες </a:t>
                </a:r>
                <a:r>
                  <a:rPr lang="el-GR" sz="2200" b="1" u="sng" dirty="0">
                    <a:solidFill>
                      <a:schemeClr val="bg1"/>
                    </a:solidFill>
                    <a:effectLst>
                      <a:outerShdw blurRad="38100" dist="38100" dir="2700000" algn="tl">
                        <a:srgbClr val="000000">
                          <a:alpha val="43137"/>
                        </a:srgbClr>
                      </a:outerShdw>
                    </a:effectLst>
                    <a:latin typeface="Comic Sans MS" panose="030F0702030302020204" pitchFamily="66" charset="0"/>
                  </a:rPr>
                  <a:t>από 15 απουσίες </a:t>
                </a:r>
                <a:r>
                  <a:rPr lang="el-GR" sz="2200" b="1" u="sng" dirty="0" smtClean="0">
                    <a:solidFill>
                      <a:schemeClr val="bg1"/>
                    </a:solidFill>
                    <a:effectLst>
                      <a:outerShdw blurRad="38100" dist="38100" dir="2700000" algn="tl">
                        <a:srgbClr val="000000">
                          <a:alpha val="43137"/>
                        </a:srgbClr>
                      </a:outerShdw>
                    </a:effectLst>
                    <a:latin typeface="Comic Sans MS" panose="030F0702030302020204" pitchFamily="66" charset="0"/>
                  </a:rPr>
                  <a:t>σε </a:t>
                </a:r>
                <a:r>
                  <a:rPr lang="el-GR" sz="2200" b="1" u="sng" dirty="0">
                    <a:solidFill>
                      <a:schemeClr val="bg1"/>
                    </a:solidFill>
                    <a:effectLst>
                      <a:outerShdw blurRad="38100" dist="38100" dir="2700000" algn="tl">
                        <a:srgbClr val="000000">
                          <a:alpha val="43137"/>
                        </a:srgbClr>
                      </a:outerShdw>
                    </a:effectLst>
                    <a:latin typeface="Comic Sans MS" panose="030F0702030302020204" pitchFamily="66" charset="0"/>
                  </a:rPr>
                  <a:t>ένα μήνα</a:t>
                </a:r>
                <a:r>
                  <a:rPr lang="el-GR" sz="2200" dirty="0">
                    <a:solidFill>
                      <a:schemeClr val="bg1"/>
                    </a:solidFill>
                    <a:latin typeface="Comic Sans MS" panose="030F0702030302020204" pitchFamily="66" charset="0"/>
                  </a:rPr>
                  <a:t>, </a:t>
                </a:r>
                <a:endParaRPr lang="el-GR" sz="2200" dirty="0" smtClean="0">
                  <a:solidFill>
                    <a:schemeClr val="bg1"/>
                  </a:solidFill>
                  <a:latin typeface="Comic Sans MS" panose="030F0702030302020204" pitchFamily="66" charset="0"/>
                </a:endParaRPr>
              </a:p>
              <a:p>
                <a:pPr algn="ctr">
                  <a:lnSpc>
                    <a:spcPct val="150000"/>
                  </a:lnSpc>
                </a:pPr>
                <a:r>
                  <a:rPr lang="el-GR" sz="2200" dirty="0" smtClean="0">
                    <a:solidFill>
                      <a:schemeClr val="bg1"/>
                    </a:solidFill>
                    <a:latin typeface="Comic Sans MS" panose="030F0702030302020204" pitchFamily="66" charset="0"/>
                  </a:rPr>
                  <a:t>οι </a:t>
                </a:r>
                <a:r>
                  <a:rPr lang="el-GR" sz="2200" dirty="0">
                    <a:solidFill>
                      <a:schemeClr val="bg1"/>
                    </a:solidFill>
                    <a:latin typeface="Comic Sans MS" panose="030F0702030302020204" pitchFamily="66" charset="0"/>
                  </a:rPr>
                  <a:t>οποίες δε δικαιολογούνται από ιατρική γνωμάτευση, </a:t>
                </a:r>
                <a:endParaRPr lang="el-GR" sz="2200" dirty="0" smtClean="0">
                  <a:solidFill>
                    <a:schemeClr val="bg1"/>
                  </a:solidFill>
                  <a:latin typeface="Comic Sans MS" panose="030F0702030302020204" pitchFamily="66" charset="0"/>
                </a:endParaRPr>
              </a:p>
              <a:p>
                <a:pPr algn="ctr">
                  <a:lnSpc>
                    <a:spcPct val="150000"/>
                  </a:lnSpc>
                </a:pPr>
                <a:r>
                  <a:rPr lang="el-GR" sz="2200" dirty="0" smtClean="0">
                    <a:solidFill>
                      <a:schemeClr val="bg1"/>
                    </a:solidFill>
                    <a:latin typeface="Comic Sans MS" panose="030F0702030302020204" pitchFamily="66" charset="0"/>
                  </a:rPr>
                  <a:t>η </a:t>
                </a:r>
                <a:r>
                  <a:rPr lang="el-GR" sz="2200" dirty="0">
                    <a:solidFill>
                      <a:schemeClr val="bg1"/>
                    </a:solidFill>
                    <a:latin typeface="Comic Sans MS" panose="030F0702030302020204" pitchFamily="66" charset="0"/>
                  </a:rPr>
                  <a:t>φοίτησή του στο ολοήμερο πρόγραμμα </a:t>
                </a:r>
                <a:r>
                  <a:rPr lang="el-GR" sz="2200" dirty="0" smtClean="0">
                    <a:solidFill>
                      <a:schemeClr val="bg1"/>
                    </a:solidFill>
                    <a:latin typeface="Comic Sans MS" panose="030F0702030302020204" pitchFamily="66" charset="0"/>
                  </a:rPr>
                  <a:t>διακόπτεται.</a:t>
                </a:r>
                <a:endParaRPr lang="el-GR" sz="2200" dirty="0">
                  <a:solidFill>
                    <a:schemeClr val="bg1"/>
                  </a:solidFill>
                  <a:latin typeface="Comic Sans MS" panose="030F0702030302020204" pitchFamily="66"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3847" y="4337569"/>
            <a:ext cx="2220153" cy="2475808"/>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Νερό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8" name="Ορθογώνιο 7"/>
          <p:cNvSpPr/>
          <p:nvPr/>
        </p:nvSpPr>
        <p:spPr>
          <a:xfrm>
            <a:off x="4283968" y="692696"/>
            <a:ext cx="45365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Κι επιπλέον για το ολοήμερο….</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Τάπερ</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 με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δεκατιανό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Πετσετούλα για το φαγητό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Καθημερινά στην τσάντα: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4" name="Ορθογώνιο 13"/>
          <p:cNvSpPr/>
          <p:nvPr/>
        </p:nvSpPr>
        <p:spPr>
          <a:xfrm>
            <a:off x="4283968" y="1203521"/>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Μεταλλικό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μπολ με καπάκι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το μεσημεριανό φαγητό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sp>
        <p:nvSpPr>
          <p:cNvPr id="18" name="Ορθογώνιο 17"/>
          <p:cNvSpPr/>
          <p:nvPr/>
        </p:nvSpPr>
        <p:spPr>
          <a:xfrm>
            <a:off x="4275040" y="2080377"/>
            <a:ext cx="4392487" cy="4603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anose="05000000000000000000" pitchFamily="2" charset="2"/>
              <a:buChar char="ü"/>
            </a:pP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sleeping bag</a:t>
            </a:r>
            <a:endPar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Υγιεινά Γεύματα</a:t>
                </a:r>
                <a:endParaRPr lang="el-GR" sz="2600" dirty="0">
                  <a:solidFill>
                    <a:schemeClr val="bg1"/>
                  </a:solidFill>
                  <a:latin typeface="Comic Sans MS" panose="030F0702030302020204" pitchFamily="66" charset="0"/>
                </a:endParaRPr>
              </a:p>
            </p:txBody>
          </p:sp>
        </p:grpSp>
      </p:grpSp>
      <p:grpSp>
        <p:nvGrpSpPr>
          <p:cNvPr id="27" name="Ομάδα 26"/>
          <p:cNvGrpSpPr/>
          <p:nvPr/>
        </p:nvGrpSpPr>
        <p:grpSpPr>
          <a:xfrm>
            <a:off x="4814760" y="3105283"/>
            <a:ext cx="2908925" cy="579283"/>
            <a:chOff x="2703196" y="1245370"/>
            <a:chExt cx="2928952" cy="579283"/>
          </a:xfrm>
        </p:grpSpPr>
        <p:sp>
          <p:nvSpPr>
            <p:cNvPr id="28" name="Ψαλίδισμα διαγώνιας γωνίας του ορθογωνίου 27"/>
            <p:cNvSpPr/>
            <p:nvPr/>
          </p:nvSpPr>
          <p:spPr>
            <a:xfrm>
              <a:off x="2703196" y="1249980"/>
              <a:ext cx="2928952"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9" name="Ορθογώνιο 28"/>
            <p:cNvSpPr/>
            <p:nvPr/>
          </p:nvSpPr>
          <p:spPr>
            <a:xfrm>
              <a:off x="2703196" y="1245370"/>
              <a:ext cx="269838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αλλαξιά ρούχα</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Αναγραφή Ονόματος</a:t>
                </a:r>
                <a:endParaRPr lang="el-GR" sz="2600" dirty="0">
                  <a:solidFill>
                    <a:schemeClr val="bg1"/>
                  </a:solidFill>
                  <a:latin typeface="Comic Sans MS" panose="030F0702030302020204"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Όχι Παιχνίδια</a:t>
                </a:r>
                <a:endParaRPr lang="el-GR" sz="2600" dirty="0">
                  <a:solidFill>
                    <a:schemeClr val="bg1"/>
                  </a:solidFill>
                  <a:latin typeface="Comic Sans MS" panose="030F0702030302020204" pitchFamily="66" charset="0"/>
                </a:endParaRPr>
              </a:p>
            </p:txBody>
          </p:sp>
        </p:grpSp>
      </p:grpSp>
      <p:grpSp>
        <p:nvGrpSpPr>
          <p:cNvPr id="43" name="Ομάδα 42"/>
          <p:cNvGrpSpPr/>
          <p:nvPr/>
        </p:nvGrpSpPr>
        <p:grpSpPr>
          <a:xfrm>
            <a:off x="4067944" y="3862492"/>
            <a:ext cx="4320480" cy="579283"/>
            <a:chOff x="1948616" y="1245370"/>
            <a:chExt cx="4092813" cy="579283"/>
          </a:xfrm>
        </p:grpSpPr>
        <p:sp>
          <p:nvSpPr>
            <p:cNvPr id="44" name="Ψαλίδισμα διαγώνιας γωνίας του ορθογωνίου 43"/>
            <p:cNvSpPr/>
            <p:nvPr/>
          </p:nvSpPr>
          <p:spPr>
            <a:xfrm>
              <a:off x="3172232" y="1249980"/>
              <a:ext cx="1637125"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45" name="Ορθογώνιο 44"/>
            <p:cNvSpPr/>
            <p:nvPr/>
          </p:nvSpPr>
          <p:spPr>
            <a:xfrm>
              <a:off x="1948616" y="1245370"/>
              <a:ext cx="4092813"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καπέλο</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4472" y="-171400"/>
            <a:ext cx="2572898" cy="252723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Ενημέρωση για ιατρικά θέματα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7" name="Ορθογώνιο 6"/>
          <p:cNvSpPr/>
          <p:nvPr/>
        </p:nvSpPr>
        <p:spPr>
          <a:xfrm>
            <a:off x="430088" y="1597385"/>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Ιώσεις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8" name="Ορθογώνιο 7"/>
          <p:cNvSpPr/>
          <p:nvPr/>
        </p:nvSpPr>
        <p:spPr>
          <a:xfrm>
            <a:off x="432048" y="2173449"/>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Χορήγηση Φαρμάκων</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9" name="Ορθογώνιο 8"/>
          <p:cNvSpPr/>
          <p:nvPr/>
        </p:nvSpPr>
        <p:spPr>
          <a:xfrm>
            <a:off x="432048" y="2751311"/>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anose="020B0604020202020204"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Ψείρες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0" name="Ορθογώνιο 9"/>
          <p:cNvSpPr/>
          <p:nvPr/>
        </p:nvSpPr>
        <p:spPr>
          <a:xfrm>
            <a:off x="-28092" y="3501008"/>
            <a:ext cx="91720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11"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4307124" y="4636204"/>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anose="05000000000000000000"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απλά και άνετα ρούχα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
        <p:nvSpPr>
          <p:cNvPr id="13" name="Ορθογώνιο 12"/>
          <p:cNvSpPr/>
          <p:nvPr/>
        </p:nvSpPr>
        <p:spPr>
          <a:xfrm>
            <a:off x="4320480" y="5406315"/>
            <a:ext cx="529208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Χ  κουμπιά, ζώνες,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rPr>
              <a:t>   παπούτσια με κορδόνια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anose="030F0702030302020204" pitchFamily="66" charset="0"/>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Β</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pic>
        <p:nvPicPr>
          <p:cNvPr id="4"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rPr>
              <a:t>.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anose="030F0702030302020204"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Επαρκής Ύπνος</a:t>
              </a:r>
              <a:endParaRPr lang="el-GR" sz="2600" dirty="0">
                <a:solidFill>
                  <a:schemeClr val="bg1"/>
                </a:solidFill>
                <a:latin typeface="Comic Sans MS" panose="030F0702030302020204"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Πρωινό Ξύπνημα</a:t>
              </a:r>
              <a:endParaRPr lang="el-GR" sz="2600" dirty="0">
                <a:solidFill>
                  <a:schemeClr val="bg1"/>
                </a:solidFill>
                <a:latin typeface="Comic Sans MS" panose="030F0702030302020204"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Συζήτηση για το σχολείο</a:t>
              </a:r>
              <a:endParaRPr lang="el-GR" sz="2600" dirty="0">
                <a:solidFill>
                  <a:schemeClr val="bg1"/>
                </a:solidFill>
                <a:latin typeface="Comic Sans MS" panose="030F0702030302020204"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rPr>
              <a:t>Σκέψεις, συναισθήματα, ενδιαφέροντα, δεξιότητες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anose="030F0702030302020204" pitchFamily="66" charset="0"/>
              <a:ea typeface="Aka-AcidGR-DiaryGirl" pitchFamily="50" charset="-95"/>
            </a:endParaRP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anose="030F0702030302020204" pitchFamily="66" charset="0"/>
                </a:rPr>
                <a:t>Χρόνος για ελεύθερο παιχνίδι</a:t>
              </a:r>
              <a:endParaRPr lang="el-GR" sz="2600" dirty="0">
                <a:solidFill>
                  <a:schemeClr val="bg1"/>
                </a:solidFill>
                <a:latin typeface="Comic Sans MS" panose="030F0702030302020204"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4314"/>
          <a:stretch>
            <a:fillRect/>
          </a:stretch>
        </p:blipFill>
        <p:spPr bwMode="auto">
          <a:xfrm>
            <a:off x="4283968" y="1215825"/>
            <a:ext cx="4842025" cy="494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14532</Words>
  <Application>WPS Presentation</Application>
  <PresentationFormat>Προβολή στην οθόνη (4:3)</PresentationFormat>
  <Paragraphs>632</Paragraphs>
  <Slides>48</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SimSun</vt:lpstr>
      <vt:lpstr>Wingdings</vt:lpstr>
      <vt:lpstr>Comic Sans MS</vt:lpstr>
      <vt:lpstr>Aka-AcidGR-DiaryGirl</vt:lpstr>
      <vt:lpstr>Segoe Print</vt:lpstr>
      <vt:lpstr>Microsoft YaHei</vt:lpstr>
      <vt:lpstr>Arial Unicode MS</vt:lpstr>
      <vt:lpstr>Calibri</vt:lpstr>
      <vt:lpstr>Monotype Corsiva</vt:lpstr>
      <vt:lpstr>Θέμα του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215</cp:revision>
  <dcterms:created xsi:type="dcterms:W3CDTF">2019-09-28T03:51:00Z</dcterms:created>
  <dcterms:modified xsi:type="dcterms:W3CDTF">2022-09-13T17:37:17Z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DFC9A4D873494B04804538E7188A01E8</vt:lpwstr>
  </property>
  <property fmtid="{D5CDD505-2E9C-101B-9397-08002B2CF9AE}" pid="3" name="KSOProductBuildVer">
    <vt:lpwstr>1033-11.2.0.11210</vt:lpwstr>
  </property>
</Properties>
</file>