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62" r:id="rId3"/>
    <p:sldId id="256" r:id="rId4"/>
    <p:sldId id="257" r:id="rId5"/>
    <p:sldId id="259" r:id="rId6"/>
  </p:sldIdLst>
  <p:sldSz cx="9144000" cy="6858000" type="screen4x3"/>
  <p:notesSz cx="7102475" cy="9388475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E6F24-0C3C-4EAD-B0CC-30F3DBD220E1}" type="datetimeFigureOut">
              <a:rPr lang="el-GR" smtClean="0"/>
              <a:t>19/9/2014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438275" y="1173163"/>
            <a:ext cx="4225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84131D-33B8-4E8A-A5A9-4DE2E82F183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6572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84131D-33B8-4E8A-A5A9-4DE2E82F183A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43825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92ED-899C-4850-B023-A193967E840F}" type="datetime1">
              <a:rPr lang="el-GR" smtClean="0"/>
              <a:t>19/9/2014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BE85-68BD-46BA-AD1F-F37A17692D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8858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6EDD8-4779-4BF7-9F09-4B04265A9E7D}" type="datetime1">
              <a:rPr lang="el-GR" smtClean="0"/>
              <a:t>19/9/2014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BE85-68BD-46BA-AD1F-F37A17692D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214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2414-83DD-4FD6-AF16-3A8E6F13E6F0}" type="datetime1">
              <a:rPr lang="el-GR" smtClean="0"/>
              <a:t>19/9/2014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BE85-68BD-46BA-AD1F-F37A17692D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72489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B0DA2-7C96-4F0E-8C6B-6944B3FECE78}" type="datetime1">
              <a:rPr lang="el-GR" smtClean="0"/>
              <a:t>19/9/2014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BE85-68BD-46BA-AD1F-F37A17692D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30624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44088-7524-4A30-81DD-1C5F795E40D2}" type="datetime1">
              <a:rPr lang="el-GR" smtClean="0"/>
              <a:t>19/9/2014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BE85-68BD-46BA-AD1F-F37A17692D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692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066F-8653-4A38-902F-0FBF99C70159}" type="datetime1">
              <a:rPr lang="el-GR" smtClean="0"/>
              <a:t>19/9/2014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BE85-68BD-46BA-AD1F-F37A17692D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1365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CF0-C5AE-4138-AABB-58F47353E9B7}" type="datetime1">
              <a:rPr lang="el-GR" smtClean="0"/>
              <a:t>19/9/2014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BE85-68BD-46BA-AD1F-F37A17692D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5395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30BA-D45B-400C-88C8-E300D1B8C745}" type="datetime1">
              <a:rPr lang="el-GR" smtClean="0"/>
              <a:t>19/9/2014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BE85-68BD-46BA-AD1F-F37A17692D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62829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18E74-C209-4307-8632-606CBED8924C}" type="datetime1">
              <a:rPr lang="el-GR" smtClean="0"/>
              <a:t>19/9/2014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BE85-68BD-46BA-AD1F-F37A17692D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7266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B2AF-B554-43A7-A48F-C4E66C2249EA}" type="datetime1">
              <a:rPr lang="el-GR" smtClean="0"/>
              <a:t>19/9/2014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BE85-68BD-46BA-AD1F-F37A17692D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323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A79A-86F1-4243-820B-96FFE2C94648}" type="datetime1">
              <a:rPr lang="el-GR" smtClean="0"/>
              <a:t>19/9/2014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BE85-68BD-46BA-AD1F-F37A17692D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9130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C59E9-FFBF-4A01-8DD8-F0E56FC3BDEB}" type="datetime1">
              <a:rPr lang="el-GR" smtClean="0"/>
              <a:t>19/9/2014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ΠΑΡΑΣΚΕΥΗ ΠΟΥΛΟΥ, βιολόγοε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DBE85-68BD-46BA-AD1F-F37A17692D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5625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biologia 2013-14\CAMPBELL ALL CHAPTERS\campbell 42\42-14-MammalBloodCompos-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72701"/>
            <a:ext cx="7620000" cy="52482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5916164"/>
            <a:ext cx="35615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dirty="0"/>
          </a:p>
        </p:txBody>
      </p:sp>
      <p:sp>
        <p:nvSpPr>
          <p:cNvPr id="4" name="TextBox 1"/>
          <p:cNvSpPr txBox="1"/>
          <p:nvPr/>
        </p:nvSpPr>
        <p:spPr>
          <a:xfrm>
            <a:off x="1115616" y="572503"/>
            <a:ext cx="907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2400" b="1" dirty="0" smtClean="0">
                <a:solidFill>
                  <a:srgbClr val="FF0000"/>
                </a:solidFill>
              </a:rPr>
              <a:t>ΑΙΜΑ</a:t>
            </a:r>
            <a:endParaRPr lang="el-GR" sz="2400" b="1" dirty="0">
              <a:solidFill>
                <a:srgbClr val="FF0000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3782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04863"/>
            <a:ext cx="7618413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Θέση υποσέλιδου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7199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15616" y="3840413"/>
            <a:ext cx="6400800" cy="1752600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el-GR" b="1" dirty="0" smtClean="0">
                <a:solidFill>
                  <a:schemeClr val="tx1"/>
                </a:solidFill>
              </a:rPr>
              <a:t>Εικόνα: </a:t>
            </a:r>
            <a:r>
              <a:rPr lang="el-GR" dirty="0">
                <a:solidFill>
                  <a:schemeClr val="tx1"/>
                </a:solidFill>
              </a:rPr>
              <a:t>Σωληνάριο αιματοκρίτη με αίμα μετά από </a:t>
            </a:r>
            <a:r>
              <a:rPr lang="el-GR" dirty="0" err="1">
                <a:solidFill>
                  <a:schemeClr val="tx1"/>
                </a:solidFill>
              </a:rPr>
              <a:t>φυγοκέντρηση</a:t>
            </a:r>
            <a:r>
              <a:rPr lang="el-GR" dirty="0">
                <a:solidFill>
                  <a:schemeClr val="tx1"/>
                </a:solidFill>
              </a:rPr>
              <a:t> στα 2500 RPM για 10 </a:t>
            </a:r>
            <a:r>
              <a:rPr lang="el-GR" dirty="0" err="1" smtClean="0">
                <a:solidFill>
                  <a:schemeClr val="tx1"/>
                </a:solidFill>
              </a:rPr>
              <a:t>min</a:t>
            </a:r>
            <a:r>
              <a:rPr lang="el-GR" dirty="0" smtClean="0">
                <a:solidFill>
                  <a:schemeClr val="tx1"/>
                </a:solidFill>
              </a:rPr>
              <a:t>. </a:t>
            </a:r>
            <a:r>
              <a:rPr lang="el-GR" dirty="0" smtClean="0">
                <a:solidFill>
                  <a:schemeClr val="tx1"/>
                </a:solidFill>
              </a:rPr>
              <a:t>Στο </a:t>
            </a:r>
            <a:r>
              <a:rPr lang="el-GR" dirty="0">
                <a:solidFill>
                  <a:schemeClr val="tx1"/>
                </a:solidFill>
              </a:rPr>
              <a:t>σωληνάριο </a:t>
            </a:r>
            <a:r>
              <a:rPr lang="el-GR" dirty="0" err="1">
                <a:solidFill>
                  <a:schemeClr val="tx1"/>
                </a:solidFill>
              </a:rPr>
              <a:t>φυγοκέντρησης</a:t>
            </a:r>
            <a:r>
              <a:rPr lang="el-GR" dirty="0">
                <a:solidFill>
                  <a:schemeClr val="tx1"/>
                </a:solidFill>
              </a:rPr>
              <a:t> που έχει προστεθεί κάποια αντιπηκτική ουσία η </a:t>
            </a:r>
            <a:r>
              <a:rPr lang="el-GR" b="1" dirty="0">
                <a:solidFill>
                  <a:schemeClr val="tx1"/>
                </a:solidFill>
              </a:rPr>
              <a:t>ερυθρωπή στιβάδα </a:t>
            </a:r>
            <a:r>
              <a:rPr lang="el-GR" dirty="0">
                <a:solidFill>
                  <a:schemeClr val="tx1"/>
                </a:solidFill>
              </a:rPr>
              <a:t>αντιπροσωπεύει τα ερυθρά αιμοσφαίρια που αποτελούν το 43% του όγκου του αίματος. Το υπερκείμενο διαυγές κίτρινο υγρό αποτελεί το πλάσμα. Μεταξύ της στιβάδας των </a:t>
            </a:r>
            <a:r>
              <a:rPr lang="el-GR" dirty="0" err="1">
                <a:solidFill>
                  <a:schemeClr val="tx1"/>
                </a:solidFill>
              </a:rPr>
              <a:t>ερυθροκυττάρων</a:t>
            </a:r>
            <a:r>
              <a:rPr lang="el-GR" dirty="0">
                <a:solidFill>
                  <a:schemeClr val="tx1"/>
                </a:solidFill>
              </a:rPr>
              <a:t> και του πλάσματος υπάρχει ένα λεπτό στρώμα (1%) λευκοκυττάρων ( </a:t>
            </a:r>
            <a:r>
              <a:rPr lang="el-GR" dirty="0" err="1">
                <a:solidFill>
                  <a:schemeClr val="tx1"/>
                </a:solidFill>
              </a:rPr>
              <a:t>buffy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 err="1">
                <a:solidFill>
                  <a:schemeClr val="tx1"/>
                </a:solidFill>
              </a:rPr>
              <a:t>coat</a:t>
            </a:r>
            <a:r>
              <a:rPr lang="el-GR" dirty="0">
                <a:solidFill>
                  <a:schemeClr val="tx1"/>
                </a:solidFill>
              </a:rPr>
              <a:t> ). </a:t>
            </a:r>
          </a:p>
          <a:p>
            <a:pPr algn="just"/>
            <a:r>
              <a:rPr lang="el-GR" dirty="0">
                <a:solidFill>
                  <a:schemeClr val="tx1"/>
                </a:solidFill>
              </a:rPr>
              <a:t>Μια λεπτή στιβάδα αιμοπεταλίων μη διακριτή με γυμνό μάτι καλύπτει τα λευκοκύτταρα.</a:t>
            </a:r>
          </a:p>
          <a:p>
            <a:pPr algn="just"/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emed.med.uoa.gr/application/syllabus_I/aimopiisi/aima/images/big/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4772025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Θέση υποσέλιδου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3159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518950"/>
              </p:ext>
            </p:extLst>
          </p:nvPr>
        </p:nvGraphicFramePr>
        <p:xfrm>
          <a:off x="4211960" y="4391640"/>
          <a:ext cx="4526280" cy="2560320"/>
        </p:xfrm>
        <a:graphic>
          <a:graphicData uri="http://schemas.openxmlformats.org/drawingml/2006/table">
            <a:tbl>
              <a:tblPr/>
              <a:tblGrid>
                <a:gridCol w="452628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l-GR" sz="1400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l-GR" sz="1400" b="1" dirty="0">
                          <a:effectLst/>
                          <a:latin typeface="Verdana"/>
                        </a:rPr>
                        <a:t>Εικόνα </a:t>
                      </a:r>
                      <a:r>
                        <a:rPr lang="el-GR" sz="1400" b="1" dirty="0" smtClean="0">
                          <a:effectLst/>
                          <a:latin typeface="Verdana"/>
                        </a:rPr>
                        <a:t> </a:t>
                      </a:r>
                      <a:r>
                        <a:rPr lang="el-GR" sz="1400" dirty="0">
                          <a:effectLst/>
                          <a:latin typeface="Verdana"/>
                        </a:rPr>
                        <a:t>Φωτομικρογραφία επιχρίσματος αίματος που δείχνει αρκετά </a:t>
                      </a:r>
                      <a:r>
                        <a:rPr lang="el-GR" sz="1400" dirty="0" err="1">
                          <a:effectLst/>
                          <a:latin typeface="Verdana"/>
                        </a:rPr>
                        <a:t>ερυθροκύτταρα</a:t>
                      </a:r>
                      <a:r>
                        <a:rPr lang="el-GR" sz="1400" dirty="0">
                          <a:effectLst/>
                          <a:latin typeface="Verdana"/>
                        </a:rPr>
                        <a:t>, αιμοπετάλια και ένα ουδετερόφιλο. Το ουδετερόφιλο έχει ένα μόνο πυρήνα με ποικίλο αριθμό λοβών. Το κυτταρόπλασμα φέρει πολύ μικρά (στο όριο της διακριτικής ικανότητας του </a:t>
                      </a:r>
                      <a:r>
                        <a:rPr lang="el-GR" sz="1400" dirty="0" err="1">
                          <a:effectLst/>
                          <a:latin typeface="Verdana"/>
                        </a:rPr>
                        <a:t>φωτομικροσκοπίου</a:t>
                      </a:r>
                      <a:r>
                        <a:rPr lang="el-GR" sz="1400" dirty="0">
                          <a:effectLst/>
                          <a:latin typeface="Verdana"/>
                        </a:rPr>
                        <a:t>) ειδικά κοκκία. Η ασθενής χρωστική ιδιότητα των ειδικών κοκκίων είναι υπεύθυνη για την </a:t>
                      </a:r>
                      <a:r>
                        <a:rPr lang="el-GR" sz="1400" dirty="0" err="1">
                          <a:effectLst/>
                          <a:latin typeface="Verdana"/>
                        </a:rPr>
                        <a:t>κυτταροπλασματική</a:t>
                      </a:r>
                      <a:r>
                        <a:rPr lang="el-GR" sz="1400" dirty="0">
                          <a:effectLst/>
                          <a:latin typeface="Verdana"/>
                        </a:rPr>
                        <a:t> ουδετερόφιλη εμφάνιση. Χρώση </a:t>
                      </a:r>
                      <a:r>
                        <a:rPr lang="el-GR" sz="1400" dirty="0" err="1">
                          <a:effectLst/>
                          <a:latin typeface="Verdana"/>
                        </a:rPr>
                        <a:t>Wright</a:t>
                      </a:r>
                      <a:r>
                        <a:rPr lang="el-GR" sz="1400" dirty="0">
                          <a:effectLst/>
                          <a:latin typeface="Verdana"/>
                        </a:rPr>
                        <a:t> . Μεγάλη μεγέθυνση </a:t>
                      </a:r>
                      <a:br>
                        <a:rPr lang="el-GR" sz="1400" dirty="0">
                          <a:effectLst/>
                          <a:latin typeface="Verdana"/>
                        </a:rPr>
                      </a:br>
                      <a:endParaRPr lang="el-GR" sz="1400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49" name="Picture 1" descr="http://emed.med.uoa.gr/application/syllabus_I/aimopiisi/aima/images/big/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19" y="0"/>
            <a:ext cx="5832648" cy="43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Θέση υποσέλιδου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35003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http://emed.med.uoa.gr/application/syllabus_I/aimopiisi/aima/images/big/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0425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961733"/>
              </p:ext>
            </p:extLst>
          </p:nvPr>
        </p:nvGraphicFramePr>
        <p:xfrm>
          <a:off x="4617720" y="3933056"/>
          <a:ext cx="4526280" cy="2682240"/>
        </p:xfrm>
        <a:graphic>
          <a:graphicData uri="http://schemas.openxmlformats.org/drawingml/2006/table">
            <a:tbl>
              <a:tblPr/>
              <a:tblGrid>
                <a:gridCol w="452628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l-GR" sz="1600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l-GR" sz="1600" b="1" dirty="0">
                          <a:effectLst/>
                          <a:latin typeface="Verdana"/>
                        </a:rPr>
                        <a:t>Εικόνα </a:t>
                      </a:r>
                      <a:r>
                        <a:rPr lang="el-GR" sz="1600" b="1" dirty="0" smtClean="0">
                          <a:effectLst/>
                          <a:latin typeface="Verdana"/>
                        </a:rPr>
                        <a:t> </a:t>
                      </a:r>
                      <a:r>
                        <a:rPr lang="el-GR" sz="1600" dirty="0">
                          <a:effectLst/>
                          <a:latin typeface="Verdana"/>
                        </a:rPr>
                        <a:t>Φωτομικρογραφία μεγάλου λεμφοκυττάρου. Το κύτταρο αυτό αποτελεί ενεργοποιημένο λεμφοκύτταρο από αντιγόνα με προορισμό τους διάφορους ιστούς. Ο πυρήνας του κυττάρου είναι στρογγυλός με μικρή εντομή και φέρει  περιοχές </a:t>
                      </a:r>
                      <a:r>
                        <a:rPr lang="el-GR" sz="1600" dirty="0" err="1">
                          <a:effectLst/>
                          <a:latin typeface="Verdana"/>
                        </a:rPr>
                        <a:t>ευχρωματίνης</a:t>
                      </a:r>
                      <a:r>
                        <a:rPr lang="el-GR" sz="1600" dirty="0">
                          <a:effectLst/>
                          <a:latin typeface="Verdana"/>
                        </a:rPr>
                        <a:t> , το δε άφθονο  κυτταρόπλασμα δεν περιέχει ειδικά κοκκία. Χρώση </a:t>
                      </a:r>
                      <a:r>
                        <a:rPr lang="el-GR" sz="1600" dirty="0" err="1">
                          <a:effectLst/>
                          <a:latin typeface="Verdana"/>
                        </a:rPr>
                        <a:t>Wright</a:t>
                      </a:r>
                      <a:r>
                        <a:rPr lang="el-GR" sz="1600" dirty="0">
                          <a:effectLst/>
                          <a:latin typeface="Verdana"/>
                        </a:rPr>
                        <a:t> . Μεγάλη μεγέθυνση </a:t>
                      </a:r>
                      <a:br>
                        <a:rPr lang="el-GR" sz="1600" dirty="0">
                          <a:effectLst/>
                          <a:latin typeface="Verdana"/>
                        </a:rPr>
                      </a:br>
                      <a:endParaRPr lang="el-GR" sz="1600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ΠΑΡΑΣΚΕΥΗ ΠΟΥΛΟΥ, βιολόγοε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504566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198</Words>
  <Application>Microsoft Office PowerPoint</Application>
  <PresentationFormat>Προβολή στην οθόνη (4:3)</PresentationFormat>
  <Paragraphs>11</Paragraphs>
  <Slides>5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augustinos</dc:creator>
  <cp:lastModifiedBy>ΑΛΕΚΟΣ ΑΥΓΟΥΣΤΙΝΟΣ</cp:lastModifiedBy>
  <cp:revision>7</cp:revision>
  <cp:lastPrinted>2014-04-02T20:56:51Z</cp:lastPrinted>
  <dcterms:created xsi:type="dcterms:W3CDTF">2013-12-21T12:48:22Z</dcterms:created>
  <dcterms:modified xsi:type="dcterms:W3CDTF">2014-09-19T14:44:20Z</dcterms:modified>
</cp:coreProperties>
</file>